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theme/theme1.xml" ContentType="application/vnd.openxmlformats-officedocument.theme+xml"/>
  <Override PartName="/ppt/media/image5.png" ContentType="image/png"/>
  <Override PartName="/ppt/media/image1.png" ContentType="image/png"/>
  <Override PartName="/ppt/media/image4.png" ContentType="image/png"/>
  <Override PartName="/ppt/media/image2.wmf" ContentType="image/x-wmf"/>
  <Override PartName="/ppt/media/image3.png" ContentType="image/png"/>
  <Override PartName="/ppt/presentation.xml" ContentType="application/vnd.openxmlformats-officedocument.presentationml.presentation.main+xml"/>
  <Override PartName="/ppt/_rels/presentation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Layouts/_rels/slideLayout1.xml.rels" ContentType="application/vnd.openxmlformats-package.relationships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1.xml.rels" ContentType="application/vnd.openxmlformats-package.relationships+xml"/>
  <Override PartName="/ppt/slides/_rels/slide5.xml.rels" ContentType="application/vnd.openxmlformats-package.relationships+xml"/>
  <Override PartName="/ppt/slides/_rels/slide2.xml.rels" ContentType="application/vnd.openxmlformats-package.relationships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</p:sldIdLst>
  <p:sldSz cx="9144000" cy="6858000"/>
  <p:notesSz cx="7772400" cy="100584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image" Target="../media/image2.wmf"/><Relationship Id="rId4" Type="http://schemas.openxmlformats.org/officeDocument/2006/relationships/slideLayout" Target="../slideLayouts/slideLayout1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>
            <a:off x="0" y="0"/>
            <a:ext cx="9143640" cy="1142640"/>
          </a:xfrm>
          <a:prstGeom prst="rect">
            <a:avLst/>
          </a:prstGeom>
          <a:solidFill>
            <a:srgbClr val="dce6f2"/>
          </a:solidFill>
        </p:spPr>
      </p:sp>
      <p:sp>
        <p:nvSpPr>
          <p:cNvPr id="1" name="Line 2"/>
          <p:cNvSpPr/>
          <p:nvPr/>
        </p:nvSpPr>
        <p:spPr>
          <a:xfrm>
            <a:off x="304560" y="6384600"/>
            <a:ext cx="8458200" cy="1800"/>
          </a:xfrm>
          <a:prstGeom prst="line">
            <a:avLst/>
          </a:prstGeom>
          <a:ln w="9360">
            <a:solidFill>
              <a:srgbClr val="000000"/>
            </a:solidFill>
            <a:round/>
          </a:ln>
        </p:spPr>
      </p:sp>
      <p:pic>
        <p:nvPicPr>
          <p:cNvPr descr="" id="2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7848720" y="76320"/>
            <a:ext cx="856800" cy="974520"/>
          </a:xfrm>
          <a:prstGeom prst="rect">
            <a:avLst/>
          </a:prstGeom>
        </p:spPr>
      </p:pic>
      <p:pic>
        <p:nvPicPr>
          <p:cNvPr descr="" id="3" name="Picture 12"/>
          <p:cNvPicPr/>
          <p:nvPr/>
        </p:nvPicPr>
        <p:blipFill>
          <a:blip r:embed="rId3"/>
          <a:stretch>
            <a:fillRect/>
          </a:stretch>
        </p:blipFill>
        <p:spPr>
          <a:xfrm>
            <a:off x="647640" y="152280"/>
            <a:ext cx="875880" cy="850680"/>
          </a:xfrm>
          <a:prstGeom prst="rect">
            <a:avLst/>
          </a:prstGeom>
        </p:spPr>
      </p:pic>
      <p:sp>
        <p:nvSpPr>
          <p:cNvPr id="4" name="PlaceHolder 3"/>
          <p:cNvSpPr>
            <a:spLocks noGrp="1"/>
          </p:cNvSpPr>
          <p:nvPr>
            <p:ph type="title"/>
          </p:nvPr>
        </p:nvSpPr>
        <p:spPr>
          <a:xfrm>
            <a:off x="1523880" y="0"/>
            <a:ext cx="6324120" cy="1142640"/>
          </a:xfrm>
          <a:prstGeom prst="rect">
            <a:avLst/>
          </a:prstGeom>
        </p:spPr>
        <p:txBody>
          <a:bodyPr bIns="45000" lIns="90000" rIns="90000" tIns="45000"/>
          <a:p>
            <a:pPr algn="ctr"/>
            <a:r>
              <a:rPr lang="en-US" sz="4400">
                <a:solidFill>
                  <a:srgbClr val="000000"/>
                </a:solidFill>
                <a:latin typeface="Calibri"/>
              </a:rPr>
              <a:t>Click to edit the title text formatClick to edit Master title style</a:t>
            </a:r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/>
          </p:nvPr>
        </p:nvSpPr>
        <p:spPr>
          <a:xfrm>
            <a:off x="457200" y="6416640"/>
            <a:ext cx="2133360" cy="364680"/>
          </a:xfrm>
          <a:prstGeom prst="rect">
            <a:avLst/>
          </a:prstGeom>
        </p:spPr>
        <p:txBody>
          <a:bodyPr bIns="45000" lIns="90000" rIns="90000" tIns="45000"/>
          <a:p>
            <a:r>
              <a:rPr lang="en-US" sz="1200">
                <a:solidFill>
                  <a:srgbClr val="000000"/>
                </a:solidFill>
                <a:latin typeface="Calibri"/>
              </a:rPr>
              <a:t>STEVE GEER</a:t>
            </a:r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ftr"/>
          </p:nvPr>
        </p:nvSpPr>
        <p:spPr>
          <a:xfrm>
            <a:off x="3124080" y="6416640"/>
            <a:ext cx="3276360" cy="364680"/>
          </a:xfrm>
          <a:prstGeom prst="rect">
            <a:avLst/>
          </a:prstGeom>
        </p:spPr>
        <p:txBody>
          <a:bodyPr bIns="45000" lIns="90000" rIns="90000" tIns="45000"/>
          <a:p>
            <a:r>
              <a:rPr lang="en-US" sz="1200">
                <a:solidFill>
                  <a:srgbClr val="898989"/>
                </a:solidFill>
                <a:latin typeface="Calibri"/>
              </a:rPr>
              <a:t> </a:t>
            </a:r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sldNum"/>
          </p:nvPr>
        </p:nvSpPr>
        <p:spPr>
          <a:xfrm>
            <a:off x="6553080" y="6416640"/>
            <a:ext cx="2133360" cy="364680"/>
          </a:xfrm>
          <a:prstGeom prst="rect">
            <a:avLst/>
          </a:prstGeom>
        </p:spPr>
        <p:txBody>
          <a:bodyPr bIns="45000" lIns="90000" rIns="90000" tIns="45000"/>
          <a:p>
            <a:fld id="{E1C13171-D1D1-4121-9101-F1312161A1F1}" type="slidenum">
              <a:rPr lang="en-US" sz="1200">
                <a:solidFill>
                  <a:srgbClr val="000000"/>
                </a:solidFill>
                <a:latin typeface="Calibri"/>
              </a:rPr>
              <a:t>&lt;number&gt;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452592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en-US"/>
              <a:t>Click to edit the outline text format</a:t>
            </a:r>
            <a:endParaRPr/>
          </a:p>
          <a:p>
            <a:pPr lvl="1">
              <a:buSzPct val="45000"/>
              <a:buFont typeface="StarSymbol"/>
              <a:buChar char=""/>
            </a:pPr>
            <a:r>
              <a:rPr lang="en-US"/>
              <a:t>Second Outline Level</a:t>
            </a:r>
            <a:endParaRPr/>
          </a:p>
          <a:p>
            <a:pPr lvl="2">
              <a:buSzPct val="75000"/>
              <a:buFont typeface="StarSymbol"/>
              <a:buChar char=""/>
            </a:pPr>
            <a:r>
              <a:rPr lang="en-US"/>
              <a:t>Third Outline Level</a:t>
            </a:r>
            <a:endParaRPr/>
          </a:p>
          <a:p>
            <a:pPr lvl="3">
              <a:buSzPct val="45000"/>
              <a:buFont typeface="StarSymbol"/>
              <a:buChar char=""/>
            </a:pPr>
            <a:r>
              <a:rPr lang="en-US"/>
              <a:t>Fourth Outline Level</a:t>
            </a:r>
            <a:endParaRPr/>
          </a:p>
          <a:p>
            <a:pPr lvl="4">
              <a:buSzPct val="75000"/>
              <a:buFont typeface="StarSymbol"/>
              <a:buChar char=""/>
            </a:pPr>
            <a:r>
              <a:rPr lang="en-US"/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/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/>
              <a:t>Seventh Outline Level</a:t>
            </a:r>
            <a:endParaRPr/>
          </a:p>
          <a:p>
            <a:pPr lvl="7">
              <a:buSzPct val="45000"/>
              <a:buFont typeface="StarSymbol"/>
              <a:buChar char=""/>
            </a:pPr>
            <a:r>
              <a:rPr lang="en-US"/>
              <a:t>Eighth Outline Level</a:t>
            </a:r>
            <a:endParaRPr/>
          </a:p>
          <a:p>
            <a:pPr lvl="8">
              <a:buSzPct val="45000"/>
              <a:buFont typeface="StarSymbol"/>
              <a:buChar char=""/>
            </a:pPr>
            <a:r>
              <a:rPr lang="en-US"/>
              <a:t>Ninth Outline Level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Shape 1"/>
          <p:cNvSpPr txBox="1"/>
          <p:nvPr/>
        </p:nvSpPr>
        <p:spPr>
          <a:xfrm>
            <a:off x="1523880" y="0"/>
            <a:ext cx="6324120" cy="1142640"/>
          </a:xfrm>
          <a:prstGeom prst="rect">
            <a:avLst/>
          </a:prstGeom>
        </p:spPr>
        <p:txBody>
          <a:bodyPr bIns="45000" lIns="90000" rIns="90000" tIns="45000"/>
          <a:p>
            <a:pPr algn="ctr"/>
            <a:r>
              <a:rPr lang="en-US" sz="2800">
                <a:solidFill>
                  <a:srgbClr val="000000"/>
                </a:solidFill>
                <a:latin typeface="Calibri"/>
              </a:rPr>
              <a:t>Responding to the main MAP Review</a:t>
            </a:r>
            <a:r>
              <a:rPr lang="en-US" sz="2800">
                <a:solidFill>
                  <a:srgbClr val="000000"/>
                </a:solidFill>
                <a:latin typeface="Calibri"/>
              </a:rPr>
              <a:t>
</a:t>
            </a:r>
            <a:r>
              <a:rPr lang="en-US" sz="2800">
                <a:solidFill>
                  <a:srgbClr val="000000"/>
                </a:solidFill>
                <a:latin typeface="Calibri"/>
              </a:rPr>
              <a:t>Closeout Recommendation:</a:t>
            </a:r>
            <a:endParaRPr/>
          </a:p>
        </p:txBody>
      </p:sp>
      <p:sp>
        <p:nvSpPr>
          <p:cNvPr id="10" name="CustomShape 2"/>
          <p:cNvSpPr/>
          <p:nvPr/>
        </p:nvSpPr>
        <p:spPr>
          <a:xfrm>
            <a:off x="990720" y="1219320"/>
            <a:ext cx="7467480" cy="639000"/>
          </a:xfrm>
          <a:prstGeom prst="rect">
            <a:avLst/>
          </a:prstGeom>
        </p:spPr>
        <p:txBody>
          <a:bodyPr bIns="45000" lIns="90000" rIns="90000" tIns="45000"/>
          <a:p>
            <a:r>
              <a:rPr lang="en-US">
                <a:solidFill>
                  <a:srgbClr val="ff0000"/>
                </a:solidFill>
                <a:latin typeface="Arial"/>
              </a:rPr>
              <a:t>“</a:t>
            </a:r>
            <a:r>
              <a:rPr lang="en-US">
                <a:solidFill>
                  <a:srgbClr val="ff0000"/>
                </a:solidFill>
                <a:latin typeface="Arial"/>
              </a:rPr>
              <a:t>A revised R&amp;D plan </a:t>
            </a:r>
            <a:r>
              <a:rPr lang="en-US" u="sng">
                <a:solidFill>
                  <a:srgbClr val="ff0000"/>
                </a:solidFill>
                <a:latin typeface="Arial"/>
              </a:rPr>
              <a:t>addressing the issues described earlier </a:t>
            </a:r>
            <a:r>
              <a:rPr lang="en-US">
                <a:solidFill>
                  <a:srgbClr val="ff0000"/>
                </a:solidFill>
                <a:latin typeface="Arial"/>
              </a:rPr>
              <a:t>must be submitted by November 30, 2010.”</a:t>
            </a:r>
            <a:endParaRPr/>
          </a:p>
        </p:txBody>
      </p:sp>
      <p:sp>
        <p:nvSpPr>
          <p:cNvPr id="11" name="CustomShape 3"/>
          <p:cNvSpPr/>
          <p:nvPr/>
        </p:nvSpPr>
        <p:spPr>
          <a:xfrm>
            <a:off x="838080" y="1981080"/>
            <a:ext cx="7314840" cy="4780440"/>
          </a:xfrm>
          <a:prstGeom prst="rect">
            <a:avLst/>
          </a:prstGeom>
        </p:spPr>
        <p:txBody>
          <a:bodyPr bIns="45000" lIns="90000" rIns="90000" tIns="45000"/>
          <a:p>
            <a:pPr>
              <a:buSzPct val="45000"/>
              <a:buFont typeface="Arial"/>
              <a:buChar char="•"/>
            </a:pPr>
            <a:r>
              <a:rPr lang="en-US">
                <a:solidFill>
                  <a:srgbClr val="000000"/>
                </a:solidFill>
                <a:latin typeface="Arial"/>
              </a:rPr>
              <a:t>The timescale constrains the scope of what is being requested.</a:t>
            </a:r>
            <a:r>
              <a:rPr lang="en-US">
                <a:solidFill>
                  <a:srgbClr val="000000"/>
                </a:solidFill>
                <a:latin typeface="Arial"/>
              </a:rPr>
              <a:t>
</a:t>
            </a:r>
            <a:endParaRPr/>
          </a:p>
          <a:p>
            <a:pPr>
              <a:buSzPct val="45000"/>
              <a:buFont typeface="Arial"/>
              <a:buChar char="•"/>
            </a:pPr>
            <a:r>
              <a:rPr lang="en-US">
                <a:solidFill>
                  <a:srgbClr val="000000"/>
                </a:solidFill>
                <a:latin typeface="Arial"/>
              </a:rPr>
              <a:t>During the same period, (i) the FY11 budget &amp; the corresponding plan are being established , and (ii) the tools to enable MAP to manage the FY11 budget and rapidly assess schedule implications resulting from changes to the plan are also being established.</a:t>
            </a:r>
            <a:r>
              <a:rPr lang="en-US">
                <a:solidFill>
                  <a:srgbClr val="000000"/>
                </a:solidFill>
                <a:latin typeface="Arial"/>
              </a:rPr>
              <a:t>
</a:t>
            </a:r>
            <a:endParaRPr/>
          </a:p>
          <a:p>
            <a:pPr>
              <a:buSzPct val="45000"/>
              <a:buFont typeface="Arial"/>
              <a:buChar char="•"/>
            </a:pPr>
            <a:r>
              <a:rPr lang="en-US">
                <a:solidFill>
                  <a:srgbClr val="000000"/>
                </a:solidFill>
                <a:latin typeface="Arial"/>
              </a:rPr>
              <a:t>To mitigate the risk of “screwing up” whilst making these updates, we plan to proceed in a 2 step process:</a:t>
            </a:r>
            <a:r>
              <a:rPr lang="en-US">
                <a:solidFill>
                  <a:srgbClr val="000000"/>
                </a:solidFill>
                <a:latin typeface="Arial"/>
              </a:rPr>
              <a:t>
</a:t>
            </a:r>
            <a:endParaRPr/>
          </a:p>
          <a:p>
            <a:pPr lvl="1">
              <a:buSzPct val="45000"/>
              <a:buFont typeface="Wingdings"/>
              <a:buChar char="Ø"/>
            </a:pPr>
            <a:r>
              <a:rPr lang="en-US" sz="1600">
                <a:solidFill>
                  <a:srgbClr val="000000"/>
                </a:solidFill>
                <a:latin typeface="Arial"/>
              </a:rPr>
              <a:t> </a:t>
            </a:r>
            <a:r>
              <a:rPr lang="en-US" sz="1600">
                <a:solidFill>
                  <a:srgbClr val="000000"/>
                </a:solidFill>
                <a:latin typeface="Arial"/>
              </a:rPr>
              <a:t>Update the MAP proposal to respond to the recommendations without changing what is assumed for the Year 2 resources (Year 1 was FY10), and submit the revised proposal by Nov. 30th.</a:t>
            </a:r>
            <a:r>
              <a:rPr lang="en-US" sz="1600">
                <a:solidFill>
                  <a:srgbClr val="000000"/>
                </a:solidFill>
                <a:latin typeface="Arial"/>
              </a:rPr>
              <a:t>
</a:t>
            </a:r>
            <a:endParaRPr/>
          </a:p>
          <a:p>
            <a:pPr lvl="1">
              <a:buSzPct val="45000"/>
              <a:buFont typeface="Wingdings"/>
              <a:buChar char="Ø"/>
            </a:pPr>
            <a:r>
              <a:rPr lang="en-US" sz="1600">
                <a:solidFill>
                  <a:srgbClr val="000000"/>
                </a:solidFill>
                <a:latin typeface="Arial"/>
              </a:rPr>
              <a:t> </a:t>
            </a:r>
            <a:r>
              <a:rPr lang="en-US" sz="1600">
                <a:solidFill>
                  <a:srgbClr val="000000"/>
                </a:solidFill>
                <a:latin typeface="Arial"/>
              </a:rPr>
              <a:t>After Nov. 30th (when we have the tools we need), revise the plan to account for the this-year budget reality (we will have to do this every year anyway).</a:t>
            </a:r>
            <a:r>
              <a:rPr lang="en-US" sz="1600">
                <a:solidFill>
                  <a:srgbClr val="000000"/>
                </a:solidFill>
                <a:latin typeface="Arial"/>
              </a:rPr>
              <a:t>
</a:t>
            </a:r>
            <a:endParaRPr/>
          </a:p>
        </p:txBody>
      </p:sp>
      <p:sp>
        <p:nvSpPr>
          <p:cNvPr id="12" name="TextShape 4"/>
          <p:cNvSpPr txBox="1"/>
          <p:nvPr/>
        </p:nvSpPr>
        <p:spPr>
          <a:xfrm>
            <a:off x="457200" y="6416640"/>
            <a:ext cx="2133360" cy="364680"/>
          </a:xfrm>
          <a:prstGeom prst="rect">
            <a:avLst/>
          </a:prstGeom>
        </p:spPr>
        <p:txBody>
          <a:bodyPr bIns="45000" lIns="90000" rIns="90000" tIns="45000"/>
          <a:p>
            <a:r>
              <a:rPr lang="en-US" sz="1200">
                <a:solidFill>
                  <a:srgbClr val="000000"/>
                </a:solidFill>
                <a:latin typeface="Calibri"/>
              </a:rPr>
              <a:t>STEVE GEER</a:t>
            </a:r>
            <a:endParaRPr/>
          </a:p>
        </p:txBody>
      </p:sp>
      <p:sp>
        <p:nvSpPr>
          <p:cNvPr id="13" name="TextShape 5"/>
          <p:cNvSpPr txBox="1"/>
          <p:nvPr/>
        </p:nvSpPr>
        <p:spPr>
          <a:xfrm>
            <a:off x="6553080" y="6416640"/>
            <a:ext cx="2133360" cy="364680"/>
          </a:xfrm>
          <a:prstGeom prst="rect">
            <a:avLst/>
          </a:prstGeom>
        </p:spPr>
        <p:txBody>
          <a:bodyPr bIns="45000" lIns="90000" rIns="90000" tIns="45000"/>
          <a:p>
            <a:fld id="{E17181F1-11D1-4161-9181-9161312111B1}" type="slidenum">
              <a:rPr lang="en-US" sz="1200">
                <a:solidFill>
                  <a:srgbClr val="000000"/>
                </a:solidFill>
                <a:latin typeface="Calibri"/>
              </a:rPr>
              <a:t>&lt;number&gt;</a:t>
            </a:fld>
            <a:endParaRPr/>
          </a:p>
        </p:txBody>
      </p:sp>
      <p:sp>
        <p:nvSpPr>
          <p:cNvPr id="14" name="TextShape 6"/>
          <p:cNvSpPr txBox="1"/>
          <p:nvPr/>
        </p:nvSpPr>
        <p:spPr>
          <a:xfrm>
            <a:off x="3124080" y="6416640"/>
            <a:ext cx="3276360" cy="364680"/>
          </a:xfrm>
          <a:prstGeom prst="rect">
            <a:avLst/>
          </a:prstGeom>
        </p:spPr>
        <p:txBody>
          <a:bodyPr bIns="45000" lIns="90000" rIns="90000" tIns="45000"/>
          <a:p>
            <a:r>
              <a:rPr lang="en-US" sz="1200">
                <a:solidFill>
                  <a:srgbClr val="898989"/>
                </a:solidFill>
                <a:latin typeface="Calibri"/>
              </a:rPr>
              <a:t>MAP TB                       1st Nov, 2010</a:t>
            </a:r>
            <a:endParaRPr/>
          </a:p>
        </p:txBody>
      </p:sp>
    </p:spTree>
  </p:cSld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Shape 1"/>
          <p:cNvSpPr txBox="1"/>
          <p:nvPr/>
        </p:nvSpPr>
        <p:spPr>
          <a:xfrm>
            <a:off x="1523880" y="0"/>
            <a:ext cx="6324120" cy="1142640"/>
          </a:xfrm>
          <a:prstGeom prst="rect">
            <a:avLst/>
          </a:prstGeom>
        </p:spPr>
        <p:txBody>
          <a:bodyPr bIns="45000" lIns="90000" rIns="90000" tIns="45000"/>
          <a:p>
            <a:pPr algn="ctr"/>
            <a:r>
              <a:rPr lang="en-US" sz="2800">
                <a:solidFill>
                  <a:srgbClr val="000000"/>
                </a:solidFill>
                <a:latin typeface="Calibri"/>
              </a:rPr>
              <a:t>Game Plan</a:t>
            </a:r>
            <a:endParaRPr/>
          </a:p>
        </p:txBody>
      </p:sp>
      <p:sp>
        <p:nvSpPr>
          <p:cNvPr id="16" name="CustomShape 2"/>
          <p:cNvSpPr/>
          <p:nvPr/>
        </p:nvSpPr>
        <p:spPr>
          <a:xfrm>
            <a:off x="914400" y="1515960"/>
            <a:ext cx="7314840" cy="3930840"/>
          </a:xfrm>
          <a:prstGeom prst="rect">
            <a:avLst/>
          </a:prstGeom>
        </p:spPr>
        <p:txBody>
          <a:bodyPr bIns="45000" lIns="90000" rIns="90000" tIns="45000"/>
          <a:p>
            <a:pPr>
              <a:buSzPct val="45000"/>
              <a:buFont typeface="Arial"/>
              <a:buChar char="•"/>
            </a:pPr>
            <a:r>
              <a:rPr lang="en-US">
                <a:solidFill>
                  <a:srgbClr val="000000"/>
                </a:solidFill>
                <a:latin typeface="Arial"/>
              </a:rPr>
              <a:t>L1 Managers have been asked to make a first pass, in consultation with their L2 teams, at updating the MAP R&amp;D plans to respond to the review recommendations.</a:t>
            </a:r>
            <a:r>
              <a:rPr lang="en-US">
                <a:solidFill>
                  <a:srgbClr val="000000"/>
                </a:solidFill>
                <a:latin typeface="Arial"/>
              </a:rPr>
              <a:t>
</a:t>
            </a:r>
            <a:endParaRPr/>
          </a:p>
          <a:p>
            <a:pPr>
              <a:buSzPct val="45000"/>
              <a:buFont typeface="Arial"/>
              <a:buChar char="•"/>
            </a:pPr>
            <a:r>
              <a:rPr lang="en-US">
                <a:solidFill>
                  <a:srgbClr val="000000"/>
                </a:solidFill>
                <a:latin typeface="Arial"/>
              </a:rPr>
              <a:t>Working discussions on the updated plans will take place this week.</a:t>
            </a:r>
            <a:r>
              <a:rPr lang="en-US">
                <a:solidFill>
                  <a:srgbClr val="000000"/>
                </a:solidFill>
                <a:latin typeface="Arial"/>
              </a:rPr>
              <a:t>
</a:t>
            </a:r>
            <a:endParaRPr/>
          </a:p>
          <a:p>
            <a:pPr>
              <a:buSzPct val="45000"/>
              <a:buFont typeface="Arial"/>
              <a:buChar char="•"/>
            </a:pPr>
            <a:r>
              <a:rPr lang="en-US">
                <a:solidFill>
                  <a:srgbClr val="000000"/>
                </a:solidFill>
                <a:latin typeface="Arial"/>
              </a:rPr>
              <a:t>Integrate the pieces into a coherent plan next week.</a:t>
            </a:r>
            <a:endParaRPr/>
          </a:p>
          <a:p>
            <a:endParaRPr/>
          </a:p>
          <a:p>
            <a:pPr>
              <a:buSzPct val="45000"/>
              <a:buFont typeface="Arial"/>
              <a:buChar char="•"/>
            </a:pPr>
            <a:r>
              <a:rPr lang="en-US">
                <a:solidFill>
                  <a:srgbClr val="000000"/>
                </a:solidFill>
                <a:latin typeface="Arial"/>
              </a:rPr>
              <a:t>Present/discuss/finalize the updated plan in a TB meeting, to be scheduled.  Thursday Nov. 18th ?</a:t>
            </a:r>
            <a:endParaRPr/>
          </a:p>
          <a:p>
            <a:endParaRPr/>
          </a:p>
          <a:p>
            <a:pPr>
              <a:buSzPct val="45000"/>
              <a:buFont typeface="Arial"/>
              <a:buChar char="•"/>
            </a:pPr>
            <a:r>
              <a:rPr lang="en-US">
                <a:solidFill>
                  <a:srgbClr val="000000"/>
                </a:solidFill>
                <a:latin typeface="Arial"/>
              </a:rPr>
              <a:t>Aim to finalize the updated MAP proposal document before Thanksgiving (which is 25th Nov.).</a:t>
            </a:r>
            <a:r>
              <a:rPr lang="en-US">
                <a:solidFill>
                  <a:srgbClr val="000000"/>
                </a:solidFill>
                <a:latin typeface="Arial"/>
              </a:rPr>
              <a:t>
</a:t>
            </a:r>
            <a:endParaRPr/>
          </a:p>
        </p:txBody>
      </p:sp>
      <p:sp>
        <p:nvSpPr>
          <p:cNvPr id="17" name="TextShape 3"/>
          <p:cNvSpPr txBox="1"/>
          <p:nvPr/>
        </p:nvSpPr>
        <p:spPr>
          <a:xfrm>
            <a:off x="6553080" y="6416640"/>
            <a:ext cx="2133360" cy="364680"/>
          </a:xfrm>
          <a:prstGeom prst="rect">
            <a:avLst/>
          </a:prstGeom>
        </p:spPr>
        <p:txBody>
          <a:bodyPr bIns="45000" lIns="90000" rIns="90000" tIns="45000"/>
          <a:p>
            <a:fld id="{31C1F191-E1F1-4131-81A1-8141410101F1}" type="slidenum">
              <a:rPr lang="en-US" sz="1200">
                <a:solidFill>
                  <a:srgbClr val="000000"/>
                </a:solidFill>
                <a:latin typeface="Calibri"/>
              </a:rPr>
              <a:t>&lt;number&gt;</a:t>
            </a:fld>
            <a:endParaRPr/>
          </a:p>
        </p:txBody>
      </p:sp>
      <p:sp>
        <p:nvSpPr>
          <p:cNvPr id="18" name="TextShape 4"/>
          <p:cNvSpPr txBox="1"/>
          <p:nvPr/>
        </p:nvSpPr>
        <p:spPr>
          <a:xfrm>
            <a:off x="3124080" y="6416640"/>
            <a:ext cx="3276360" cy="364680"/>
          </a:xfrm>
          <a:prstGeom prst="rect">
            <a:avLst/>
          </a:prstGeom>
        </p:spPr>
        <p:txBody>
          <a:bodyPr bIns="45000" lIns="90000" rIns="90000" tIns="45000"/>
          <a:p>
            <a:r>
              <a:rPr lang="en-US" sz="1200">
                <a:solidFill>
                  <a:srgbClr val="898989"/>
                </a:solidFill>
                <a:latin typeface="Calibri"/>
              </a:rPr>
              <a:t>MAP TB                       1st Nov, 2010</a:t>
            </a:r>
            <a:endParaRPr/>
          </a:p>
        </p:txBody>
      </p:sp>
      <p:sp>
        <p:nvSpPr>
          <p:cNvPr id="19" name="TextShape 5"/>
          <p:cNvSpPr txBox="1"/>
          <p:nvPr/>
        </p:nvSpPr>
        <p:spPr>
          <a:xfrm>
            <a:off x="457200" y="6416640"/>
            <a:ext cx="2133360" cy="364680"/>
          </a:xfrm>
          <a:prstGeom prst="rect">
            <a:avLst/>
          </a:prstGeom>
        </p:spPr>
        <p:txBody>
          <a:bodyPr bIns="45000" lIns="90000" rIns="90000" tIns="45000"/>
          <a:p>
            <a:r>
              <a:rPr lang="en-US" sz="1200">
                <a:solidFill>
                  <a:srgbClr val="000000"/>
                </a:solidFill>
                <a:latin typeface="Calibri"/>
              </a:rPr>
              <a:t>STEVE GEER</a:t>
            </a:r>
            <a:endParaRPr/>
          </a:p>
        </p:txBody>
      </p:sp>
    </p:spTree>
  </p:cSld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Shape 1"/>
          <p:cNvSpPr txBox="1"/>
          <p:nvPr/>
        </p:nvSpPr>
        <p:spPr>
          <a:xfrm>
            <a:off x="1523880" y="0"/>
            <a:ext cx="6324120" cy="1142640"/>
          </a:xfrm>
          <a:prstGeom prst="rect">
            <a:avLst/>
          </a:prstGeom>
        </p:spPr>
        <p:txBody>
          <a:bodyPr bIns="45000" lIns="90000" rIns="90000" tIns="45000"/>
          <a:p>
            <a:pPr algn="ctr"/>
            <a:r>
              <a:rPr lang="en-US" sz="3200">
                <a:solidFill>
                  <a:srgbClr val="000000"/>
                </a:solidFill>
                <a:latin typeface="Calibri"/>
              </a:rPr>
              <a:t>RF Systems Recommendations</a:t>
            </a:r>
            <a:endParaRPr/>
          </a:p>
        </p:txBody>
      </p:sp>
      <p:pic>
        <p:nvPicPr>
          <p:cNvPr descr="" id="21" name="Picture 1"/>
          <p:cNvPicPr/>
          <p:nvPr/>
        </p:nvPicPr>
        <p:blipFill>
          <a:blip r:embed="rId1"/>
          <a:stretch>
            <a:fillRect/>
          </a:stretch>
        </p:blipFill>
        <p:spPr>
          <a:xfrm>
            <a:off x="1143000" y="1676520"/>
            <a:ext cx="7009920" cy="4114440"/>
          </a:xfrm>
          <a:prstGeom prst="rect">
            <a:avLst/>
          </a:prstGeom>
        </p:spPr>
      </p:pic>
      <p:sp>
        <p:nvSpPr>
          <p:cNvPr id="22" name="TextShape 2"/>
          <p:cNvSpPr txBox="1"/>
          <p:nvPr/>
        </p:nvSpPr>
        <p:spPr>
          <a:xfrm>
            <a:off x="457200" y="6416640"/>
            <a:ext cx="2133360" cy="364680"/>
          </a:xfrm>
          <a:prstGeom prst="rect">
            <a:avLst/>
          </a:prstGeom>
        </p:spPr>
        <p:txBody>
          <a:bodyPr bIns="45000" lIns="90000" rIns="90000" tIns="45000"/>
          <a:p>
            <a:r>
              <a:rPr lang="en-US" sz="1200">
                <a:solidFill>
                  <a:srgbClr val="000000"/>
                </a:solidFill>
                <a:latin typeface="Calibri"/>
              </a:rPr>
              <a:t>STEVE GEER</a:t>
            </a:r>
            <a:endParaRPr/>
          </a:p>
        </p:txBody>
      </p:sp>
      <p:sp>
        <p:nvSpPr>
          <p:cNvPr id="23" name="TextShape 3"/>
          <p:cNvSpPr txBox="1"/>
          <p:nvPr/>
        </p:nvSpPr>
        <p:spPr>
          <a:xfrm>
            <a:off x="6553080" y="6416640"/>
            <a:ext cx="2133360" cy="364680"/>
          </a:xfrm>
          <a:prstGeom prst="rect">
            <a:avLst/>
          </a:prstGeom>
        </p:spPr>
        <p:txBody>
          <a:bodyPr bIns="45000" lIns="90000" rIns="90000" tIns="45000"/>
          <a:p>
            <a:fld id="{E1815141-81F1-4141-8161-91F1A16131F1}" type="slidenum">
              <a:rPr lang="en-US" sz="1200">
                <a:solidFill>
                  <a:srgbClr val="000000"/>
                </a:solidFill>
                <a:latin typeface="Calibri"/>
              </a:rPr>
              <a:t>&lt;number&gt;</a:t>
            </a:fld>
            <a:endParaRPr/>
          </a:p>
        </p:txBody>
      </p:sp>
      <p:sp>
        <p:nvSpPr>
          <p:cNvPr id="24" name="TextShape 4"/>
          <p:cNvSpPr txBox="1"/>
          <p:nvPr/>
        </p:nvSpPr>
        <p:spPr>
          <a:xfrm>
            <a:off x="3124080" y="6416640"/>
            <a:ext cx="3276360" cy="364680"/>
          </a:xfrm>
          <a:prstGeom prst="rect">
            <a:avLst/>
          </a:prstGeom>
        </p:spPr>
        <p:txBody>
          <a:bodyPr bIns="45000" lIns="90000" rIns="90000" tIns="45000"/>
          <a:p>
            <a:r>
              <a:rPr lang="en-US" sz="1200">
                <a:solidFill>
                  <a:srgbClr val="898989"/>
                </a:solidFill>
                <a:latin typeface="Calibri"/>
              </a:rPr>
              <a:t>MAP TB                       1st Nov, 2010</a:t>
            </a:r>
            <a:endParaRPr/>
          </a:p>
        </p:txBody>
      </p:sp>
    </p:spTree>
  </p:cSld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Shape 1"/>
          <p:cNvSpPr txBox="1"/>
          <p:nvPr/>
        </p:nvSpPr>
        <p:spPr>
          <a:xfrm>
            <a:off x="1523880" y="0"/>
            <a:ext cx="6324120" cy="1142640"/>
          </a:xfrm>
          <a:prstGeom prst="rect">
            <a:avLst/>
          </a:prstGeom>
        </p:spPr>
        <p:txBody>
          <a:bodyPr bIns="45000" lIns="90000" rIns="90000" tIns="45000"/>
          <a:p>
            <a:pPr algn="ctr"/>
            <a:r>
              <a:rPr lang="en-US" sz="3200">
                <a:solidFill>
                  <a:srgbClr val="000000"/>
                </a:solidFill>
                <a:latin typeface="Calibri"/>
              </a:rPr>
              <a:t>Beam Physics and Simulation Recommendations</a:t>
            </a:r>
            <a:endParaRPr/>
          </a:p>
        </p:txBody>
      </p:sp>
      <p:pic>
        <p:nvPicPr>
          <p:cNvPr descr="" id="26" name="Picture 2"/>
          <p:cNvPicPr/>
          <p:nvPr/>
        </p:nvPicPr>
        <p:blipFill>
          <a:blip r:embed="rId1"/>
          <a:stretch>
            <a:fillRect/>
          </a:stretch>
        </p:blipFill>
        <p:spPr>
          <a:xfrm>
            <a:off x="1371600" y="1828800"/>
            <a:ext cx="7009920" cy="4114440"/>
          </a:xfrm>
          <a:prstGeom prst="rect">
            <a:avLst/>
          </a:prstGeom>
        </p:spPr>
      </p:pic>
      <p:sp>
        <p:nvSpPr>
          <p:cNvPr id="27" name="TextShape 2"/>
          <p:cNvSpPr txBox="1"/>
          <p:nvPr/>
        </p:nvSpPr>
        <p:spPr>
          <a:xfrm>
            <a:off x="457200" y="6416640"/>
            <a:ext cx="2133360" cy="364680"/>
          </a:xfrm>
          <a:prstGeom prst="rect">
            <a:avLst/>
          </a:prstGeom>
        </p:spPr>
        <p:txBody>
          <a:bodyPr bIns="45000" lIns="90000" rIns="90000" tIns="45000"/>
          <a:p>
            <a:r>
              <a:rPr lang="en-US" sz="1200">
                <a:solidFill>
                  <a:srgbClr val="000000"/>
                </a:solidFill>
                <a:latin typeface="Calibri"/>
              </a:rPr>
              <a:t>STEVE GEER</a:t>
            </a:r>
            <a:endParaRPr/>
          </a:p>
        </p:txBody>
      </p:sp>
      <p:sp>
        <p:nvSpPr>
          <p:cNvPr id="28" name="TextShape 3"/>
          <p:cNvSpPr txBox="1"/>
          <p:nvPr/>
        </p:nvSpPr>
        <p:spPr>
          <a:xfrm>
            <a:off x="6553080" y="6416640"/>
            <a:ext cx="2133360" cy="364680"/>
          </a:xfrm>
          <a:prstGeom prst="rect">
            <a:avLst/>
          </a:prstGeom>
        </p:spPr>
        <p:txBody>
          <a:bodyPr bIns="45000" lIns="90000" rIns="90000" tIns="45000"/>
          <a:p>
            <a:fld id="{81B1F141-9111-4171-A101-E1B1C1E1C131}" type="slidenum">
              <a:rPr lang="en-US" sz="1200">
                <a:solidFill>
                  <a:srgbClr val="000000"/>
                </a:solidFill>
                <a:latin typeface="Calibri"/>
              </a:rPr>
              <a:t>&lt;number&gt;</a:t>
            </a:fld>
            <a:endParaRPr/>
          </a:p>
        </p:txBody>
      </p:sp>
      <p:sp>
        <p:nvSpPr>
          <p:cNvPr id="29" name="TextShape 4"/>
          <p:cNvSpPr txBox="1"/>
          <p:nvPr/>
        </p:nvSpPr>
        <p:spPr>
          <a:xfrm>
            <a:off x="3124080" y="6416640"/>
            <a:ext cx="3276360" cy="364680"/>
          </a:xfrm>
          <a:prstGeom prst="rect">
            <a:avLst/>
          </a:prstGeom>
        </p:spPr>
        <p:txBody>
          <a:bodyPr bIns="45000" lIns="90000" rIns="90000" tIns="45000"/>
          <a:p>
            <a:r>
              <a:rPr lang="en-US" sz="1200">
                <a:solidFill>
                  <a:srgbClr val="898989"/>
                </a:solidFill>
                <a:latin typeface="Calibri"/>
              </a:rPr>
              <a:t>MAP TB                       1st Nov, 2010</a:t>
            </a:r>
            <a:endParaRPr/>
          </a:p>
        </p:txBody>
      </p:sp>
    </p:spTree>
  </p:cSld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Shape 1"/>
          <p:cNvSpPr txBox="1"/>
          <p:nvPr/>
        </p:nvSpPr>
        <p:spPr>
          <a:xfrm>
            <a:off x="1523880" y="0"/>
            <a:ext cx="6324120" cy="1142640"/>
          </a:xfrm>
          <a:prstGeom prst="rect">
            <a:avLst/>
          </a:prstGeom>
        </p:spPr>
        <p:txBody>
          <a:bodyPr bIns="45000" lIns="90000" rIns="90000" tIns="45000"/>
          <a:p>
            <a:pPr algn="ctr"/>
            <a:r>
              <a:rPr lang="en-US" sz="3200">
                <a:solidFill>
                  <a:srgbClr val="000000"/>
                </a:solidFill>
                <a:latin typeface="Calibri"/>
              </a:rPr>
              <a:t>Magnet Systems Recommendations</a:t>
            </a:r>
            <a:endParaRPr/>
          </a:p>
        </p:txBody>
      </p:sp>
      <p:pic>
        <p:nvPicPr>
          <p:cNvPr descr="" id="31" name="Picture 2"/>
          <p:cNvPicPr/>
          <p:nvPr/>
        </p:nvPicPr>
        <p:blipFill>
          <a:blip r:embed="rId1"/>
          <a:stretch>
            <a:fillRect/>
          </a:stretch>
        </p:blipFill>
        <p:spPr>
          <a:xfrm>
            <a:off x="1371600" y="1828800"/>
            <a:ext cx="7192800" cy="3657240"/>
          </a:xfrm>
          <a:prstGeom prst="rect">
            <a:avLst/>
          </a:prstGeom>
        </p:spPr>
      </p:pic>
      <p:sp>
        <p:nvSpPr>
          <p:cNvPr id="32" name="TextShape 2"/>
          <p:cNvSpPr txBox="1"/>
          <p:nvPr/>
        </p:nvSpPr>
        <p:spPr>
          <a:xfrm>
            <a:off x="457200" y="6416640"/>
            <a:ext cx="2133360" cy="364680"/>
          </a:xfrm>
          <a:prstGeom prst="rect">
            <a:avLst/>
          </a:prstGeom>
        </p:spPr>
        <p:txBody>
          <a:bodyPr bIns="45000" lIns="90000" rIns="90000" tIns="45000"/>
          <a:p>
            <a:r>
              <a:rPr lang="en-US" sz="1200">
                <a:solidFill>
                  <a:srgbClr val="000000"/>
                </a:solidFill>
                <a:latin typeface="Calibri"/>
              </a:rPr>
              <a:t>STEVE GEER</a:t>
            </a:r>
            <a:endParaRPr/>
          </a:p>
        </p:txBody>
      </p:sp>
      <p:sp>
        <p:nvSpPr>
          <p:cNvPr id="33" name="TextShape 3"/>
          <p:cNvSpPr txBox="1"/>
          <p:nvPr/>
        </p:nvSpPr>
        <p:spPr>
          <a:xfrm>
            <a:off x="6553080" y="6416640"/>
            <a:ext cx="2133360" cy="364680"/>
          </a:xfrm>
          <a:prstGeom prst="rect">
            <a:avLst/>
          </a:prstGeom>
        </p:spPr>
        <p:txBody>
          <a:bodyPr bIns="45000" lIns="90000" rIns="90000" tIns="45000"/>
          <a:p>
            <a:fld id="{A151C1C1-0101-4131-B111-7171F101A151}" type="slidenum">
              <a:rPr lang="en-US" sz="1200">
                <a:solidFill>
                  <a:srgbClr val="000000"/>
                </a:solidFill>
                <a:latin typeface="Calibri"/>
              </a:rPr>
              <a:t>&lt;number&gt;</a:t>
            </a:fld>
            <a:endParaRPr/>
          </a:p>
        </p:txBody>
      </p:sp>
      <p:sp>
        <p:nvSpPr>
          <p:cNvPr id="34" name="TextShape 4"/>
          <p:cNvSpPr txBox="1"/>
          <p:nvPr/>
        </p:nvSpPr>
        <p:spPr>
          <a:xfrm>
            <a:off x="3124080" y="6416640"/>
            <a:ext cx="3276360" cy="364680"/>
          </a:xfrm>
          <a:prstGeom prst="rect">
            <a:avLst/>
          </a:prstGeom>
        </p:spPr>
        <p:txBody>
          <a:bodyPr bIns="45000" lIns="90000" rIns="90000" tIns="45000"/>
          <a:p>
            <a:r>
              <a:rPr lang="en-US" sz="1200">
                <a:solidFill>
                  <a:srgbClr val="898989"/>
                </a:solidFill>
                <a:latin typeface="Calibri"/>
              </a:rPr>
              <a:t>MAP TB                       1st Nov, 2010</a:t>
            </a:r>
            <a:endParaRPr/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