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1"/>
  </p:notesMasterIdLst>
  <p:handoutMasterIdLst>
    <p:handoutMasterId r:id="rId32"/>
  </p:handoutMasterIdLst>
  <p:sldIdLst>
    <p:sldId id="628" r:id="rId2"/>
    <p:sldId id="867" r:id="rId3"/>
    <p:sldId id="846" r:id="rId4"/>
    <p:sldId id="866" r:id="rId5"/>
    <p:sldId id="803" r:id="rId6"/>
    <p:sldId id="881" r:id="rId7"/>
    <p:sldId id="870" r:id="rId8"/>
    <p:sldId id="847" r:id="rId9"/>
    <p:sldId id="857" r:id="rId10"/>
    <p:sldId id="858" r:id="rId11"/>
    <p:sldId id="853" r:id="rId12"/>
    <p:sldId id="859" r:id="rId13"/>
    <p:sldId id="860" r:id="rId14"/>
    <p:sldId id="861" r:id="rId15"/>
    <p:sldId id="862" r:id="rId16"/>
    <p:sldId id="863" r:id="rId17"/>
    <p:sldId id="864" r:id="rId18"/>
    <p:sldId id="873" r:id="rId19"/>
    <p:sldId id="878" r:id="rId20"/>
    <p:sldId id="882" r:id="rId21"/>
    <p:sldId id="883" r:id="rId22"/>
    <p:sldId id="884" r:id="rId23"/>
    <p:sldId id="885" r:id="rId24"/>
    <p:sldId id="887" r:id="rId25"/>
    <p:sldId id="888" r:id="rId26"/>
    <p:sldId id="889" r:id="rId27"/>
    <p:sldId id="890" r:id="rId28"/>
    <p:sldId id="891" r:id="rId29"/>
    <p:sldId id="855" r:id="rId30"/>
  </p:sldIdLst>
  <p:sldSz cx="9144000" cy="6858000" type="screen4x3"/>
  <p:notesSz cx="6994525" cy="9278938"/>
  <p:defaultTextStyle>
    <a:defPPr>
      <a:defRPr lang="en-US"/>
    </a:defPPr>
    <a:lvl1pPr algn="l" rtl="0" eaLnBrk="0" fontAlgn="base" hangingPunct="0">
      <a:lnSpc>
        <a:spcPct val="90000"/>
      </a:lnSpc>
      <a:spcBef>
        <a:spcPct val="0"/>
      </a:spcBef>
      <a:spcAft>
        <a:spcPct val="0"/>
      </a:spcAft>
      <a:defRPr sz="2200" kern="1200">
        <a:solidFill>
          <a:schemeClr val="tx2"/>
        </a:solidFill>
        <a:latin typeface="Arial Narrow" pitchFamily="28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0"/>
      </a:spcBef>
      <a:spcAft>
        <a:spcPct val="0"/>
      </a:spcAft>
      <a:defRPr sz="2200" kern="1200">
        <a:solidFill>
          <a:schemeClr val="tx2"/>
        </a:solidFill>
        <a:latin typeface="Arial Narrow" pitchFamily="28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0"/>
      </a:spcBef>
      <a:spcAft>
        <a:spcPct val="0"/>
      </a:spcAft>
      <a:defRPr sz="2200" kern="1200">
        <a:solidFill>
          <a:schemeClr val="tx2"/>
        </a:solidFill>
        <a:latin typeface="Arial Narrow" pitchFamily="28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0"/>
      </a:spcBef>
      <a:spcAft>
        <a:spcPct val="0"/>
      </a:spcAft>
      <a:defRPr sz="2200" kern="1200">
        <a:solidFill>
          <a:schemeClr val="tx2"/>
        </a:solidFill>
        <a:latin typeface="Arial Narrow" pitchFamily="28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0"/>
      </a:spcBef>
      <a:spcAft>
        <a:spcPct val="0"/>
      </a:spcAft>
      <a:defRPr sz="2200" kern="1200">
        <a:solidFill>
          <a:schemeClr val="tx2"/>
        </a:solidFill>
        <a:latin typeface="Arial Narrow" pitchFamily="28" charset="0"/>
        <a:ea typeface="+mn-ea"/>
        <a:cs typeface="+mn-cs"/>
      </a:defRPr>
    </a:lvl5pPr>
    <a:lvl6pPr marL="2286000" algn="l" defTabSz="914400" rtl="0" eaLnBrk="1" latinLnBrk="0" hangingPunct="1">
      <a:defRPr sz="2200" kern="1200">
        <a:solidFill>
          <a:schemeClr val="tx2"/>
        </a:solidFill>
        <a:latin typeface="Arial Narrow" pitchFamily="28" charset="0"/>
        <a:ea typeface="+mn-ea"/>
        <a:cs typeface="+mn-cs"/>
      </a:defRPr>
    </a:lvl6pPr>
    <a:lvl7pPr marL="2743200" algn="l" defTabSz="914400" rtl="0" eaLnBrk="1" latinLnBrk="0" hangingPunct="1">
      <a:defRPr sz="2200" kern="1200">
        <a:solidFill>
          <a:schemeClr val="tx2"/>
        </a:solidFill>
        <a:latin typeface="Arial Narrow" pitchFamily="28" charset="0"/>
        <a:ea typeface="+mn-ea"/>
        <a:cs typeface="+mn-cs"/>
      </a:defRPr>
    </a:lvl7pPr>
    <a:lvl8pPr marL="3200400" algn="l" defTabSz="914400" rtl="0" eaLnBrk="1" latinLnBrk="0" hangingPunct="1">
      <a:defRPr sz="2200" kern="1200">
        <a:solidFill>
          <a:schemeClr val="tx2"/>
        </a:solidFill>
        <a:latin typeface="Arial Narrow" pitchFamily="28" charset="0"/>
        <a:ea typeface="+mn-ea"/>
        <a:cs typeface="+mn-cs"/>
      </a:defRPr>
    </a:lvl8pPr>
    <a:lvl9pPr marL="3657600" algn="l" defTabSz="914400" rtl="0" eaLnBrk="1" latinLnBrk="0" hangingPunct="1">
      <a:defRPr sz="2200" kern="1200">
        <a:solidFill>
          <a:schemeClr val="tx2"/>
        </a:solidFill>
        <a:latin typeface="Arial Narrow" pitchFamily="2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0066FF"/>
    <a:srgbClr val="33CC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6" autoAdjust="0"/>
    <p:restoredTop sz="94685" autoAdjust="0"/>
  </p:normalViewPr>
  <p:slideViewPr>
    <p:cSldViewPr>
      <p:cViewPr varScale="1">
        <p:scale>
          <a:sx n="76" d="100"/>
          <a:sy n="76" d="100"/>
        </p:scale>
        <p:origin x="-696" y="-90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38"/>
    </p:cViewPr>
  </p:sorterViewPr>
  <p:notesViewPr>
    <p:cSldViewPr>
      <p:cViewPr varScale="1">
        <p:scale>
          <a:sx n="53" d="100"/>
          <a:sy n="53" d="100"/>
        </p:scale>
        <p:origin x="-1812" y="-96"/>
      </p:cViewPr>
      <p:guideLst>
        <p:guide orient="horz" pos="2922"/>
        <p:guide pos="220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>
            <a:lvl1pPr>
              <a:defRPr sz="1200" b="1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0813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>
            <a:lvl1pPr algn="r">
              <a:defRPr sz="1200" b="1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8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6025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3" tIns="45706" rIns="91413" bIns="45706" numCol="1" anchor="b" anchorCtr="0" compatLnSpc="1">
            <a:prstTxWarp prst="textNoShape">
              <a:avLst/>
            </a:prstTxWarp>
          </a:bodyPr>
          <a:lstStyle>
            <a:lvl1pPr>
              <a:defRPr sz="1200" b="1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8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0813" y="8836025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3" tIns="45706" rIns="91413" bIns="45706" numCol="1" anchor="b" anchorCtr="0" compatLnSpc="1">
            <a:prstTxWarp prst="textNoShape">
              <a:avLst/>
            </a:prstTxWarp>
          </a:bodyPr>
          <a:lstStyle>
            <a:lvl1pPr algn="r">
              <a:defRPr sz="1200" b="1" smtClean="0"/>
            </a:lvl1pPr>
          </a:lstStyle>
          <a:p>
            <a:pPr>
              <a:defRPr/>
            </a:pPr>
            <a:fld id="{DD7DE64E-931B-4168-BCA3-2E82C52EB6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85" tIns="46492" rIns="92985" bIns="46492" numCol="1" anchor="t" anchorCtr="0" compatLnSpc="1">
            <a:prstTxWarp prst="textNoShape">
              <a:avLst/>
            </a:prstTxWarp>
          </a:bodyPr>
          <a:lstStyle>
            <a:lvl1pPr defTabSz="930275">
              <a:lnSpc>
                <a:spcPct val="100000"/>
              </a:lnSpc>
              <a:defRPr sz="1200" smtClean="0">
                <a:solidFill>
                  <a:schemeClr val="tx1"/>
                </a:solidFill>
                <a:latin typeface="Times New Roman" pitchFamily="2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85" tIns="46492" rIns="92985" bIns="46492" numCol="1" anchor="t" anchorCtr="0" compatLnSpc="1">
            <a:prstTxWarp prst="textNoShape">
              <a:avLst/>
            </a:prstTxWarp>
          </a:bodyPr>
          <a:lstStyle>
            <a:lvl1pPr algn="r" defTabSz="930275">
              <a:lnSpc>
                <a:spcPct val="100000"/>
              </a:lnSpc>
              <a:defRPr sz="1200" smtClean="0">
                <a:solidFill>
                  <a:schemeClr val="tx1"/>
                </a:solidFill>
                <a:latin typeface="Times New Roman" pitchFamily="2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37088" cy="34782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06900"/>
            <a:ext cx="5127625" cy="417512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85" tIns="46492" rIns="92985" bIns="464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5388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85" tIns="46492" rIns="92985" bIns="46492" numCol="1" anchor="b" anchorCtr="0" compatLnSpc="1">
            <a:prstTxWarp prst="textNoShape">
              <a:avLst/>
            </a:prstTxWarp>
          </a:bodyPr>
          <a:lstStyle>
            <a:lvl1pPr defTabSz="930275">
              <a:lnSpc>
                <a:spcPct val="100000"/>
              </a:lnSpc>
              <a:defRPr sz="1200" smtClean="0">
                <a:solidFill>
                  <a:schemeClr val="tx1"/>
                </a:solidFill>
                <a:latin typeface="Times New Roman" pitchFamily="2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15388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85" tIns="46492" rIns="92985" bIns="46492" numCol="1" anchor="b" anchorCtr="0" compatLnSpc="1">
            <a:prstTxWarp prst="textNoShape">
              <a:avLst/>
            </a:prstTxWarp>
          </a:bodyPr>
          <a:lstStyle>
            <a:lvl1pPr algn="r" defTabSz="930275">
              <a:lnSpc>
                <a:spcPct val="100000"/>
              </a:lnSpc>
              <a:defRPr sz="1200" smtClean="0">
                <a:solidFill>
                  <a:schemeClr val="tx1"/>
                </a:solidFill>
                <a:latin typeface="Times New Roman" pitchFamily="28" charset="0"/>
              </a:defRPr>
            </a:lvl1pPr>
          </a:lstStyle>
          <a:p>
            <a:pPr>
              <a:defRPr/>
            </a:pPr>
            <a:fld id="{0490CE40-B66C-4941-A7D3-E61E03A9C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C71624-C286-4729-A416-068F9BAC197D}" type="slidenum">
              <a:rPr lang="en-US"/>
              <a:pPr/>
              <a:t>1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0A4D85-DFEC-4EFA-8C2B-D653A3B4475F}" type="slidenum">
              <a:rPr lang="en-US"/>
              <a:pPr/>
              <a:t>2</a:t>
            </a:fld>
            <a:endParaRPr lang="en-US"/>
          </a:p>
        </p:txBody>
      </p:sp>
      <p:sp>
        <p:nvSpPr>
          <p:cNvPr id="3481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79513" y="696913"/>
            <a:ext cx="4637087" cy="3478212"/>
          </a:xfrm>
          <a:solidFill>
            <a:srgbClr val="FFFFFF"/>
          </a:solidFill>
          <a:ln/>
        </p:spPr>
      </p:sp>
      <p:sp>
        <p:nvSpPr>
          <p:cNvPr id="34820" name="Notes Placeholder 2"/>
          <p:cNvSpPr>
            <a:spLocks noGrp="1"/>
          </p:cNvSpPr>
          <p:nvPr>
            <p:ph type="body" idx="1"/>
          </p:nvPr>
        </p:nvSpPr>
        <p:spPr>
          <a:xfrm>
            <a:off x="700088" y="4406900"/>
            <a:ext cx="5594350" cy="4175125"/>
          </a:xfrm>
          <a:noFill/>
          <a:ln>
            <a:solidFill>
              <a:srgbClr val="000000"/>
            </a:solidFill>
          </a:ln>
        </p:spPr>
        <p:txBody>
          <a:bodyPr lIns="92836" tIns="46418" rIns="92836" bIns="46418"/>
          <a:lstStyle/>
          <a:p>
            <a:endParaRPr lang="en-US" smtClean="0"/>
          </a:p>
        </p:txBody>
      </p:sp>
      <p:sp>
        <p:nvSpPr>
          <p:cNvPr id="34821" name="Slide Number Placeholder 3"/>
          <p:cNvSpPr txBox="1">
            <a:spLocks noGrp="1"/>
          </p:cNvSpPr>
          <p:nvPr/>
        </p:nvSpPr>
        <p:spPr bwMode="auto">
          <a:xfrm>
            <a:off x="3962400" y="8813800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836" tIns="46418" rIns="92836" bIns="46418" anchor="b"/>
          <a:lstStyle/>
          <a:p>
            <a:pPr algn="r" defTabSz="927100" eaLnBrk="1" hangingPunct="1">
              <a:lnSpc>
                <a:spcPct val="100000"/>
              </a:lnSpc>
            </a:pPr>
            <a:fld id="{2A8BD383-1714-4A8F-8FB1-0C8315167CD1}" type="slidenum">
              <a:rPr lang="en-US" sz="1200">
                <a:solidFill>
                  <a:schemeClr val="tx1"/>
                </a:solidFill>
                <a:latin typeface="Arial" charset="0"/>
              </a:rPr>
              <a:pPr algn="r" defTabSz="927100" eaLnBrk="1" hangingPunct="1">
                <a:lnSpc>
                  <a:spcPct val="100000"/>
                </a:lnSpc>
              </a:pPr>
              <a:t>2</a:t>
            </a:fld>
            <a:endParaRPr 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C55E32-40B9-4643-A127-91D08E54518D}" type="slidenum">
              <a:rPr lang="en-US"/>
              <a:pPr/>
              <a:t>3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8D157D-7446-4DC1-9969-09C91D3E686E}" type="slidenum">
              <a:rPr lang="en-US"/>
              <a:pPr/>
              <a:t>4</a:t>
            </a:fld>
            <a:endParaRPr lang="en-US"/>
          </a:p>
        </p:txBody>
      </p:sp>
      <p:sp>
        <p:nvSpPr>
          <p:cNvPr id="3686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8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25" tIns="45713" rIns="91425" bIns="45713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E28CCB-E46A-490F-AC05-0DD4678AD7ED}" type="slidenum">
              <a:rPr lang="en-US"/>
              <a:pPr/>
              <a:t>5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DFC653-CBCF-4DB9-8385-7DDFC60CAE78}" type="slidenum">
              <a:rPr lang="en-US"/>
              <a:pPr/>
              <a:t>6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A51767-7B80-4940-8B58-9A146D311906}" type="slidenum">
              <a:rPr lang="en-US"/>
              <a:pPr/>
              <a:t>7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38675" cy="3479800"/>
          </a:xfrm>
          <a:solidFill>
            <a:srgbClr val="FFFFFF"/>
          </a:solidFill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6900"/>
            <a:ext cx="5130800" cy="41767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tIns="46493" bIns="46493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AFEA3D-2054-4EDC-A763-F1B250B70F55}" type="slidenum">
              <a:rPr lang="en-US"/>
              <a:pPr/>
              <a:t>8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7994F6-00DB-4A4C-982D-686F19F0B701}" type="slidenum">
              <a:rPr lang="en-US"/>
              <a:pPr/>
              <a:t>9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5220BA-B216-4DD5-954C-0C940305836A}" type="slidenum">
              <a:rPr lang="en-US"/>
              <a:pPr/>
              <a:t>10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EB7F74-0D1A-45B5-A6B3-5492CAD0AE41}" type="slidenum">
              <a:rPr lang="en-US"/>
              <a:pPr/>
              <a:t>11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8DAB25-6758-43C2-9AFB-25D148498764}" type="slidenum">
              <a:rPr lang="en-US"/>
              <a:pPr/>
              <a:t>12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1E295F-2ADF-4298-B617-0D2E627CA846}" type="slidenum">
              <a:rPr lang="en-US"/>
              <a:pPr/>
              <a:t>13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B71524-0DD4-4D5E-AC2F-6F9F38C88FEC}" type="slidenum">
              <a:rPr lang="en-US"/>
              <a:pPr/>
              <a:t>14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D87A17-F040-4355-A0D1-B13ABAC1ADAA}" type="slidenum">
              <a:rPr lang="en-US"/>
              <a:pPr/>
              <a:t>15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7C3629-2D8B-404B-BC86-0FC8B6076EDD}" type="slidenum">
              <a:rPr lang="en-US"/>
              <a:pPr/>
              <a:t>16</a:t>
            </a:fld>
            <a:endParaRPr lang="en-US"/>
          </a:p>
        </p:txBody>
      </p:sp>
      <p:sp>
        <p:nvSpPr>
          <p:cNvPr id="583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3B1A87-C8AE-4B37-832C-29B49D49FB05}" type="slidenum">
              <a:rPr lang="en-US"/>
              <a:pPr/>
              <a:t>17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E0EED4-D599-4E3C-A005-7348514C2281}" type="slidenum">
              <a:rPr lang="en-US"/>
              <a:pPr/>
              <a:t>18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01F674-BA6A-429D-9F93-469F826D5CA0}" type="slidenum">
              <a:rPr lang="en-US"/>
              <a:pPr/>
              <a:t>19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9AC6C5-C229-488F-A74C-7DC2FAAB5789}" type="slidenum">
              <a:rPr lang="en-US"/>
              <a:pPr/>
              <a:t>20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0730AC-E515-4E92-8EC2-B00350F3E03E}" type="slidenum">
              <a:rPr lang="en-US"/>
              <a:pPr/>
              <a:t>21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C1C68A-E7A4-438E-B763-04EAA9C29F73}" type="slidenum">
              <a:rPr lang="en-US"/>
              <a:pPr/>
              <a:t>22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5CAD0-6293-49EC-B2E5-5F75A661A194}" type="slidenum">
              <a:rPr lang="en-US"/>
              <a:pPr/>
              <a:t>23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5CAD0-6293-49EC-B2E5-5F75A661A194}" type="slidenum">
              <a:rPr lang="en-US"/>
              <a:pPr/>
              <a:t>24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5CAD0-6293-49EC-B2E5-5F75A661A194}" type="slidenum">
              <a:rPr lang="en-US"/>
              <a:pPr/>
              <a:t>25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5CAD0-6293-49EC-B2E5-5F75A661A194}" type="slidenum">
              <a:rPr lang="en-US"/>
              <a:pPr/>
              <a:t>26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5CAD0-6293-49EC-B2E5-5F75A661A194}" type="slidenum">
              <a:rPr lang="en-US"/>
              <a:pPr/>
              <a:t>27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5CAD0-6293-49EC-B2E5-5F75A661A194}" type="slidenum">
              <a:rPr lang="en-US"/>
              <a:pPr/>
              <a:t>28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75C8F6-795C-42C1-8FCF-8D208C197BC8}" type="slidenum">
              <a:rPr lang="en-US"/>
              <a:pPr/>
              <a:t>29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5"/>
          <p:cNvSpPr>
            <a:spLocks noChangeShapeType="1"/>
          </p:cNvSpPr>
          <p:nvPr/>
        </p:nvSpPr>
        <p:spPr bwMode="auto">
          <a:xfrm flipV="1">
            <a:off x="228600" y="1905000"/>
            <a:ext cx="86106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228600" y="6169025"/>
            <a:ext cx="3048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1600" b="1">
                <a:solidFill>
                  <a:schemeClr val="tx1"/>
                </a:solidFill>
              </a:rPr>
              <a:t>Brookhaven Science Associates</a:t>
            </a:r>
            <a:br>
              <a:rPr lang="en-US" sz="1600" b="1">
                <a:solidFill>
                  <a:schemeClr val="tx1"/>
                </a:solidFill>
              </a:rPr>
            </a:br>
            <a:r>
              <a:rPr lang="en-US" sz="1600" b="1">
                <a:solidFill>
                  <a:schemeClr val="tx1"/>
                </a:solidFill>
              </a:rPr>
              <a:t>U.S. Department of Energy</a:t>
            </a:r>
            <a:endParaRPr lang="en-US" sz="1600" b="1">
              <a:solidFill>
                <a:schemeClr val="bg1"/>
              </a:solidFill>
            </a:endParaRPr>
          </a:p>
        </p:txBody>
      </p:sp>
      <p:pic>
        <p:nvPicPr>
          <p:cNvPr id="6" name="Picture 10" descr="BNL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6135688"/>
            <a:ext cx="183673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716088" y="2363788"/>
            <a:ext cx="7150100" cy="3548062"/>
          </a:xfrm>
        </p:spPr>
        <p:txBody>
          <a:bodyPr/>
          <a:lstStyle>
            <a:lvl1pPr marL="0" indent="0">
              <a:spcBef>
                <a:spcPct val="30000"/>
              </a:spcBef>
              <a:buFont typeface="Monotype Sorts" pitchFamily="28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762000"/>
            <a:ext cx="8153400" cy="1143000"/>
          </a:xfrm>
          <a:ln>
            <a:headEnd type="none" w="sm" len="sm"/>
            <a:tailEnd type="none" w="sm" len="sm"/>
          </a:ln>
          <a:effectLst/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39825" y="1524000"/>
            <a:ext cx="3735388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524000"/>
            <a:ext cx="3735387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19050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9825" y="0"/>
            <a:ext cx="5565775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620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39825" y="1524000"/>
            <a:ext cx="3735388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524000"/>
            <a:ext cx="3735387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Line 4"/>
          <p:cNvSpPr>
            <a:spLocks noChangeShapeType="1"/>
          </p:cNvSpPr>
          <p:nvPr/>
        </p:nvSpPr>
        <p:spPr bwMode="auto">
          <a:xfrm rot="-10800000">
            <a:off x="152400" y="1143000"/>
            <a:ext cx="8866188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39825" y="1524000"/>
            <a:ext cx="762317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28600" y="6172200"/>
            <a:ext cx="3048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1600" b="1">
                <a:solidFill>
                  <a:schemeClr val="tx1"/>
                </a:solidFill>
              </a:rPr>
              <a:t>Brookhaven Science Associates</a:t>
            </a:r>
            <a:br>
              <a:rPr lang="en-US" sz="1600" b="1">
                <a:solidFill>
                  <a:schemeClr val="tx1"/>
                </a:solidFill>
              </a:rPr>
            </a:br>
            <a:r>
              <a:rPr lang="en-US" sz="1600" b="1">
                <a:solidFill>
                  <a:schemeClr val="tx1"/>
                </a:solidFill>
              </a:rPr>
              <a:t>U.S. Department of Energy</a:t>
            </a:r>
            <a:endParaRPr lang="en-US" sz="1600" b="1">
              <a:solidFill>
                <a:schemeClr val="bg1"/>
              </a:solidFill>
            </a:endParaRPr>
          </a:p>
        </p:txBody>
      </p:sp>
      <p:pic>
        <p:nvPicPr>
          <p:cNvPr id="1030" name="Picture 9" descr="BNLlogo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162800" y="6138863"/>
            <a:ext cx="183673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4495800" y="6324600"/>
            <a:ext cx="533400" cy="82232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defRPr/>
            </a:pPr>
            <a:fld id="{1012A083-6903-46C7-8863-27B8F65BAB58}" type="slidenum">
              <a:rPr lang="en-US" sz="2400">
                <a:solidFill>
                  <a:schemeClr val="tx1"/>
                </a:solidFill>
                <a:latin typeface="Times New Roman" pitchFamily="28" charset="0"/>
              </a:rPr>
              <a:pPr>
                <a:lnSpc>
                  <a:spcPct val="100000"/>
                </a:lnSpc>
                <a:spcBef>
                  <a:spcPct val="50000"/>
                </a:spcBef>
                <a:defRPr/>
              </a:pPr>
              <a:t>‹#›</a:t>
            </a:fld>
            <a:endParaRPr lang="en-US" sz="2400">
              <a:solidFill>
                <a:schemeClr val="tx1"/>
              </a:solidFill>
              <a:latin typeface="Times New Roman" pitchFamily="2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 Narrow" pitchFamily="2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 Narrow" pitchFamily="2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 Narrow" pitchFamily="2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 Narrow" pitchFamily="28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 Narrow" pitchFamily="28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 Narrow" pitchFamily="28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 Narrow" pitchFamily="28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 Narrow" pitchFamily="2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70000"/>
        <a:buFont typeface="Monotype Sorts" pitchFamily="28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90563" indent="-2333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-"/>
        <a:defRPr sz="24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-"/>
        <a:defRPr sz="2400">
          <a:solidFill>
            <a:schemeClr val="tx1"/>
          </a:solidFill>
          <a:latin typeface="+mn-lt"/>
        </a:defRPr>
      </a:lvl5pPr>
      <a:lvl6pPr marL="222885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-"/>
        <a:defRPr sz="2400">
          <a:solidFill>
            <a:schemeClr val="tx1"/>
          </a:solidFill>
          <a:latin typeface="+mn-lt"/>
        </a:defRPr>
      </a:lvl6pPr>
      <a:lvl7pPr marL="268605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-"/>
        <a:defRPr sz="2400">
          <a:solidFill>
            <a:schemeClr val="tx1"/>
          </a:solidFill>
          <a:latin typeface="+mn-lt"/>
        </a:defRPr>
      </a:lvl7pPr>
      <a:lvl8pPr marL="314325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-"/>
        <a:defRPr sz="2400">
          <a:solidFill>
            <a:schemeClr val="tx1"/>
          </a:solidFill>
          <a:latin typeface="+mn-lt"/>
        </a:defRPr>
      </a:lvl8pPr>
      <a:lvl9pPr marL="360045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-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8.jpeg"/><Relationship Id="rId4" Type="http://schemas.openxmlformats.org/officeDocument/2006/relationships/oleObject" Target="../embeddings/oleObject1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228600" y="1600200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dirty="0" err="1" smtClean="0">
                <a:solidFill>
                  <a:schemeClr val="tx1"/>
                </a:solidFill>
                <a:latin typeface="Arial" charset="0"/>
              </a:rPr>
              <a:t>Targetry</a:t>
            </a: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 Simulations</a:t>
            </a:r>
          </a:p>
          <a:p>
            <a:pPr algn="ctr">
              <a:lnSpc>
                <a:spcPct val="100000"/>
              </a:lnSpc>
            </a:pPr>
            <a:endParaRPr lang="en-US" sz="1200" b="1" dirty="0">
              <a:solidFill>
                <a:schemeClr val="tx1"/>
              </a:solidFill>
              <a:latin typeface="Arial" charset="0"/>
            </a:endParaRPr>
          </a:p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tx1"/>
                </a:solidFill>
                <a:latin typeface="Arial" charset="0"/>
              </a:rPr>
              <a:t>Roman </a:t>
            </a:r>
            <a:r>
              <a:rPr lang="en-US" sz="2400" b="1" dirty="0" err="1">
                <a:solidFill>
                  <a:schemeClr val="tx1"/>
                </a:solidFill>
                <a:latin typeface="Arial" charset="0"/>
              </a:rPr>
              <a:t>Samulyak</a:t>
            </a:r>
            <a:endParaRPr lang="en-US" sz="2400" b="1" dirty="0">
              <a:solidFill>
                <a:schemeClr val="tx1"/>
              </a:solidFill>
              <a:latin typeface="Arial" charset="0"/>
            </a:endParaRPr>
          </a:p>
          <a:p>
            <a:pPr algn="ctr">
              <a:lnSpc>
                <a:spcPct val="100000"/>
              </a:lnSpc>
            </a:pPr>
            <a:endParaRPr lang="en-US" sz="2400" b="1" dirty="0">
              <a:solidFill>
                <a:schemeClr val="tx1"/>
              </a:solidFill>
              <a:latin typeface="Arial" charset="0"/>
            </a:endParaRPr>
          </a:p>
          <a:p>
            <a:pPr algn="ctr">
              <a:lnSpc>
                <a:spcPct val="100000"/>
              </a:lnSpc>
            </a:pPr>
            <a:r>
              <a:rPr lang="en-US" sz="1800" i="1" dirty="0">
                <a:solidFill>
                  <a:schemeClr val="tx1"/>
                </a:solidFill>
                <a:latin typeface="Arial" charset="0"/>
              </a:rPr>
              <a:t>AMS Department, Stony Brook University</a:t>
            </a:r>
          </a:p>
          <a:p>
            <a:pPr algn="ctr">
              <a:lnSpc>
                <a:spcPct val="100000"/>
              </a:lnSpc>
            </a:pPr>
            <a:r>
              <a:rPr lang="en-US" sz="1800" i="1" dirty="0">
                <a:solidFill>
                  <a:schemeClr val="tx1"/>
                </a:solidFill>
                <a:latin typeface="Arial" charset="0"/>
              </a:rPr>
              <a:t>and</a:t>
            </a:r>
          </a:p>
          <a:p>
            <a:pPr algn="ctr">
              <a:lnSpc>
                <a:spcPct val="100000"/>
              </a:lnSpc>
            </a:pPr>
            <a:r>
              <a:rPr lang="en-US" sz="1800" i="1" dirty="0">
                <a:solidFill>
                  <a:schemeClr val="tx1"/>
                </a:solidFill>
                <a:latin typeface="Arial" charset="0"/>
              </a:rPr>
              <a:t>Computational Science Center</a:t>
            </a:r>
          </a:p>
          <a:p>
            <a:pPr algn="ctr">
              <a:lnSpc>
                <a:spcPct val="100000"/>
              </a:lnSpc>
            </a:pPr>
            <a:r>
              <a:rPr lang="en-US" sz="1800" i="1" dirty="0">
                <a:solidFill>
                  <a:schemeClr val="tx1"/>
                </a:solidFill>
                <a:latin typeface="Arial" charset="0"/>
              </a:rPr>
              <a:t>Brookhaven National Laboratory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228600" y="152400"/>
            <a:ext cx="8686800" cy="9144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endParaRPr lang="en-US" sz="1800" b="1">
              <a:cs typeface="Times New Roman" pitchFamily="28" charset="0"/>
            </a:endParaRPr>
          </a:p>
        </p:txBody>
      </p:sp>
      <p:sp>
        <p:nvSpPr>
          <p:cNvPr id="3076" name="Rectangle 9"/>
          <p:cNvSpPr>
            <a:spLocks noChangeArrowheads="1"/>
          </p:cNvSpPr>
          <p:nvPr/>
        </p:nvSpPr>
        <p:spPr bwMode="auto">
          <a:xfrm>
            <a:off x="0" y="4648200"/>
            <a:ext cx="9144000" cy="98488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i="1" dirty="0">
                <a:solidFill>
                  <a:schemeClr val="tx1"/>
                </a:solidFill>
                <a:latin typeface="Arial" charset="0"/>
              </a:rPr>
              <a:t>Collaborators:</a:t>
            </a:r>
          </a:p>
          <a:p>
            <a:pPr algn="ctr">
              <a:lnSpc>
                <a:spcPct val="100000"/>
              </a:lnSpc>
            </a:pPr>
            <a:r>
              <a:rPr lang="en-US" sz="2000" b="1" dirty="0" err="1">
                <a:solidFill>
                  <a:schemeClr val="tx1"/>
                </a:solidFill>
                <a:latin typeface="Arial" charset="0"/>
              </a:rPr>
              <a:t>Wurigen</a:t>
            </a:r>
            <a:r>
              <a:rPr lang="en-US" sz="2000" b="1" dirty="0">
                <a:solidFill>
                  <a:schemeClr val="tx1"/>
                </a:solidFill>
                <a:latin typeface="Arial" charset="0"/>
              </a:rPr>
              <a:t> Bo,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</a:rPr>
              <a:t>Xiaolin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</a:rPr>
              <a:t> Li</a:t>
            </a:r>
          </a:p>
          <a:p>
            <a:pPr algn="ctr">
              <a:lnSpc>
                <a:spcPct val="100000"/>
              </a:lnSpc>
            </a:pPr>
            <a:r>
              <a:rPr lang="en-US" sz="2000" b="1" dirty="0" err="1" smtClean="0">
                <a:solidFill>
                  <a:schemeClr val="tx1"/>
                </a:solidFill>
                <a:latin typeface="Arial" charset="0"/>
              </a:rPr>
              <a:t>Shuqiang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</a:rPr>
              <a:t> Wang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</a:rPr>
              <a:t>,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</a:rPr>
              <a:t>Joung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</a:rPr>
              <a:t>Doung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</a:rPr>
              <a:t> Kim</a:t>
            </a:r>
            <a:endParaRPr lang="en-US" sz="20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077" name="Rectangle 3"/>
          <p:cNvSpPr>
            <a:spLocks noChangeArrowheads="1"/>
          </p:cNvSpPr>
          <p:nvPr/>
        </p:nvSpPr>
        <p:spPr bwMode="auto">
          <a:xfrm>
            <a:off x="228600" y="228600"/>
            <a:ext cx="8915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SzPct val="70000"/>
              <a:buFont typeface="Monotype Sorts" pitchFamily="28" charset="2"/>
              <a:buNone/>
            </a:pPr>
            <a:r>
              <a:rPr lang="en-US" sz="1800" dirty="0" err="1" smtClean="0">
                <a:solidFill>
                  <a:schemeClr val="tx1"/>
                </a:solidFill>
                <a:latin typeface="Arial" charset="0"/>
              </a:rPr>
              <a:t>Muon</a:t>
            </a: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 Collider Design Workshop</a:t>
            </a:r>
            <a:endParaRPr lang="en-US" sz="1800" dirty="0">
              <a:solidFill>
                <a:schemeClr val="tx1"/>
              </a:solidFill>
              <a:latin typeface="Arial" charset="0"/>
            </a:endParaRPr>
          </a:p>
          <a:p>
            <a:pPr marL="342900" indent="-342900" eaLnBrk="1" hangingPunct="1">
              <a:spcBef>
                <a:spcPct val="20000"/>
              </a:spcBef>
              <a:buSzPct val="70000"/>
              <a:buFont typeface="Monotype Sorts" pitchFamily="28" charset="2"/>
              <a:buNone/>
            </a:pP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December 1 - 3</a:t>
            </a: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, </a:t>
            </a:r>
            <a:r>
              <a:rPr lang="en-US" sz="1800" dirty="0">
                <a:solidFill>
                  <a:schemeClr val="tx1"/>
                </a:solidFill>
                <a:latin typeface="Arial" charset="0"/>
              </a:rPr>
              <a:t>2009, </a:t>
            </a: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BNL</a:t>
            </a:r>
            <a:endParaRPr lang="en-US" sz="1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 txBox="1">
            <a:spLocks noGrp="1"/>
          </p:cNvSpPr>
          <p:nvPr/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00000"/>
              </a:lnSpc>
            </a:pPr>
            <a:fld id="{F0C66F85-5F38-4700-A9EB-0119BF34686C}" type="datetime1">
              <a:rPr lang="zh-CN" altLang="en-US" sz="1000">
                <a:solidFill>
                  <a:schemeClr val="tx1"/>
                </a:solidFill>
                <a:latin typeface="Verdana" pitchFamily="28" charset="0"/>
                <a:ea typeface="宋体" pitchFamily="28" charset="-122"/>
              </a:rPr>
              <a:pPr eaLnBrk="1" hangingPunct="1">
                <a:lnSpc>
                  <a:spcPct val="100000"/>
                </a:lnSpc>
              </a:pPr>
              <a:t>2009/12/1</a:t>
            </a:fld>
            <a:endParaRPr lang="en-US" sz="1000">
              <a:solidFill>
                <a:schemeClr val="tx1"/>
              </a:solidFill>
              <a:latin typeface="Verdana" pitchFamily="28" charset="0"/>
            </a:endParaRPr>
          </a:p>
        </p:txBody>
      </p:sp>
      <p:sp>
        <p:nvSpPr>
          <p:cNvPr id="4099" name="Slide Number Placeholder 5"/>
          <p:cNvSpPr txBox="1">
            <a:spLocks noGrp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>
              <a:lnSpc>
                <a:spcPct val="100000"/>
              </a:lnSpc>
            </a:pPr>
            <a:fld id="{A87B9EDF-C241-4E3A-836A-26450D3DE333}" type="slidenum">
              <a:rPr lang="en-US" sz="1000">
                <a:solidFill>
                  <a:schemeClr val="tx1"/>
                </a:solidFill>
                <a:latin typeface="Verdana" pitchFamily="28" charset="0"/>
              </a:rPr>
              <a:pPr algn="r" eaLnBrk="1" hangingPunct="1">
                <a:lnSpc>
                  <a:spcPct val="100000"/>
                </a:lnSpc>
              </a:pPr>
              <a:t>2</a:t>
            </a:fld>
            <a:endParaRPr lang="en-US" sz="1000">
              <a:solidFill>
                <a:schemeClr val="tx1"/>
              </a:solidFill>
              <a:latin typeface="Verdana" pitchFamily="28" charset="0"/>
            </a:endParaRPr>
          </a:p>
        </p:txBody>
      </p:sp>
      <p:sp>
        <p:nvSpPr>
          <p:cNvPr id="97485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103188"/>
            <a:ext cx="7620000" cy="8874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Talk Overview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153400" cy="3581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Arial" charset="0"/>
              </a:rPr>
              <a:t>M</a:t>
            </a:r>
            <a:r>
              <a:rPr lang="en-US" sz="2400" dirty="0" smtClean="0">
                <a:latin typeface="Arial" charset="0"/>
              </a:rPr>
              <a:t>ain Objectives</a:t>
            </a:r>
            <a:endParaRPr lang="en-US" sz="24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Monotype Sorts" pitchFamily="28" charset="2"/>
              <a:buNone/>
            </a:pPr>
            <a:endParaRPr lang="en-US" sz="24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Arial" charset="0"/>
              </a:rPr>
              <a:t>Simulation of liquid mercury jet target for Neutrino Factory / </a:t>
            </a:r>
            <a:r>
              <a:rPr lang="en-US" sz="2400" dirty="0" err="1" smtClean="0">
                <a:latin typeface="Arial" charset="0"/>
              </a:rPr>
              <a:t>Muon</a:t>
            </a:r>
            <a:r>
              <a:rPr lang="en-US" sz="2400" dirty="0" smtClean="0">
                <a:latin typeface="Arial" charset="0"/>
              </a:rPr>
              <a:t> Collider and comparison with MERIT </a:t>
            </a:r>
            <a:r>
              <a:rPr lang="en-US" sz="2400" dirty="0" smtClean="0">
                <a:latin typeface="Arial" charset="0"/>
              </a:rPr>
              <a:t>experiment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24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Arial" charset="0"/>
              </a:rPr>
              <a:t>Status of the incompressible </a:t>
            </a:r>
            <a:r>
              <a:rPr lang="en-US" sz="2400" dirty="0" err="1" smtClean="0">
                <a:latin typeface="Arial" charset="0"/>
              </a:rPr>
              <a:t>FronTier</a:t>
            </a:r>
            <a:r>
              <a:rPr lang="en-US" sz="2400" dirty="0" smtClean="0">
                <a:latin typeface="Arial" charset="0"/>
              </a:rPr>
              <a:t> code</a:t>
            </a:r>
            <a:endParaRPr lang="en-US" sz="24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umucf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05800" y="0"/>
            <a:ext cx="8382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381000" y="304800"/>
            <a:ext cx="769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2800" b="1">
                <a:solidFill>
                  <a:schemeClr val="tx1"/>
                </a:solidFill>
              </a:rPr>
              <a:t>Motivation of the Present Study of the Mercury Target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04800" y="1371600"/>
            <a:ext cx="8610600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buFontTx/>
              <a:buChar char="•"/>
            </a:pPr>
            <a:r>
              <a:rPr kumimoji="1" lang="en-US" altLang="zh-CN" sz="2000">
                <a:solidFill>
                  <a:schemeClr val="tx1"/>
                </a:solidFill>
                <a:latin typeface="Arial" charset="0"/>
                <a:ea typeface="宋体" pitchFamily="28" charset="-122"/>
              </a:rPr>
              <a:t> Understanding of the hydrodynamic response of the mercury target and explanation of all details of MERIT data is necessary for the future target design</a:t>
            </a:r>
          </a:p>
          <a:p>
            <a:pPr eaLnBrk="1" hangingPunct="1">
              <a:lnSpc>
                <a:spcPct val="100000"/>
              </a:lnSpc>
              <a:buFontTx/>
              <a:buChar char="•"/>
            </a:pPr>
            <a:endParaRPr kumimoji="1" lang="en-US" altLang="zh-CN" sz="2000">
              <a:solidFill>
                <a:schemeClr val="tx1"/>
              </a:solidFill>
              <a:latin typeface="Arial" charset="0"/>
              <a:ea typeface="宋体" pitchFamily="28" charset="-122"/>
            </a:endParaRPr>
          </a:p>
          <a:p>
            <a:pPr eaLnBrk="1" hangingPunct="1">
              <a:lnSpc>
                <a:spcPct val="100000"/>
              </a:lnSpc>
              <a:buFontTx/>
              <a:buChar char="•"/>
            </a:pPr>
            <a:r>
              <a:rPr kumimoji="1" lang="en-US" altLang="zh-CN" sz="2000">
                <a:solidFill>
                  <a:schemeClr val="tx1"/>
                </a:solidFill>
                <a:latin typeface="Arial" charset="0"/>
                <a:ea typeface="宋体" pitchFamily="28" charset="-122"/>
              </a:rPr>
              <a:t> Using improved 3D FrontTier capabilities, perform new series of full 3D simulations of the mercury target with resolved all relevant physics processes</a:t>
            </a:r>
          </a:p>
          <a:p>
            <a:pPr eaLnBrk="1" hangingPunct="1">
              <a:lnSpc>
                <a:spcPct val="100000"/>
              </a:lnSpc>
            </a:pPr>
            <a:endParaRPr kumimoji="1" lang="en-US" altLang="zh-CN" sz="2000">
              <a:solidFill>
                <a:schemeClr val="tx1"/>
              </a:solidFill>
              <a:latin typeface="Arial" charset="0"/>
              <a:ea typeface="宋体" pitchFamily="28" charset="-122"/>
            </a:endParaRPr>
          </a:p>
          <a:p>
            <a:pPr eaLnBrk="1" hangingPunct="1">
              <a:lnSpc>
                <a:spcPct val="100000"/>
              </a:lnSpc>
              <a:buFontTx/>
              <a:buChar char="•"/>
            </a:pPr>
            <a:r>
              <a:rPr kumimoji="1" lang="en-US" altLang="zh-CN" sz="2000">
                <a:solidFill>
                  <a:schemeClr val="tx1"/>
                </a:solidFill>
                <a:latin typeface="Arial" charset="0"/>
                <a:ea typeface="宋体" pitchFamily="28" charset="-122"/>
              </a:rPr>
              <a:t>  Perform full benchmark of simulations with MERIT data and fine-tune FronTier models</a:t>
            </a:r>
          </a:p>
          <a:p>
            <a:pPr eaLnBrk="1" hangingPunct="1">
              <a:lnSpc>
                <a:spcPct val="100000"/>
              </a:lnSpc>
            </a:pPr>
            <a:endParaRPr kumimoji="1" lang="en-US" altLang="zh-CN" sz="2000">
              <a:solidFill>
                <a:schemeClr val="tx1"/>
              </a:solidFill>
              <a:latin typeface="Arial" charset="0"/>
              <a:ea typeface="宋体" pitchFamily="28" charset="-122"/>
            </a:endParaRPr>
          </a:p>
          <a:p>
            <a:pPr eaLnBrk="1" hangingPunct="1">
              <a:lnSpc>
                <a:spcPct val="100000"/>
              </a:lnSpc>
              <a:buFontTx/>
              <a:buChar char="•"/>
            </a:pPr>
            <a:r>
              <a:rPr kumimoji="1" lang="en-US" altLang="zh-CN" sz="2000">
                <a:solidFill>
                  <a:schemeClr val="tx1"/>
                </a:solidFill>
                <a:latin typeface="Arial" charset="0"/>
                <a:ea typeface="宋体" pitchFamily="28" charset="-122"/>
              </a:rPr>
              <a:t> After the benchmark, FronTier can be used for reliable predictions of future targets.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ChangeArrowheads="1"/>
          </p:cNvSpPr>
          <p:nvPr/>
        </p:nvSpPr>
        <p:spPr bwMode="auto">
          <a:xfrm>
            <a:off x="0" y="2286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sz="3200" b="1">
                <a:solidFill>
                  <a:srgbClr val="000099"/>
                </a:solidFill>
              </a:rPr>
              <a:t>Mercury Jet Target for Neutrino Factory / Muon Collider </a:t>
            </a:r>
          </a:p>
        </p:txBody>
      </p:sp>
      <p:pic>
        <p:nvPicPr>
          <p:cNvPr id="6147" name="Picture 1027" descr="fig05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3408363"/>
            <a:ext cx="1981200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Rectangle 1028"/>
          <p:cNvSpPr>
            <a:spLocks noChangeArrowheads="1"/>
          </p:cNvSpPr>
          <p:nvPr/>
        </p:nvSpPr>
        <p:spPr bwMode="auto">
          <a:xfrm>
            <a:off x="5143500" y="5307013"/>
            <a:ext cx="2273300" cy="915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r>
              <a:rPr lang="en-US" sz="2000">
                <a:solidFill>
                  <a:schemeClr val="tx1"/>
                </a:solidFill>
                <a:latin typeface="Arial" charset="0"/>
              </a:rPr>
              <a:t>Jet disruptions</a:t>
            </a:r>
          </a:p>
          <a:p>
            <a:r>
              <a:rPr lang="en-US" sz="2000">
                <a:solidFill>
                  <a:schemeClr val="tx1"/>
                </a:solidFill>
                <a:latin typeface="Arial" charset="0"/>
              </a:rPr>
              <a:t>Top: experiment </a:t>
            </a:r>
          </a:p>
          <a:p>
            <a:r>
              <a:rPr lang="en-US" sz="2000">
                <a:solidFill>
                  <a:schemeClr val="tx1"/>
                </a:solidFill>
                <a:latin typeface="Arial" charset="0"/>
              </a:rPr>
              <a:t>Bottom: simulation</a:t>
            </a:r>
          </a:p>
        </p:txBody>
      </p:sp>
      <p:pic>
        <p:nvPicPr>
          <p:cNvPr id="6149" name="Picture 1029" descr="target"/>
          <p:cNvPicPr>
            <a:picLocks noChangeAspect="1" noChangeArrowheads="1"/>
          </p:cNvPicPr>
          <p:nvPr/>
        </p:nvPicPr>
        <p:blipFill>
          <a:blip r:embed="rId4"/>
          <a:srcRect l="-993" b="27274"/>
          <a:stretch>
            <a:fillRect/>
          </a:stretch>
        </p:blipFill>
        <p:spPr bwMode="auto">
          <a:xfrm>
            <a:off x="295275" y="3594100"/>
            <a:ext cx="3865563" cy="200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Rectangle 1030"/>
          <p:cNvSpPr>
            <a:spLocks noChangeArrowheads="1"/>
          </p:cNvSpPr>
          <p:nvPr/>
        </p:nvSpPr>
        <p:spPr bwMode="auto">
          <a:xfrm>
            <a:off x="1057275" y="5800725"/>
            <a:ext cx="2132013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 charset="0"/>
              </a:rPr>
              <a:t>Target schematic</a:t>
            </a:r>
          </a:p>
        </p:txBody>
      </p:sp>
      <p:pic>
        <p:nvPicPr>
          <p:cNvPr id="6151" name="Picture 1031" descr="sf0003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67350" y="3435350"/>
            <a:ext cx="1676400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032" descr="Hg_targe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40613" y="5146675"/>
            <a:ext cx="1703387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3" name="Rectangle 1033"/>
          <p:cNvSpPr>
            <a:spLocks noChangeArrowheads="1"/>
          </p:cNvSpPr>
          <p:nvPr/>
        </p:nvSpPr>
        <p:spPr bwMode="auto">
          <a:xfrm>
            <a:off x="352425" y="1219200"/>
            <a:ext cx="879157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Distortion of the mercury jet as it enters the solenoid</a:t>
            </a:r>
          </a:p>
          <a:p>
            <a:pPr>
              <a:lnSpc>
                <a:spcPct val="100000"/>
              </a:lnSpc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   </a:t>
            </a:r>
          </a:p>
          <a:p>
            <a:pPr>
              <a:lnSpc>
                <a:spcPct val="100000"/>
              </a:lnSpc>
              <a:buFontTx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Interaction of the mercury jet with proton pulses  </a:t>
            </a:r>
            <a:endParaRPr lang="en-US" sz="2000" dirty="0">
              <a:solidFill>
                <a:schemeClr val="tx1"/>
              </a:solidFill>
              <a:latin typeface="Arial" charset="0"/>
            </a:endParaRPr>
          </a:p>
          <a:p>
            <a:pPr lvl="1">
              <a:lnSpc>
                <a:spcPct val="100000"/>
              </a:lnSpc>
              <a:buFontTx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charset="0"/>
              </a:rPr>
              <a:t> Studies of surface instabilities, jet breakup, and </a:t>
            </a:r>
            <a:r>
              <a:rPr lang="en-US" sz="2000" dirty="0" err="1">
                <a:solidFill>
                  <a:schemeClr val="tx1"/>
                </a:solidFill>
                <a:latin typeface="Arial" charset="0"/>
              </a:rPr>
              <a:t>cavitation</a:t>
            </a:r>
            <a:r>
              <a:rPr lang="en-US" sz="2000" dirty="0">
                <a:solidFill>
                  <a:schemeClr val="tx1"/>
                </a:solidFill>
                <a:latin typeface="Arial" charset="0"/>
              </a:rPr>
              <a:t> </a:t>
            </a:r>
          </a:p>
          <a:p>
            <a:pPr lvl="1">
              <a:lnSpc>
                <a:spcPct val="100000"/>
              </a:lnSpc>
              <a:buFontTx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charset="0"/>
              </a:rPr>
              <a:t> MHD forces reduce both jet expansion, instabilities, and </a:t>
            </a:r>
            <a:r>
              <a:rPr lang="en-US" sz="2000" dirty="0" err="1" smtClean="0">
                <a:solidFill>
                  <a:schemeClr val="tx1"/>
                </a:solidFill>
                <a:latin typeface="Arial" charset="0"/>
              </a:rPr>
              <a:t>cavitation</a:t>
            </a:r>
            <a:endParaRPr lang="en-US" sz="2000" dirty="0" smtClean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US" sz="2000" dirty="0" smtClean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 Dump of the used mercury jet in the reservoir</a:t>
            </a:r>
            <a:endParaRPr lang="en-US" sz="2000" dirty="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47638" y="1573213"/>
            <a:ext cx="8596312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spcBef>
                <a:spcPct val="30000"/>
              </a:spcBef>
              <a:buSzPct val="70000"/>
              <a:buFontTx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Arial" charset="0"/>
              </a:rPr>
              <a:t>FronTier</a:t>
            </a:r>
            <a:r>
              <a:rPr lang="en-US" sz="2000" dirty="0">
                <a:solidFill>
                  <a:schemeClr val="tx1"/>
                </a:solidFill>
                <a:latin typeface="Arial" charset="0"/>
              </a:rPr>
              <a:t> is a parallel 3D </a:t>
            </a:r>
            <a:r>
              <a:rPr lang="en-US" sz="2000" dirty="0" err="1">
                <a:solidFill>
                  <a:schemeClr val="tx1"/>
                </a:solidFill>
                <a:latin typeface="Arial" charset="0"/>
              </a:rPr>
              <a:t>multiphysics</a:t>
            </a:r>
            <a:r>
              <a:rPr lang="en-US" sz="2000" dirty="0">
                <a:solidFill>
                  <a:schemeClr val="tx1"/>
                </a:solidFill>
                <a:latin typeface="Arial" charset="0"/>
              </a:rPr>
              <a:t> code based on front tracking</a:t>
            </a:r>
          </a:p>
          <a:p>
            <a:pPr marL="457200" indent="-457200">
              <a:spcBef>
                <a:spcPct val="30000"/>
              </a:spcBef>
              <a:buSzPct val="70000"/>
              <a:buFontTx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charset="0"/>
              </a:rPr>
              <a:t>Being developed within DOE </a:t>
            </a:r>
            <a:r>
              <a:rPr lang="en-US" sz="2000" dirty="0" err="1">
                <a:solidFill>
                  <a:schemeClr val="tx1"/>
                </a:solidFill>
                <a:latin typeface="Arial" charset="0"/>
              </a:rPr>
              <a:t>SciDAC</a:t>
            </a:r>
            <a:r>
              <a:rPr lang="en-US" sz="20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program</a:t>
            </a:r>
            <a:endParaRPr lang="en-US" sz="2000" dirty="0">
              <a:solidFill>
                <a:schemeClr val="tx1"/>
              </a:solidFill>
              <a:latin typeface="Arial" charset="0"/>
            </a:endParaRPr>
          </a:p>
          <a:p>
            <a:pPr marL="457200" indent="-457200">
              <a:spcBef>
                <a:spcPct val="30000"/>
              </a:spcBef>
              <a:buSzPct val="70000"/>
              <a:buFontTx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charset="0"/>
              </a:rPr>
              <a:t>Physics models include</a:t>
            </a:r>
          </a:p>
          <a:p>
            <a:pPr marL="914400" lvl="1" indent="-457200">
              <a:spcBef>
                <a:spcPct val="30000"/>
              </a:spcBef>
              <a:buSzPct val="70000"/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charset="0"/>
              </a:rPr>
              <a:t>Compressible and incompressible fluid dynamics, MHD</a:t>
            </a:r>
          </a:p>
          <a:p>
            <a:pPr marL="914400" lvl="1" indent="-457200">
              <a:spcBef>
                <a:spcPct val="30000"/>
              </a:spcBef>
              <a:buSzPct val="70000"/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charset="0"/>
              </a:rPr>
              <a:t>Flows in porous media</a:t>
            </a:r>
          </a:p>
          <a:p>
            <a:pPr marL="914400" lvl="1" indent="-457200">
              <a:spcBef>
                <a:spcPct val="30000"/>
              </a:spcBef>
              <a:buSzPct val="70000"/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charset="0"/>
              </a:rPr>
              <a:t>Phase transitions and turbulence models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85800" y="304800"/>
            <a:ext cx="59721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457200">
              <a:lnSpc>
                <a:spcPct val="100000"/>
              </a:lnSpc>
              <a:buClr>
                <a:srgbClr val="000000"/>
              </a:buClr>
            </a:pPr>
            <a:r>
              <a:rPr lang="en-US" sz="3600">
                <a:solidFill>
                  <a:srgbClr val="000096"/>
                </a:solidFill>
                <a:latin typeface="Arial" charset="0"/>
              </a:rPr>
              <a:t>The </a:t>
            </a:r>
            <a:r>
              <a:rPr lang="en-US" sz="3600" b="1" i="1">
                <a:solidFill>
                  <a:srgbClr val="000096"/>
                </a:solidFill>
                <a:latin typeface="Arial" charset="0"/>
              </a:rPr>
              <a:t>FronTier</a:t>
            </a:r>
            <a:r>
              <a:rPr lang="en-US" sz="3600" i="1">
                <a:solidFill>
                  <a:srgbClr val="000096"/>
                </a:solidFill>
                <a:latin typeface="Arial" charset="0"/>
              </a:rPr>
              <a:t> </a:t>
            </a:r>
            <a:r>
              <a:rPr lang="en-US" sz="3600">
                <a:solidFill>
                  <a:srgbClr val="000096"/>
                </a:solidFill>
                <a:latin typeface="Arial" charset="0"/>
              </a:rPr>
              <a:t>Code</a:t>
            </a:r>
          </a:p>
        </p:txBody>
      </p:sp>
      <p:pic>
        <p:nvPicPr>
          <p:cNvPr id="8196" name="Picture 4" descr="rand-f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24400"/>
            <a:ext cx="4267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 descr="rand-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53275" y="2438400"/>
            <a:ext cx="173196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4419600" y="4953000"/>
            <a:ext cx="2819400" cy="1190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r>
              <a:rPr lang="en-US" sz="2000">
                <a:solidFill>
                  <a:schemeClr val="tx1"/>
                </a:solidFill>
                <a:latin typeface="Arial" charset="0"/>
              </a:rPr>
              <a:t>Turbulent fluid mixing.</a:t>
            </a:r>
          </a:p>
          <a:p>
            <a:r>
              <a:rPr lang="en-US" sz="2000">
                <a:solidFill>
                  <a:schemeClr val="tx1"/>
                </a:solidFill>
                <a:latin typeface="Arial" charset="0"/>
              </a:rPr>
              <a:t>Left: 2D</a:t>
            </a:r>
          </a:p>
          <a:p>
            <a:r>
              <a:rPr lang="en-US" sz="2000">
                <a:solidFill>
                  <a:schemeClr val="tx1"/>
                </a:solidFill>
                <a:latin typeface="Arial" charset="0"/>
              </a:rPr>
              <a:t>Right: 3D (fragment of the interface)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57200" y="2209800"/>
            <a:ext cx="8382000" cy="13112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>
                <a:solidFill>
                  <a:schemeClr val="tx1"/>
                </a:solidFill>
                <a:latin typeface="Arial" charset="0"/>
              </a:rPr>
              <a:t>Simulations of the mercury jet interaction with proton pulses</a:t>
            </a:r>
          </a:p>
        </p:txBody>
      </p:sp>
      <p:pic>
        <p:nvPicPr>
          <p:cNvPr id="17411" name="Picture 3" descr="numucf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05800" y="0"/>
            <a:ext cx="8382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381000" y="193675"/>
            <a:ext cx="8534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3200" b="1">
                <a:solidFill>
                  <a:schemeClr val="tx1"/>
                </a:solidFill>
                <a:ea typeface="宋体" pitchFamily="28" charset="-122"/>
              </a:rPr>
              <a:t>3D Simuation of Jet Ejection from a Nozzle.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3200" b="1">
                <a:solidFill>
                  <a:schemeClr val="tx1"/>
                </a:solidFill>
                <a:ea typeface="宋体" pitchFamily="28" charset="-122"/>
              </a:rPr>
              <a:t>High Speed Jet Cavitation, Breakup and Atomization</a:t>
            </a:r>
          </a:p>
        </p:txBody>
      </p:sp>
      <p:pic>
        <p:nvPicPr>
          <p:cNvPr id="18435" name="Picture 3" descr="jetn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447800"/>
            <a:ext cx="8915400" cy="294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457200" y="4648200"/>
            <a:ext cx="8382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buFontTx/>
              <a:buChar char="•"/>
            </a:pPr>
            <a:r>
              <a:rPr kumimoji="1" lang="en-US" altLang="zh-CN" sz="2400">
                <a:solidFill>
                  <a:schemeClr val="tx1"/>
                </a:solidFill>
                <a:latin typeface="Arial" charset="0"/>
                <a:ea typeface="宋体" pitchFamily="28" charset="-122"/>
              </a:rPr>
              <a:t> We evaluated the influence of the initial jet turbulence on jet disruption due to the interaction with the proton pulse</a:t>
            </a:r>
          </a:p>
          <a:p>
            <a:pPr eaLnBrk="1" hangingPunct="1">
              <a:lnSpc>
                <a:spcPct val="100000"/>
              </a:lnSpc>
              <a:buFontTx/>
              <a:buChar char="•"/>
            </a:pPr>
            <a:r>
              <a:rPr kumimoji="1" lang="en-US" altLang="zh-CN" sz="2400">
                <a:solidFill>
                  <a:schemeClr val="tx1"/>
                </a:solidFill>
                <a:latin typeface="Arial" charset="0"/>
                <a:ea typeface="宋体" pitchFamily="28" charset="-122"/>
              </a:rPr>
              <a:t> Initial turbulence is negligible compared to proton pulse induced instabilities</a:t>
            </a:r>
          </a:p>
          <a:p>
            <a:pPr eaLnBrk="1" hangingPunct="1">
              <a:lnSpc>
                <a:spcPct val="100000"/>
              </a:lnSpc>
              <a:buFontTx/>
              <a:buChar char="•"/>
            </a:pPr>
            <a:r>
              <a:rPr kumimoji="1" lang="en-US" altLang="zh-CN" sz="2400">
                <a:solidFill>
                  <a:schemeClr val="tx1"/>
                </a:solidFill>
                <a:latin typeface="Arial" charset="0"/>
                <a:ea typeface="宋体" pitchFamily="28" charset="-122"/>
              </a:rPr>
              <a:t> As a result, most of runs are done with idealized initial jet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09600" y="228600"/>
            <a:ext cx="7620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altLang="zh-CN" sz="2800" b="1">
                <a:solidFill>
                  <a:schemeClr val="tx1"/>
                </a:solidFill>
                <a:ea typeface="宋体" pitchFamily="28" charset="-122"/>
              </a:rPr>
              <a:t>Simulation setup for proton-jet interaction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04800" y="1371600"/>
            <a:ext cx="853598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70000"/>
              <a:buFont typeface="Wingdings" pitchFamily="28" charset="2"/>
              <a:buChar char="l"/>
            </a:pPr>
            <a:r>
              <a:rPr lang="en-US" altLang="zh-CN" sz="2400">
                <a:solidFill>
                  <a:schemeClr val="tx1"/>
                </a:solidFill>
                <a:latin typeface="Arial" charset="0"/>
                <a:ea typeface="宋体" pitchFamily="28" charset="-122"/>
              </a:rPr>
              <a:t>Elliptic jet: Major radius = 0.8cm</a:t>
            </a:r>
          </a:p>
          <a:p>
            <a:pPr marL="342900" indent="-342900">
              <a:spcBef>
                <a:spcPct val="20000"/>
              </a:spcBef>
              <a:buSzPct val="70000"/>
              <a:buFont typeface="Wingdings" pitchFamily="28" charset="2"/>
              <a:buChar char="l"/>
            </a:pPr>
            <a:r>
              <a:rPr lang="en-US" altLang="zh-CN" sz="2400">
                <a:solidFill>
                  <a:schemeClr val="tx1"/>
                </a:solidFill>
                <a:latin typeface="Arial" charset="0"/>
                <a:ea typeface="宋体" pitchFamily="28" charset="-122"/>
              </a:rPr>
              <a:t>Minor radius = 0.3cm</a:t>
            </a:r>
          </a:p>
          <a:p>
            <a:pPr marL="342900" indent="-342900">
              <a:spcBef>
                <a:spcPct val="20000"/>
              </a:spcBef>
              <a:buSzPct val="70000"/>
              <a:buFont typeface="Wingdings" pitchFamily="28" charset="2"/>
              <a:buChar char="l"/>
            </a:pPr>
            <a:r>
              <a:rPr lang="en-US" altLang="zh-CN" sz="2400">
                <a:solidFill>
                  <a:schemeClr val="tx1"/>
                </a:solidFill>
                <a:latin typeface="Arial" charset="0"/>
                <a:ea typeface="宋体" pitchFamily="28" charset="-122"/>
              </a:rPr>
              <a:t>Striganov’s Energy deposition calculation for 14Gev, 10T proton beam is used. The peak pressure is 12,050 bar.</a:t>
            </a:r>
          </a:p>
          <a:p>
            <a:pPr marL="342900" indent="-342900">
              <a:spcBef>
                <a:spcPct val="20000"/>
              </a:spcBef>
              <a:buSzPct val="70000"/>
              <a:buFont typeface="Wingdings" pitchFamily="28" charset="2"/>
              <a:buChar char="l"/>
            </a:pPr>
            <a:endParaRPr lang="en-US" altLang="zh-CN" sz="2400">
              <a:solidFill>
                <a:schemeClr val="tx1"/>
              </a:solidFill>
              <a:latin typeface="Arial" charset="0"/>
              <a:ea typeface="宋体" pitchFamily="28" charset="-122"/>
            </a:endParaRPr>
          </a:p>
        </p:txBody>
      </p:sp>
      <p:pic>
        <p:nvPicPr>
          <p:cNvPr id="19460" name="Picture 4" descr="depox2"/>
          <p:cNvPicPr>
            <a:picLocks noChangeAspect="1" noChangeArrowheads="1"/>
          </p:cNvPicPr>
          <p:nvPr/>
        </p:nvPicPr>
        <p:blipFill>
          <a:blip r:embed="rId3"/>
          <a:srcRect t="33684"/>
          <a:stretch>
            <a:fillRect/>
          </a:stretch>
        </p:blipFill>
        <p:spPr bwMode="auto">
          <a:xfrm>
            <a:off x="152400" y="3744913"/>
            <a:ext cx="7391400" cy="311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1524000" y="3581400"/>
            <a:ext cx="4572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  <a:latin typeface="Arial" charset="0"/>
                <a:ea typeface="宋体" pitchFamily="28" charset="-122"/>
              </a:rPr>
              <a:t>Initial pressure distribution</a:t>
            </a:r>
          </a:p>
        </p:txBody>
      </p:sp>
      <p:pic>
        <p:nvPicPr>
          <p:cNvPr id="19462" name="Picture 6" descr="numucf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5800" y="0"/>
            <a:ext cx="8382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gjet5t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3388" y="1447800"/>
            <a:ext cx="3275012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381000" y="1371600"/>
            <a:ext cx="8153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50000"/>
              <a:buFont typeface="Wingdings" pitchFamily="28" charset="2"/>
              <a:buChar char="n"/>
            </a:pPr>
            <a:endParaRPr lang="en-US" altLang="zh-CN" sz="2000">
              <a:solidFill>
                <a:schemeClr val="tx1"/>
              </a:solidFill>
              <a:latin typeface="Arial" charset="0"/>
              <a:ea typeface="宋体" pitchFamily="28" charset="-122"/>
            </a:endParaRP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SzPct val="50000"/>
              <a:buFont typeface="Wingdings" pitchFamily="28" charset="2"/>
              <a:buNone/>
            </a:pPr>
            <a:r>
              <a:rPr lang="en-US" altLang="zh-CN" sz="2400" b="1">
                <a:solidFill>
                  <a:schemeClr val="tx1"/>
                </a:solidFill>
                <a:latin typeface="Arial" charset="0"/>
                <a:ea typeface="宋体" pitchFamily="28" charset="-122"/>
              </a:rPr>
              <a:t>Evolution of the jet surface and cavitation bubbles for B=5T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ep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828800"/>
            <a:ext cx="3454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7620000" cy="457200"/>
          </a:xfrm>
          <a:noFill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z="2800" smtClean="0">
                <a:ea typeface="宋体" pitchFamily="28" charset="-122"/>
              </a:rPr>
              <a:t>Positions for the filament length calculation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81000" y="1371600"/>
            <a:ext cx="8153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50000"/>
              <a:buFont typeface="Wingdings" pitchFamily="28" charset="2"/>
              <a:buChar char="n"/>
            </a:pPr>
            <a:endParaRPr lang="en-US" altLang="zh-CN" sz="2000">
              <a:solidFill>
                <a:schemeClr val="tx1"/>
              </a:solidFill>
              <a:latin typeface="Arial" charset="0"/>
              <a:ea typeface="宋体" pitchFamily="28" charset="-122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04800" y="1295400"/>
            <a:ext cx="830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50000"/>
              <a:buFont typeface="Wingdings" pitchFamily="28" charset="2"/>
              <a:buChar char="n"/>
            </a:pPr>
            <a:r>
              <a:rPr lang="en-US" altLang="zh-CN" sz="2000">
                <a:solidFill>
                  <a:schemeClr val="tx1"/>
                </a:solidFill>
                <a:latin typeface="Arial" charset="0"/>
                <a:ea typeface="宋体" pitchFamily="28" charset="-122"/>
              </a:rPr>
              <a:t>To obtain the expansion velocity along the jet surface, we evaluate the expansion length in 4 typical positions.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5"/>
          <p:cNvSpPr>
            <a:spLocks noChangeArrowheads="1"/>
          </p:cNvSpPr>
          <p:nvPr/>
        </p:nvSpPr>
        <p:spPr bwMode="auto">
          <a:xfrm>
            <a:off x="0" y="5791200"/>
            <a:ext cx="63246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620000" cy="533400"/>
          </a:xfrm>
          <a:noFill/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altLang="zh-CN" sz="2800" smtClean="0">
                <a:ea typeface="宋体" pitchFamily="28" charset="-122"/>
              </a:rPr>
              <a:t>MHD Stabilizing Effect</a:t>
            </a:r>
          </a:p>
        </p:txBody>
      </p:sp>
      <p:sp>
        <p:nvSpPr>
          <p:cNvPr id="22532" name="Text Box 3"/>
          <p:cNvSpPr txBox="1">
            <a:spLocks noChangeArrowheads="1"/>
          </p:cNvSpPr>
          <p:nvPr/>
        </p:nvSpPr>
        <p:spPr bwMode="auto">
          <a:xfrm>
            <a:off x="152400" y="1524000"/>
            <a:ext cx="49530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r>
              <a:rPr lang="en-US" altLang="zh-CN" sz="1800">
                <a:latin typeface="Arial" charset="0"/>
                <a:ea typeface="宋体" pitchFamily="28" charset="-122"/>
              </a:rPr>
              <a:t>Right: From top to bottom, the jet surface at 150 microsecond under longitudinal magnetic field. </a:t>
            </a: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endParaRPr lang="zh-CN" altLang="en-US" sz="1800">
              <a:latin typeface="Arial" charset="0"/>
              <a:ea typeface="宋体" pitchFamily="28" charset="-122"/>
            </a:endParaRP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r>
              <a:rPr lang="en-US" altLang="zh-CN" sz="1800">
                <a:latin typeface="Arial" charset="0"/>
                <a:ea typeface="宋体" pitchFamily="28" charset="-122"/>
              </a:rPr>
              <a:t>Both the interior velocity and the surface velocity of the jet are decreasing with the increasing magnetic field.</a:t>
            </a: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endParaRPr lang="en-US" altLang="zh-CN" sz="1800">
              <a:latin typeface="Arial" charset="0"/>
              <a:ea typeface="宋体" pitchFamily="28" charset="-122"/>
            </a:endParaRP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r>
              <a:rPr lang="en-US" altLang="zh-CN" sz="1800">
                <a:latin typeface="Arial" charset="0"/>
                <a:ea typeface="宋体" pitchFamily="28" charset="-122"/>
              </a:rPr>
              <a:t>The MHD stabilizing effect is weaker than in the corresponding 2D simulations where circular current exists in filaments.</a:t>
            </a: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endParaRPr lang="en-US" altLang="zh-CN" sz="1800">
              <a:latin typeface="Arial" charset="0"/>
              <a:ea typeface="宋体" pitchFamily="28" charset="-122"/>
            </a:endParaRPr>
          </a:p>
        </p:txBody>
      </p:sp>
      <p:pic>
        <p:nvPicPr>
          <p:cNvPr id="22533" name="Picture 4" descr="surf3_0t"/>
          <p:cNvPicPr>
            <a:picLocks noChangeAspect="1" noChangeArrowheads="1"/>
          </p:cNvPicPr>
          <p:nvPr/>
        </p:nvPicPr>
        <p:blipFill>
          <a:blip r:embed="rId3"/>
          <a:srcRect l="16396" t="16000" r="16396" b="32001"/>
          <a:stretch>
            <a:fillRect/>
          </a:stretch>
        </p:blipFill>
        <p:spPr bwMode="auto">
          <a:xfrm>
            <a:off x="5334000" y="1219200"/>
            <a:ext cx="2997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5" descr="surf3_5T"/>
          <p:cNvPicPr>
            <a:picLocks noChangeAspect="1" noChangeArrowheads="1"/>
          </p:cNvPicPr>
          <p:nvPr/>
        </p:nvPicPr>
        <p:blipFill>
          <a:blip r:embed="rId4"/>
          <a:srcRect l="16396" t="28799" r="16396" b="32001"/>
          <a:stretch>
            <a:fillRect/>
          </a:stretch>
        </p:blipFill>
        <p:spPr bwMode="auto">
          <a:xfrm>
            <a:off x="5384800" y="2593975"/>
            <a:ext cx="29622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6" descr="surf3_10T"/>
          <p:cNvPicPr>
            <a:picLocks noChangeAspect="1" noChangeArrowheads="1"/>
          </p:cNvPicPr>
          <p:nvPr/>
        </p:nvPicPr>
        <p:blipFill>
          <a:blip r:embed="rId5" cstate="print"/>
          <a:srcRect l="16396" t="28799" r="16396" b="32001"/>
          <a:stretch>
            <a:fillRect/>
          </a:stretch>
        </p:blipFill>
        <p:spPr bwMode="auto">
          <a:xfrm>
            <a:off x="5384800" y="3660775"/>
            <a:ext cx="29972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7" descr="surf3_15T"/>
          <p:cNvPicPr>
            <a:picLocks noChangeAspect="1" noChangeArrowheads="1"/>
          </p:cNvPicPr>
          <p:nvPr/>
        </p:nvPicPr>
        <p:blipFill>
          <a:blip r:embed="rId6"/>
          <a:srcRect l="16396" t="32001" r="16396" b="32001"/>
          <a:stretch>
            <a:fillRect/>
          </a:stretch>
        </p:blipFill>
        <p:spPr bwMode="auto">
          <a:xfrm>
            <a:off x="5384800" y="4800600"/>
            <a:ext cx="2962275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8" descr="fila10T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4800" y="5121275"/>
            <a:ext cx="18288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Picture 9" descr="numucf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305800" y="0"/>
            <a:ext cx="8382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9" name="Rectangle 10"/>
          <p:cNvSpPr>
            <a:spLocks noChangeArrowheads="1"/>
          </p:cNvSpPr>
          <p:nvPr/>
        </p:nvSpPr>
        <p:spPr bwMode="auto">
          <a:xfrm>
            <a:off x="2209800" y="6019800"/>
            <a:ext cx="3786188" cy="33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pPr algn="ctr"/>
            <a:r>
              <a:rPr lang="en-US" altLang="zh-CN" sz="1800">
                <a:latin typeface="Arial" charset="0"/>
                <a:ea typeface="宋体" pitchFamily="28" charset="-122"/>
              </a:rPr>
              <a:t>Image from the experiment,  B=10T</a:t>
            </a:r>
            <a:endParaRPr lang="en-US" sz="1800">
              <a:latin typeface="Arial" charset="0"/>
              <a:ea typeface="宋体" pitchFamily="28" charset="-122"/>
            </a:endParaRPr>
          </a:p>
        </p:txBody>
      </p:sp>
      <p:sp>
        <p:nvSpPr>
          <p:cNvPr id="22540" name="Rectangle 11"/>
          <p:cNvSpPr>
            <a:spLocks noChangeArrowheads="1"/>
          </p:cNvSpPr>
          <p:nvPr/>
        </p:nvSpPr>
        <p:spPr bwMode="auto">
          <a:xfrm>
            <a:off x="8458200" y="2971800"/>
            <a:ext cx="533400" cy="33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ctr"/>
            <a:r>
              <a:rPr lang="en-US" altLang="zh-CN" sz="1800">
                <a:latin typeface="Arial" charset="0"/>
                <a:ea typeface="宋体" pitchFamily="28" charset="-122"/>
              </a:rPr>
              <a:t>5T</a:t>
            </a:r>
            <a:endParaRPr lang="en-US" sz="1800">
              <a:latin typeface="Arial" charset="0"/>
              <a:ea typeface="宋体" pitchFamily="28" charset="-122"/>
            </a:endParaRPr>
          </a:p>
        </p:txBody>
      </p:sp>
      <p:sp>
        <p:nvSpPr>
          <p:cNvPr id="22541" name="Rectangle 12"/>
          <p:cNvSpPr>
            <a:spLocks noChangeArrowheads="1"/>
          </p:cNvSpPr>
          <p:nvPr/>
        </p:nvSpPr>
        <p:spPr bwMode="auto">
          <a:xfrm>
            <a:off x="8458200" y="1905000"/>
            <a:ext cx="533400" cy="33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ctr"/>
            <a:r>
              <a:rPr lang="en-US" altLang="zh-CN" sz="1800">
                <a:latin typeface="Arial" charset="0"/>
                <a:ea typeface="宋体" pitchFamily="28" charset="-122"/>
              </a:rPr>
              <a:t>0T</a:t>
            </a:r>
            <a:endParaRPr lang="en-US" sz="1800">
              <a:latin typeface="Arial" charset="0"/>
              <a:ea typeface="宋体" pitchFamily="28" charset="-122"/>
            </a:endParaRPr>
          </a:p>
        </p:txBody>
      </p:sp>
      <p:sp>
        <p:nvSpPr>
          <p:cNvPr id="22542" name="Rectangle 13"/>
          <p:cNvSpPr>
            <a:spLocks noChangeArrowheads="1"/>
          </p:cNvSpPr>
          <p:nvPr/>
        </p:nvSpPr>
        <p:spPr bwMode="auto">
          <a:xfrm>
            <a:off x="8458200" y="3962400"/>
            <a:ext cx="685800" cy="33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ctr"/>
            <a:r>
              <a:rPr lang="en-US" altLang="zh-CN" sz="1800">
                <a:latin typeface="Arial" charset="0"/>
                <a:ea typeface="宋体" pitchFamily="28" charset="-122"/>
              </a:rPr>
              <a:t>10T</a:t>
            </a:r>
            <a:endParaRPr lang="en-US" sz="1800">
              <a:latin typeface="Arial" charset="0"/>
              <a:ea typeface="宋体" pitchFamily="28" charset="-122"/>
            </a:endParaRPr>
          </a:p>
        </p:txBody>
      </p:sp>
      <p:sp>
        <p:nvSpPr>
          <p:cNvPr id="22543" name="Rectangle 14"/>
          <p:cNvSpPr>
            <a:spLocks noChangeArrowheads="1"/>
          </p:cNvSpPr>
          <p:nvPr/>
        </p:nvSpPr>
        <p:spPr bwMode="auto">
          <a:xfrm>
            <a:off x="8458200" y="5029200"/>
            <a:ext cx="685800" cy="33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ctr"/>
            <a:r>
              <a:rPr lang="en-US" altLang="zh-CN" sz="1800">
                <a:latin typeface="Arial" charset="0"/>
                <a:ea typeface="宋体" pitchFamily="28" charset="-122"/>
              </a:rPr>
              <a:t>15T</a:t>
            </a:r>
            <a:endParaRPr lang="en-US" sz="1800">
              <a:latin typeface="Arial" charset="0"/>
              <a:ea typeface="宋体" pitchFamily="28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7620000" cy="457200"/>
          </a:xfrm>
          <a:noFill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z="2800" smtClean="0">
                <a:ea typeface="宋体" pitchFamily="28" charset="-122"/>
              </a:rPr>
              <a:t>No magnetic field</a:t>
            </a:r>
          </a:p>
        </p:txBody>
      </p:sp>
      <p:pic>
        <p:nvPicPr>
          <p:cNvPr id="23555" name="Picture 3" descr="gfm_fila_len_0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2860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gfm_fila_vel_0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2860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7620000" cy="457200"/>
          </a:xfrm>
          <a:noFill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z="2800" smtClean="0">
                <a:ea typeface="宋体" pitchFamily="28" charset="-122"/>
              </a:rPr>
              <a:t>B=5T</a:t>
            </a:r>
          </a:p>
        </p:txBody>
      </p:sp>
      <p:pic>
        <p:nvPicPr>
          <p:cNvPr id="24579" name="Picture 3" descr="gfm_fila_len_5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3622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gfm_fila_vel_5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3622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7620000" cy="457200"/>
          </a:xfrm>
          <a:noFill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z="2800" smtClean="0">
                <a:ea typeface="宋体" pitchFamily="28" charset="-122"/>
              </a:rPr>
              <a:t>B=10T</a:t>
            </a:r>
          </a:p>
        </p:txBody>
      </p:sp>
      <p:pic>
        <p:nvPicPr>
          <p:cNvPr id="25603" name="Picture 3" descr="gfm_fila_len_10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3622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gfm_fila_vel_10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23622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7620000" cy="457200"/>
          </a:xfrm>
          <a:noFill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z="2800" smtClean="0">
                <a:ea typeface="宋体" pitchFamily="28" charset="-122"/>
              </a:rPr>
              <a:t>B=15T</a:t>
            </a:r>
          </a:p>
        </p:txBody>
      </p:sp>
      <p:pic>
        <p:nvPicPr>
          <p:cNvPr id="26627" name="Picture 3" descr="gfm_fila_len_15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381250"/>
            <a:ext cx="4238625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gfm_fila_vel_15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2381250"/>
            <a:ext cx="4238625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fine_gri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981200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04800" y="1295400"/>
            <a:ext cx="830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50000"/>
              <a:buFont typeface="Wingdings" pitchFamily="28" charset="2"/>
              <a:buChar char="n"/>
            </a:pPr>
            <a:r>
              <a:rPr lang="en-US" altLang="zh-CN" sz="2000">
                <a:solidFill>
                  <a:schemeClr val="tx1"/>
                </a:solidFill>
                <a:latin typeface="Arial" charset="0"/>
                <a:ea typeface="宋体" pitchFamily="28" charset="-122"/>
              </a:rPr>
              <a:t>Maximum length of expansion for B=15T under mesh refinement.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7620000" cy="457200"/>
          </a:xfrm>
          <a:noFill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z="2800" smtClean="0">
                <a:ea typeface="宋体" pitchFamily="28" charset="-122"/>
              </a:rPr>
              <a:t>Mesh refinement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fila_gfm_ve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3716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381000" y="228600"/>
            <a:ext cx="830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50000"/>
              <a:buFont typeface="Wingdings" pitchFamily="28" charset="2"/>
              <a:buNone/>
            </a:pPr>
            <a:r>
              <a:rPr lang="en-US" altLang="zh-CN" sz="2400">
                <a:solidFill>
                  <a:schemeClr val="tx1"/>
                </a:solidFill>
                <a:latin typeface="Arial" charset="0"/>
                <a:ea typeface="宋体" pitchFamily="28" charset="-122"/>
              </a:rPr>
              <a:t>The velocity of filaments in the major axis of the ellipse for different magnetic fields.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0" y="1524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342900" indent="-342900">
              <a:spcBef>
                <a:spcPct val="20000"/>
              </a:spcBef>
              <a:buSzPct val="50000"/>
              <a:buFont typeface="Wingdings" pitchFamily="28" charset="2"/>
              <a:buNone/>
            </a:pPr>
            <a:r>
              <a:rPr lang="en-US" altLang="zh-CN" sz="2400">
                <a:solidFill>
                  <a:schemeClr val="tx1"/>
                </a:solidFill>
                <a:latin typeface="Arial" charset="0"/>
                <a:ea typeface="宋体" pitchFamily="28" charset="-122"/>
              </a:rPr>
              <a:t>The velocity of filaments in the major axis of the ellipse for different </a:t>
            </a:r>
          </a:p>
          <a:p>
            <a:pPr marL="342900" indent="-342900">
              <a:spcBef>
                <a:spcPct val="20000"/>
              </a:spcBef>
              <a:buSzPct val="50000"/>
              <a:buFont typeface="Wingdings" pitchFamily="28" charset="2"/>
              <a:buNone/>
            </a:pPr>
            <a:r>
              <a:rPr lang="en-US" altLang="zh-CN" sz="2400">
                <a:solidFill>
                  <a:schemeClr val="tx1"/>
                </a:solidFill>
                <a:latin typeface="Arial" charset="0"/>
                <a:ea typeface="宋体" pitchFamily="28" charset="-122"/>
              </a:rPr>
              <a:t>magnetic fields: comparison of experiments and simulations</a:t>
            </a:r>
          </a:p>
        </p:txBody>
      </p:sp>
      <p:pic>
        <p:nvPicPr>
          <p:cNvPr id="29699" name="Picture 5" descr="exp_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295400"/>
            <a:ext cx="624840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57200" y="5105400"/>
            <a:ext cx="7772400" cy="10064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solidFill>
                  <a:schemeClr val="tx1"/>
                </a:solidFill>
                <a:latin typeface="Arial" charset="0"/>
              </a:rPr>
              <a:t>Large (~25 microsecond) delay in the formation of filaments was not observed in simulations.</a:t>
            </a:r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chemeClr val="tx1"/>
                </a:solidFill>
                <a:latin typeface="Arial" charset="0"/>
              </a:rPr>
              <a:t>Currently the nature of this delay is not understood.</a:t>
            </a:r>
          </a:p>
        </p:txBody>
      </p:sp>
      <p:pic>
        <p:nvPicPr>
          <p:cNvPr id="30723" name="Picture 3" descr="numucf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05800" y="0"/>
            <a:ext cx="8382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762000" y="304800"/>
            <a:ext cx="7010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2800" b="1">
                <a:solidFill>
                  <a:schemeClr val="tx1"/>
                </a:solidFill>
              </a:rPr>
              <a:t>Delay in the formation of filaments </a:t>
            </a:r>
          </a:p>
        </p:txBody>
      </p:sp>
      <p:pic>
        <p:nvPicPr>
          <p:cNvPr id="30725" name="Picture 6" descr="co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200150"/>
            <a:ext cx="5105400" cy="382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457200" y="2209800"/>
            <a:ext cx="8382000" cy="13112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>
                <a:solidFill>
                  <a:schemeClr val="tx1"/>
                </a:solidFill>
                <a:latin typeface="Arial" charset="0"/>
              </a:rPr>
              <a:t>Simulations of the mercury jet  entrance into the magnetic field </a:t>
            </a:r>
          </a:p>
        </p:txBody>
      </p:sp>
      <p:pic>
        <p:nvPicPr>
          <p:cNvPr id="12291" name="Picture 3" descr="numucf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05800" y="0"/>
            <a:ext cx="8382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685800" y="152400"/>
            <a:ext cx="6934200" cy="7620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r>
              <a:rPr lang="en-US" sz="2800" b="1"/>
              <a:t>Distortion of the jet entering 15 T solenoid</a:t>
            </a:r>
          </a:p>
        </p:txBody>
      </p:sp>
      <p:sp>
        <p:nvSpPr>
          <p:cNvPr id="13316" name="Rectangle 10"/>
          <p:cNvSpPr>
            <a:spLocks noChangeArrowheads="1"/>
          </p:cNvSpPr>
          <p:nvPr/>
        </p:nvSpPr>
        <p:spPr bwMode="auto">
          <a:xfrm>
            <a:off x="2209800" y="1143000"/>
            <a:ext cx="1219200" cy="838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r>
              <a:rPr lang="en-US" sz="1800" b="1" dirty="0"/>
              <a:t>B = 15 T</a:t>
            </a:r>
            <a:br>
              <a:rPr lang="en-US" sz="1800" b="1" dirty="0"/>
            </a:br>
            <a:r>
              <a:rPr lang="en-US" sz="1800" b="1" dirty="0"/>
              <a:t>V0 = 25 m/s</a:t>
            </a:r>
          </a:p>
        </p:txBody>
      </p:sp>
      <p:pic>
        <p:nvPicPr>
          <p:cNvPr id="13317" name="Picture 11" descr="Asp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981200"/>
            <a:ext cx="4191000" cy="334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Rectangle 12"/>
          <p:cNvSpPr>
            <a:spLocks noChangeArrowheads="1"/>
          </p:cNvSpPr>
          <p:nvPr/>
        </p:nvSpPr>
        <p:spPr bwMode="auto">
          <a:xfrm>
            <a:off x="2133600" y="5334000"/>
            <a:ext cx="3429000" cy="6858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r>
              <a:rPr lang="en-US" sz="1800" b="1"/>
              <a:t>Top: Aspect ration of the jet entering 15 T solenoid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026"/>
          <p:cNvSpPr txBox="1">
            <a:spLocks noChangeArrowheads="1"/>
          </p:cNvSpPr>
          <p:nvPr/>
        </p:nvSpPr>
        <p:spPr bwMode="auto">
          <a:xfrm>
            <a:off x="5105400" y="5105400"/>
            <a:ext cx="3886200" cy="10064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solidFill>
                  <a:schemeClr val="tx1"/>
                </a:solidFill>
                <a:latin typeface="Arial" charset="0"/>
              </a:rPr>
              <a:t>R. Samulyak et. al, Journal of Computational Physics, 226 (2007), 1532 - 1549. </a:t>
            </a:r>
          </a:p>
        </p:txBody>
      </p:sp>
      <p:sp>
        <p:nvSpPr>
          <p:cNvPr id="14339" name="Rectangle 1028"/>
          <p:cNvSpPr>
            <a:spLocks noChangeArrowheads="1"/>
          </p:cNvSpPr>
          <p:nvPr/>
        </p:nvSpPr>
        <p:spPr bwMode="auto">
          <a:xfrm>
            <a:off x="228600" y="304800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2400" b="1">
                <a:solidFill>
                  <a:schemeClr val="tx1"/>
                </a:solidFill>
              </a:rPr>
              <a:t>Comparison with the theory and other experiments (Oshima et al)</a:t>
            </a:r>
          </a:p>
        </p:txBody>
      </p:sp>
      <p:pic>
        <p:nvPicPr>
          <p:cNvPr id="14340" name="Picture 1029" descr="dR_B2_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98763"/>
            <a:ext cx="5029200" cy="405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 Box 1030"/>
          <p:cNvSpPr txBox="1">
            <a:spLocks noChangeArrowheads="1"/>
          </p:cNvSpPr>
          <p:nvPr/>
        </p:nvSpPr>
        <p:spPr bwMode="auto">
          <a:xfrm>
            <a:off x="381000" y="1219200"/>
            <a:ext cx="8458200" cy="16160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solidFill>
                  <a:schemeClr val="tx1"/>
                </a:solidFill>
                <a:latin typeface="Arial" charset="0"/>
              </a:rPr>
              <a:t>Obtained an excellent agreement with theory and experiments (Oshima at al) on the jet distortion</a:t>
            </a:r>
          </a:p>
          <a:p>
            <a:pPr>
              <a:lnSpc>
                <a:spcPct val="100000"/>
              </a:lnSpc>
            </a:pPr>
            <a:endParaRPr lang="en-US" sz="200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chemeClr val="tx1"/>
                </a:solidFill>
                <a:latin typeface="Arial" charset="0"/>
              </a:rPr>
              <a:t>MERIT target simulations by FronTier agreed well with HyperMAG simulations (Neal Morley)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52400" y="1524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r>
              <a:rPr lang="en-US" sz="2800" b="1"/>
              <a:t>Predicted jet distortion in three view ports (MERIT experiment)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000" y="1219200"/>
            <a:ext cx="6400800" cy="3810000"/>
            <a:chOff x="144" y="756"/>
            <a:chExt cx="4752" cy="3564"/>
          </a:xfrm>
        </p:grpSpPr>
        <p:pic>
          <p:nvPicPr>
            <p:cNvPr id="15366" name="Picture 5" descr="D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4" y="756"/>
              <a:ext cx="4752" cy="3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67" name="Line 6"/>
            <p:cNvSpPr>
              <a:spLocks noChangeShapeType="1"/>
            </p:cNvSpPr>
            <p:nvPr/>
          </p:nvSpPr>
          <p:spPr bwMode="auto">
            <a:xfrm>
              <a:off x="2640" y="1008"/>
              <a:ext cx="0" cy="29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68" name="Line 7"/>
            <p:cNvSpPr>
              <a:spLocks noChangeShapeType="1"/>
            </p:cNvSpPr>
            <p:nvPr/>
          </p:nvSpPr>
          <p:spPr bwMode="auto">
            <a:xfrm>
              <a:off x="2064" y="1008"/>
              <a:ext cx="0" cy="29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69" name="Line 8"/>
            <p:cNvSpPr>
              <a:spLocks noChangeShapeType="1"/>
            </p:cNvSpPr>
            <p:nvPr/>
          </p:nvSpPr>
          <p:spPr bwMode="auto">
            <a:xfrm>
              <a:off x="3168" y="1008"/>
              <a:ext cx="0" cy="29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0" name="Text Box 9"/>
            <p:cNvSpPr txBox="1">
              <a:spLocks noChangeArrowheads="1"/>
            </p:cNvSpPr>
            <p:nvPr/>
          </p:nvSpPr>
          <p:spPr bwMode="auto">
            <a:xfrm>
              <a:off x="623" y="766"/>
              <a:ext cx="4130" cy="315"/>
            </a:xfrm>
            <a:prstGeom prst="rect">
              <a:avLst/>
            </a:prstGeom>
            <a:noFill/>
            <a:ln w="9525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600">
                  <a:solidFill>
                    <a:schemeClr val="tx1"/>
                  </a:solidFill>
                  <a:latin typeface="Arial" charset="0"/>
                </a:rPr>
                <a:t>                       vp1       vp2    vp3</a:t>
              </a:r>
              <a:endParaRPr lang="en-US" sz="1600" b="1">
                <a:solidFill>
                  <a:schemeClr val="tx1"/>
                </a:solidFill>
                <a:latin typeface="Arial" charset="0"/>
              </a:endParaRPr>
            </a:p>
          </p:txBody>
        </p:sp>
      </p:grpSp>
      <p:sp>
        <p:nvSpPr>
          <p:cNvPr id="15364" name="Rectangle 12"/>
          <p:cNvSpPr>
            <a:spLocks noChangeArrowheads="1"/>
          </p:cNvSpPr>
          <p:nvPr/>
        </p:nvSpPr>
        <p:spPr bwMode="auto">
          <a:xfrm>
            <a:off x="533400" y="4953000"/>
            <a:ext cx="3429000" cy="6096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endParaRPr lang="en-US" sz="1800" b="1"/>
          </a:p>
        </p:txBody>
      </p:sp>
      <p:sp>
        <p:nvSpPr>
          <p:cNvPr id="15365" name="Text Box 13"/>
          <p:cNvSpPr txBox="1">
            <a:spLocks noChangeArrowheads="1"/>
          </p:cNvSpPr>
          <p:nvPr/>
        </p:nvSpPr>
        <p:spPr bwMode="auto">
          <a:xfrm>
            <a:off x="381000" y="5105400"/>
            <a:ext cx="7772400" cy="7016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solidFill>
                  <a:schemeClr val="tx1"/>
                </a:solidFill>
                <a:latin typeface="Arial" charset="0"/>
              </a:rPr>
              <a:t>Our simulations underestimeted the jet distortion. Some other factors need to be resolved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52400" y="1524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r>
              <a:rPr lang="en-US" sz="2800" b="1" dirty="0" smtClean="0"/>
              <a:t>Motivation for the development of</a:t>
            </a:r>
          </a:p>
          <a:p>
            <a:pPr algn="ctr"/>
            <a:r>
              <a:rPr lang="en-US" sz="3200" b="1" dirty="0" smtClean="0"/>
              <a:t>Incompressible </a:t>
            </a:r>
            <a:r>
              <a:rPr lang="en-US" sz="3200" b="1" dirty="0" err="1" smtClean="0"/>
              <a:t>FronTier</a:t>
            </a:r>
            <a:r>
              <a:rPr lang="en-US" sz="3200" b="1" dirty="0" smtClean="0"/>
              <a:t> code</a:t>
            </a:r>
            <a:endParaRPr lang="en-US" sz="3200" b="1" dirty="0"/>
          </a:p>
        </p:txBody>
      </p:sp>
      <p:sp>
        <p:nvSpPr>
          <p:cNvPr id="15364" name="Rectangle 12"/>
          <p:cNvSpPr>
            <a:spLocks noChangeArrowheads="1"/>
          </p:cNvSpPr>
          <p:nvPr/>
        </p:nvSpPr>
        <p:spPr bwMode="auto">
          <a:xfrm>
            <a:off x="533400" y="4953000"/>
            <a:ext cx="3429000" cy="6096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endParaRPr lang="en-US" sz="1800" b="1"/>
          </a:p>
        </p:txBody>
      </p:sp>
      <p:sp>
        <p:nvSpPr>
          <p:cNvPr id="15365" name="Text Box 13"/>
          <p:cNvSpPr txBox="1">
            <a:spLocks noChangeArrowheads="1"/>
          </p:cNvSpPr>
          <p:nvPr/>
        </p:nvSpPr>
        <p:spPr bwMode="auto">
          <a:xfrm>
            <a:off x="304800" y="1295400"/>
            <a:ext cx="8534400" cy="4708981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 smtClean="0">
                <a:solidFill>
                  <a:schemeClr val="tx1"/>
                </a:solidFill>
                <a:latin typeface="Arial" charset="0"/>
              </a:rPr>
              <a:t>Many problems related to the mercury target design require incompressible hydro / MHD code for multiphase / free surface  flows</a:t>
            </a:r>
          </a:p>
          <a:p>
            <a:pPr>
              <a:lnSpc>
                <a:spcPct val="100000"/>
              </a:lnSpc>
            </a:pPr>
            <a:endParaRPr lang="en-US" sz="2000" dirty="0" smtClean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 Entrance of  the mercury jet in magnetic field</a:t>
            </a:r>
            <a:endParaRPr lang="en-US" sz="2000" dirty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Mercury jet dump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US" sz="2000" dirty="0" smtClean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 These problems require physical simulation time of hundreds of milliseconds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Typical time step for a compressible code is </a:t>
            </a:r>
          </a:p>
          <a:p>
            <a:pPr>
              <a:lnSpc>
                <a:spcPct val="100000"/>
              </a:lnSpc>
            </a:pPr>
            <a:endParaRPr lang="en-US" sz="2000" dirty="0" smtClean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Grid size / fastest wave speed (sound speed) ~  1.e-4 milliseconds</a:t>
            </a:r>
          </a:p>
          <a:p>
            <a:pPr>
              <a:lnSpc>
                <a:spcPct val="100000"/>
              </a:lnSpc>
            </a:pPr>
            <a:endParaRPr lang="en-US" sz="2000" dirty="0" smtClean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 Millions of time steps with 3D compressible code is not feasible</a:t>
            </a:r>
          </a:p>
          <a:p>
            <a:pPr>
              <a:lnSpc>
                <a:spcPct val="100000"/>
              </a:lnSpc>
            </a:pPr>
            <a:endParaRPr lang="en-US" sz="2000" dirty="0" smtClean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Running compressible code with reduced sound speed introduced errors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52400" y="1524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r>
              <a:rPr lang="en-US" sz="2800" b="1" dirty="0" smtClean="0"/>
              <a:t>Incompressible </a:t>
            </a:r>
            <a:r>
              <a:rPr lang="en-US" sz="2800" b="1" dirty="0" err="1" smtClean="0"/>
              <a:t>FronTier</a:t>
            </a:r>
            <a:r>
              <a:rPr lang="en-US" sz="2800" b="1" dirty="0" smtClean="0"/>
              <a:t> code</a:t>
            </a:r>
            <a:endParaRPr lang="en-US" sz="2800" b="1" dirty="0"/>
          </a:p>
        </p:txBody>
      </p:sp>
      <p:sp>
        <p:nvSpPr>
          <p:cNvPr id="15364" name="Rectangle 12"/>
          <p:cNvSpPr>
            <a:spLocks noChangeArrowheads="1"/>
          </p:cNvSpPr>
          <p:nvPr/>
        </p:nvSpPr>
        <p:spPr bwMode="auto">
          <a:xfrm>
            <a:off x="533400" y="4953000"/>
            <a:ext cx="3429000" cy="6096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endParaRPr lang="en-US" sz="1800" b="1"/>
          </a:p>
        </p:txBody>
      </p:sp>
      <p:sp>
        <p:nvSpPr>
          <p:cNvPr id="15365" name="Text Box 13"/>
          <p:cNvSpPr txBox="1">
            <a:spLocks noChangeArrowheads="1"/>
          </p:cNvSpPr>
          <p:nvPr/>
        </p:nvSpPr>
        <p:spPr bwMode="auto">
          <a:xfrm>
            <a:off x="304800" y="1219200"/>
            <a:ext cx="8534400" cy="707886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Developed incompressible hydrodynamics code based on front tracking and the immersed boundary method for the projection equation </a:t>
            </a:r>
            <a:endParaRPr lang="en-US" sz="2000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1026" name="Picture 2" descr="C:\Users\rosamu\Desktop\Documents\Slides\09\NuMu09\BNL_workshop_movies\drop2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2057400"/>
            <a:ext cx="1200150" cy="4800600"/>
          </a:xfrm>
          <a:prstGeom prst="rect">
            <a:avLst/>
          </a:prstGeom>
          <a:noFill/>
        </p:spPr>
      </p:pic>
      <p:pic>
        <p:nvPicPr>
          <p:cNvPr id="1028" name="Picture 4" descr="C:\Users\rosamu\Desktop\Documents\Slides\09\NuMu09\BNL_workshop_movies\drop3d_interface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4412" y="2057400"/>
            <a:ext cx="5219588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52400" y="1524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r>
              <a:rPr lang="en-US" sz="2800" b="1" dirty="0" smtClean="0"/>
              <a:t>Incompressible </a:t>
            </a:r>
            <a:r>
              <a:rPr lang="en-US" sz="2800" b="1" dirty="0" err="1" smtClean="0"/>
              <a:t>FronTier</a:t>
            </a:r>
            <a:r>
              <a:rPr lang="en-US" sz="2800" b="1" dirty="0" smtClean="0"/>
              <a:t> code (cont.)</a:t>
            </a:r>
            <a:endParaRPr lang="en-US" sz="2800" b="1" dirty="0"/>
          </a:p>
        </p:txBody>
      </p:sp>
      <p:sp>
        <p:nvSpPr>
          <p:cNvPr id="15364" name="Rectangle 12"/>
          <p:cNvSpPr>
            <a:spLocks noChangeArrowheads="1"/>
          </p:cNvSpPr>
          <p:nvPr/>
        </p:nvSpPr>
        <p:spPr bwMode="auto">
          <a:xfrm>
            <a:off x="533400" y="4953000"/>
            <a:ext cx="3429000" cy="6096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endParaRPr lang="en-US" sz="1800" b="1"/>
          </a:p>
        </p:txBody>
      </p:sp>
      <p:pic>
        <p:nvPicPr>
          <p:cNvPr id="2050" name="Picture 2" descr="C:\Users\rosamu\Desktop\Documents\Slides\09\NuMu09\BNL_workshop_movies\bubble2d_in_flui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905000" y="1600200"/>
            <a:ext cx="1123950" cy="4495800"/>
          </a:xfrm>
          <a:prstGeom prst="rect">
            <a:avLst/>
          </a:prstGeom>
          <a:noFill/>
        </p:spPr>
      </p:pic>
      <p:pic>
        <p:nvPicPr>
          <p:cNvPr id="6" name="Picture 3" descr="C:\Users\rosamu\Desktop\Documents\Slides\09\NuMu09\BNL_workshop_movies\drop3d_in_fluid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0" y="1295400"/>
            <a:ext cx="5257800" cy="4833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52400" y="1524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r>
              <a:rPr lang="en-US" sz="2800" b="1" dirty="0" smtClean="0"/>
              <a:t>Limitations</a:t>
            </a:r>
            <a:endParaRPr lang="en-US" sz="2800" b="1" dirty="0"/>
          </a:p>
        </p:txBody>
      </p:sp>
      <p:sp>
        <p:nvSpPr>
          <p:cNvPr id="15364" name="Rectangle 12"/>
          <p:cNvSpPr>
            <a:spLocks noChangeArrowheads="1"/>
          </p:cNvSpPr>
          <p:nvPr/>
        </p:nvSpPr>
        <p:spPr bwMode="auto">
          <a:xfrm>
            <a:off x="533400" y="4953000"/>
            <a:ext cx="3429000" cy="6096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endParaRPr lang="en-US" sz="1800" b="1"/>
          </a:p>
        </p:txBody>
      </p:sp>
      <p:sp>
        <p:nvSpPr>
          <p:cNvPr id="15365" name="Text Box 13"/>
          <p:cNvSpPr txBox="1">
            <a:spLocks noChangeArrowheads="1"/>
          </p:cNvSpPr>
          <p:nvPr/>
        </p:nvSpPr>
        <p:spPr bwMode="auto">
          <a:xfrm>
            <a:off x="457200" y="1524000"/>
            <a:ext cx="7772400" cy="193899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The immersed boundary numerical approximation for the pressure equation within the projection method imposes limitations on the density jump across the interface ( x 10)</a:t>
            </a:r>
            <a:endParaRPr lang="en-US" sz="2000" dirty="0" smtClean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US" sz="2000" dirty="0" smtClean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This is not acceptable for the target simulations (the density of the ambient gas would have to be ~1.3 g/cc )</a:t>
            </a:r>
            <a:endParaRPr lang="en-US" sz="20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52400" y="1524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r>
              <a:rPr lang="en-US" sz="2800" b="1" dirty="0" smtClean="0"/>
              <a:t>Resolution of limitations</a:t>
            </a:r>
            <a:endParaRPr lang="en-US" sz="2800" b="1" dirty="0"/>
          </a:p>
        </p:txBody>
      </p:sp>
      <p:sp>
        <p:nvSpPr>
          <p:cNvPr id="15365" name="Text Box 13"/>
          <p:cNvSpPr txBox="1">
            <a:spLocks noChangeArrowheads="1"/>
          </p:cNvSpPr>
          <p:nvPr/>
        </p:nvSpPr>
        <p:spPr bwMode="auto">
          <a:xfrm>
            <a:off x="457200" y="1371600"/>
            <a:ext cx="8229600" cy="193899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 Embedded boundary </a:t>
            </a:r>
            <a:r>
              <a:rPr lang="en-US" sz="2000" dirty="0" err="1" smtClean="0">
                <a:solidFill>
                  <a:schemeClr val="tx1"/>
                </a:solidFill>
                <a:latin typeface="Arial" charset="0"/>
              </a:rPr>
              <a:t>discretization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 has been developed for elliptic and parabolic equations and implemented in </a:t>
            </a:r>
            <a:r>
              <a:rPr lang="en-US" sz="2000" dirty="0" err="1" smtClean="0">
                <a:solidFill>
                  <a:schemeClr val="tx1"/>
                </a:solidFill>
                <a:latin typeface="Arial" charset="0"/>
              </a:rPr>
              <a:t>FronTier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-MHD code</a:t>
            </a:r>
          </a:p>
          <a:p>
            <a:pPr>
              <a:lnSpc>
                <a:spcPct val="100000"/>
              </a:lnSpc>
            </a:pPr>
            <a:endParaRPr lang="en-US" sz="2000" dirty="0" smtClean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 The method is currently being implemented in the incompressible </a:t>
            </a:r>
            <a:r>
              <a:rPr lang="en-US" sz="2000" dirty="0" err="1" smtClean="0">
                <a:solidFill>
                  <a:schemeClr val="tx1"/>
                </a:solidFill>
                <a:latin typeface="Arial" charset="0"/>
              </a:rPr>
              <a:t>FronTier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 code</a:t>
            </a:r>
          </a:p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</a:rPr>
              <a:t>It will remove restrictions of the density discontinuity</a:t>
            </a:r>
            <a:endParaRPr lang="en-US" sz="2000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33400" y="3657600"/>
          <a:ext cx="2286000" cy="2286000"/>
        </p:xfrm>
        <a:graphic>
          <a:graphicData uri="http://schemas.openxmlformats.org/presentationml/2006/ole">
            <p:oleObj spid="_x0000_s1026" name="Photo Editor Photo" r:id="rId4" imgW="2715004" imgH="2715004" progId="MSPhotoEd.3">
              <p:embed/>
            </p:oleObj>
          </a:graphicData>
        </a:graphic>
      </p:graphicFrame>
      <p:pic>
        <p:nvPicPr>
          <p:cNvPr id="6" name="Picture 7" descr="flux3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57600" y="3657600"/>
            <a:ext cx="2715055" cy="2417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620000" cy="533400"/>
          </a:xfrm>
          <a:noFill/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altLang="zh-CN" sz="2800" smtClean="0">
                <a:ea typeface="宋体" pitchFamily="28" charset="-122"/>
              </a:rPr>
              <a:t>Conclusions and Future Plan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228600" y="1371600"/>
            <a:ext cx="84582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r>
              <a:rPr lang="en-US" altLang="zh-CN" sz="1800" dirty="0">
                <a:latin typeface="Arial" charset="0"/>
                <a:ea typeface="宋体" pitchFamily="28" charset="-122"/>
              </a:rPr>
              <a:t>New robust algorithm for topological change of 3D surface, 3D bubble insertion method coupling with the MHD code enabled large scale 3D simulations with complex geometry.</a:t>
            </a: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r>
              <a:rPr lang="en-US" altLang="zh-CN" sz="1800" dirty="0">
                <a:latin typeface="Arial" charset="0"/>
                <a:ea typeface="宋体" pitchFamily="28" charset="-122"/>
              </a:rPr>
              <a:t>Performed simulations of mercury jets interacting with magnetic fields</a:t>
            </a: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r>
              <a:rPr lang="en-US" altLang="zh-CN" sz="1800" dirty="0">
                <a:latin typeface="Arial" charset="0"/>
                <a:ea typeface="宋体" pitchFamily="28" charset="-122"/>
              </a:rPr>
              <a:t>Observed good agreement with experiments on the filament velocity</a:t>
            </a: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r>
              <a:rPr lang="en-US" altLang="zh-CN" sz="1800" dirty="0">
                <a:latin typeface="Arial" charset="0"/>
                <a:ea typeface="宋体" pitchFamily="28" charset="-122"/>
              </a:rPr>
              <a:t>The delay of the filament formation was not observed in simulations.</a:t>
            </a: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endParaRPr lang="en-US" altLang="zh-CN" sz="1800" dirty="0">
              <a:latin typeface="Arial" charset="0"/>
              <a:ea typeface="宋体" pitchFamily="28" charset="-122"/>
            </a:endParaRP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endParaRPr lang="en-US" altLang="zh-CN" sz="1800" dirty="0">
              <a:solidFill>
                <a:schemeClr val="accent1"/>
              </a:solidFill>
              <a:latin typeface="Arial" charset="0"/>
              <a:ea typeface="宋体" pitchFamily="28" charset="-122"/>
            </a:endParaRP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r>
              <a:rPr lang="en-US" altLang="zh-CN" sz="1800" dirty="0">
                <a:solidFill>
                  <a:schemeClr val="accent1"/>
                </a:solidFill>
                <a:latin typeface="Arial" charset="0"/>
                <a:ea typeface="宋体" pitchFamily="28" charset="-122"/>
              </a:rPr>
              <a:t>Need to clarify the physics of the observed delay of the jet disruption</a:t>
            </a: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r>
              <a:rPr lang="en-US" altLang="zh-CN" sz="1800" dirty="0">
                <a:solidFill>
                  <a:schemeClr val="accent1"/>
                </a:solidFill>
                <a:latin typeface="Arial" charset="0"/>
                <a:ea typeface="宋体" pitchFamily="28" charset="-122"/>
              </a:rPr>
              <a:t>Further study of the jet entrance in the magnetic field will be performed and the contribution of several factors (velocity profile, turbulence etc) will be tested</a:t>
            </a: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r>
              <a:rPr lang="en-US" altLang="zh-CN" sz="1800" dirty="0">
                <a:solidFill>
                  <a:schemeClr val="accent1"/>
                </a:solidFill>
                <a:latin typeface="Arial" charset="0"/>
                <a:ea typeface="宋体" pitchFamily="28" charset="-122"/>
              </a:rPr>
              <a:t>Comprehensive benchmark with MERIT experiments</a:t>
            </a: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r>
              <a:rPr lang="en-US" altLang="zh-CN" sz="1800" dirty="0">
                <a:solidFill>
                  <a:schemeClr val="accent1"/>
                </a:solidFill>
                <a:latin typeface="Arial" charset="0"/>
                <a:ea typeface="宋体" pitchFamily="28" charset="-122"/>
              </a:rPr>
              <a:t>Simulations of mercury target at higher beam </a:t>
            </a:r>
            <a:r>
              <a:rPr lang="en-US" altLang="zh-CN" sz="1800" dirty="0" smtClean="0">
                <a:solidFill>
                  <a:schemeClr val="accent1"/>
                </a:solidFill>
                <a:latin typeface="Arial" charset="0"/>
                <a:ea typeface="宋体" pitchFamily="28" charset="-122"/>
              </a:rPr>
              <a:t>intensities</a:t>
            </a:r>
            <a:endParaRPr lang="en-US" altLang="zh-CN" sz="1800" dirty="0">
              <a:solidFill>
                <a:schemeClr val="accent1"/>
              </a:solidFill>
              <a:latin typeface="Arial" charset="0"/>
              <a:ea typeface="宋体" pitchFamily="28" charset="-122"/>
            </a:endParaRP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r>
              <a:rPr lang="en-US" altLang="zh-CN" sz="1800" dirty="0">
                <a:solidFill>
                  <a:schemeClr val="accent1"/>
                </a:solidFill>
                <a:latin typeface="Arial" charset="0"/>
                <a:ea typeface="宋体" pitchFamily="28" charset="-122"/>
              </a:rPr>
              <a:t>Simulations of the mercury </a:t>
            </a:r>
            <a:r>
              <a:rPr lang="en-US" altLang="zh-CN" sz="1800" dirty="0" smtClean="0">
                <a:solidFill>
                  <a:schemeClr val="accent1"/>
                </a:solidFill>
                <a:latin typeface="Arial" charset="0"/>
                <a:ea typeface="宋体" pitchFamily="28" charset="-122"/>
              </a:rPr>
              <a:t>dump process with new incompressible code</a:t>
            </a:r>
            <a:endParaRPr lang="en-US" altLang="zh-CN" sz="1800" dirty="0">
              <a:solidFill>
                <a:schemeClr val="accent1"/>
              </a:solidFill>
              <a:latin typeface="Arial" charset="0"/>
              <a:ea typeface="宋体" pitchFamily="28" charset="-122"/>
            </a:endParaRP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r>
              <a:rPr lang="en-US" altLang="zh-CN" sz="1800" dirty="0">
                <a:solidFill>
                  <a:schemeClr val="accent1"/>
                </a:solidFill>
                <a:latin typeface="Arial" charset="0"/>
                <a:ea typeface="宋体" pitchFamily="28" charset="-122"/>
              </a:rPr>
              <a:t>Studies relevant to other target concepts (waterfall etc.)</a:t>
            </a:r>
          </a:p>
          <a:p>
            <a:pPr marL="457200" indent="-457200">
              <a:lnSpc>
                <a:spcPct val="100000"/>
              </a:lnSpc>
              <a:buFont typeface="Wingdings" pitchFamily="28" charset="2"/>
              <a:buChar char="l"/>
            </a:pPr>
            <a:endParaRPr lang="en-US" altLang="zh-CN" sz="1800" dirty="0">
              <a:solidFill>
                <a:schemeClr val="accent1"/>
              </a:solidFill>
              <a:latin typeface="Arial" charset="0"/>
              <a:ea typeface="宋体" pitchFamily="28" charset="-122"/>
            </a:endParaRPr>
          </a:p>
        </p:txBody>
      </p:sp>
      <p:pic>
        <p:nvPicPr>
          <p:cNvPr id="31748" name="Picture 4" descr="numucf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05800" y="0"/>
            <a:ext cx="8382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P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000099"/>
      </a:accent1>
      <a:accent2>
        <a:srgbClr val="00AFAF"/>
      </a:accent2>
      <a:accent3>
        <a:srgbClr val="FFFFFF"/>
      </a:accent3>
      <a:accent4>
        <a:srgbClr val="000000"/>
      </a:accent4>
      <a:accent5>
        <a:srgbClr val="AAAACA"/>
      </a:accent5>
      <a:accent6>
        <a:srgbClr val="009E9E"/>
      </a:accent6>
      <a:hlink>
        <a:srgbClr val="FFCC66"/>
      </a:hlink>
      <a:folHlink>
        <a:srgbClr val="FF0000"/>
      </a:folHlink>
    </a:clrScheme>
    <a:fontScheme name="IPTemplat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 Narrow" pitchFamily="2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 Narrow" pitchFamily="28" charset="0"/>
          </a:defRPr>
        </a:defPPr>
      </a:lstStyle>
    </a:lnDef>
  </a:objectDefaults>
  <a:extraClrSchemeLst>
    <a:extraClrScheme>
      <a:clrScheme name="IP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11401</TotalTime>
  <Words>1096</Words>
  <Application>Microsoft Office PowerPoint</Application>
  <PresentationFormat>On-screen Show (4:3)</PresentationFormat>
  <Paragraphs>170</Paragraphs>
  <Slides>29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IPTemplate</vt:lpstr>
      <vt:lpstr>Microsoft Photo Editor 3.0 Photo</vt:lpstr>
      <vt:lpstr>Slide 1</vt:lpstr>
      <vt:lpstr>Talk Overview</vt:lpstr>
      <vt:lpstr>Slide 3</vt:lpstr>
      <vt:lpstr>Slide 4</vt:lpstr>
      <vt:lpstr>Slide 5</vt:lpstr>
      <vt:lpstr>Slide 6</vt:lpstr>
      <vt:lpstr>Slide 7</vt:lpstr>
      <vt:lpstr>Slide 8</vt:lpstr>
      <vt:lpstr>Slide 9</vt:lpstr>
      <vt:lpstr>Positions for the filament length calculation</vt:lpstr>
      <vt:lpstr>MHD Stabilizing Effect</vt:lpstr>
      <vt:lpstr>No magnetic field</vt:lpstr>
      <vt:lpstr>B=5T</vt:lpstr>
      <vt:lpstr>B=10T</vt:lpstr>
      <vt:lpstr>B=15T</vt:lpstr>
      <vt:lpstr>Mesh refinement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Conclusions and Future Plan</vt:lpstr>
    </vt:vector>
  </TitlesOfParts>
  <Company>Brookhaven National Lab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OFFICE OF NONPROLIFERATION &amp; NATIONAL SECURITY</dc:title>
  <dc:creator>Michael Losquadro</dc:creator>
  <cp:lastModifiedBy>Roman Samulyak</cp:lastModifiedBy>
  <cp:revision>776</cp:revision>
  <cp:lastPrinted>2000-02-11T15:24:39Z</cp:lastPrinted>
  <dcterms:created xsi:type="dcterms:W3CDTF">1999-01-07T19:19:27Z</dcterms:created>
  <dcterms:modified xsi:type="dcterms:W3CDTF">2009-12-01T14:53:12Z</dcterms:modified>
</cp:coreProperties>
</file>