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embeddings/oleObject4.bin" ContentType="application/vnd.openxmlformats-officedocument.oleObject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embeddings/oleObject16.bin" ContentType="application/vnd.openxmlformats-officedocument.oleObject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Default Extension="wmf" ContentType="image/x-wmf"/>
  <Override PartName="/ppt/embeddings/oleObject22.bin" ContentType="application/vnd.openxmlformats-officedocument.oleObject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oleObject3.bin" ContentType="application/vnd.openxmlformats-officedocument.oleObject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Default Extension="emf" ContentType="image/x-emf"/>
  <Override PartName="/ppt/slides/slide37.xml" ContentType="application/vnd.openxmlformats-officedocument.presentationml.slide+xml"/>
  <Override PartName="/ppt/embeddings/oleObject13.bin" ContentType="application/vnd.openxmlformats-officedocument.oleObject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embeddings/oleObject10.bin" ContentType="application/vnd.openxmlformats-officedocument.oleObject"/>
  <Override PartName="/ppt/presProps.xml" ContentType="application/vnd.openxmlformats-officedocument.presentationml.presProps+xml"/>
  <Default Extension="vml" ContentType="application/vnd.openxmlformats-officedocument.vmlDrawing"/>
  <Override PartName="/ppt/embeddings/oleObject15.bin" ContentType="application/vnd.openxmlformats-officedocument.oleObject"/>
  <Default Extension="png" ContentType="image/png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ppt/embeddings/oleObject9.bin" ContentType="application/vnd.openxmlformats-officedocument.oleObject"/>
  <Override PartName="/docProps/core.xml" ContentType="application/vnd.openxmlformats-package.core-properties+xml"/>
  <Override PartName="/ppt/slides/slide31.xml" ContentType="application/vnd.openxmlformats-officedocument.presentationml.slide+xml"/>
  <Override PartName="/ppt/embeddings/oleObject11.bin" ContentType="application/vnd.openxmlformats-officedocument.oleObject"/>
  <Default Extension="bin" ContentType="application/vnd.openxmlformats-officedocument.presentationml.printerSettings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embeddings/oleObject18.bin" ContentType="application/vnd.openxmlformats-officedocument.oleObject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embeddings/oleObject20.bin" ContentType="application/vnd.openxmlformats-officedocument.oleObject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embeddings/oleObject6.bin" ContentType="application/vnd.openxmlformats-officedocument.oleObject"/>
  <Override PartName="/ppt/embeddings/oleObject19.bin" ContentType="application/vnd.openxmlformats-officedocument.oleObject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embeddings/oleObject5.bin" ContentType="application/vnd.openxmlformats-officedocument.oleObject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oleObject1.bin" ContentType="application/vnd.openxmlformats-officedocument.oleObject"/>
  <Override PartName="/ppt/slides/slide34.xml" ContentType="application/vnd.openxmlformats-officedocument.presentationml.slide+xml"/>
  <Override PartName="/ppt/embeddings/oleObject23.bin" ContentType="application/vnd.openxmlformats-officedocument.oleObject"/>
  <Override PartName="/ppt/notesSlides/notesSlide5.xml" ContentType="application/vnd.openxmlformats-officedocument.presentationml.notesSlide+xml"/>
  <Override PartName="/ppt/embeddings/oleObject17.bin" ContentType="application/vnd.openxmlformats-officedocument.oleObject"/>
  <Override PartName="/ppt/slideLayouts/slideLayout1.xml" ContentType="application/vnd.openxmlformats-officedocument.presentationml.slideLayout+xml"/>
  <Override PartName="/ppt/embeddings/oleObject7.bin" ContentType="application/vnd.openxmlformats-officedocument.oleObject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embeddings/oleObject12.bin" ContentType="application/vnd.openxmlformats-officedocument.oleObject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embeddings/oleObject14.bin" ContentType="application/vnd.openxmlformats-officedocument.oleObject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embeddings/oleObject21.bin" ContentType="application/vnd.openxmlformats-officedocument.oleObject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embeddings/oleObject8.bin" ContentType="application/vnd.openxmlformats-officedocument.oleObject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3"/>
  </p:notesMasterIdLst>
  <p:sldIdLst>
    <p:sldId id="267" r:id="rId2"/>
    <p:sldId id="268" r:id="rId3"/>
    <p:sldId id="257" r:id="rId4"/>
    <p:sldId id="265" r:id="rId5"/>
    <p:sldId id="266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presProps" Target="pres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slide" Target="slides/slide41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printerSettings" Target="printerSettings/printerSettings1.bin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12.wmf"/><Relationship Id="rId1" Type="http://schemas.openxmlformats.org/officeDocument/2006/relationships/image" Target="../media/image9.wmf"/><Relationship Id="rId2" Type="http://schemas.openxmlformats.org/officeDocument/2006/relationships/image" Target="../media/image10.wmf"/><Relationship Id="rId3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16.wmf"/><Relationship Id="rId1" Type="http://schemas.openxmlformats.org/officeDocument/2006/relationships/image" Target="../media/image13.wmf"/><Relationship Id="rId2" Type="http://schemas.openxmlformats.org/officeDocument/2006/relationships/image" Target="../media/image14.wmf"/><Relationship Id="rId3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 smtClean="0">
                <a:latin typeface="Arial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5766A362-0531-4223-B2CA-FCB1B9ED1A88}" type="datetime1">
              <a:rPr lang="en-US"/>
              <a:pPr/>
              <a:t>11/30/09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 smtClean="0">
                <a:latin typeface="Arial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243EE425-AF5C-44DD-97B1-D9DC13F7CA6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BFD65F-5EBF-414F-9705-890F7539DC00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B16CD3B-B71C-4CF6-B2A5-446E382DB1AF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987B2B-F5AB-4200-BBD7-7FDF566BC037}" type="slidenum">
              <a:rPr lang="en-US"/>
              <a:pPr/>
              <a:t>27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noFill/>
        </p:spPr>
        <p:txBody>
          <a:bodyPr wrap="square" lIns="95068" tIns="47535" rIns="95068" bIns="4753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Bill Franklin leader of the OSC collaboration effort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Zholents and Zolotorev first worked out the formalism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S.Y. Lee saw the possibility of using the Bates facility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Chris Tschalaer worked through the formalism to determine the optimal experimental conditions using Bates SHR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James Hays-Wehle and Aleem Siddiqui are students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9C79E1-7417-42C0-AF1F-250CD86E848D}" type="slidenum">
              <a:rPr lang="en-US"/>
              <a:pPr/>
              <a:t>29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ln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600" dirty="0" smtClean="0"/>
              <a:t>Best place for such study is low-energy electron storage ring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600" dirty="0" smtClean="0"/>
              <a:t>Bates South Hall Ring well matched to needs of OSC demo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r>
              <a:rPr lang="en-US" sz="1500" dirty="0" smtClean="0"/>
              <a:t>Show schematic layout of SHR</a:t>
            </a:r>
            <a:endParaRPr lang="en-US" sz="700" dirty="0" smtClean="0"/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FontTx/>
              <a:buChar char="–"/>
            </a:pPr>
            <a:r>
              <a:rPr lang="en-US" sz="600" dirty="0" smtClean="0"/>
              <a:t>DC source, S band </a:t>
            </a:r>
            <a:r>
              <a:rPr lang="en-US" sz="600" dirty="0" err="1" smtClean="0"/>
              <a:t>linac</a:t>
            </a:r>
            <a:r>
              <a:rPr lang="en-US" sz="600" dirty="0" smtClean="0"/>
              <a:t> for acceleration to energies reaching 500 </a:t>
            </a:r>
            <a:r>
              <a:rPr lang="en-US" sz="600" dirty="0" err="1" smtClean="0"/>
              <a:t>MeV</a:t>
            </a:r>
            <a:r>
              <a:rPr lang="en-US" sz="600" dirty="0" smtClean="0"/>
              <a:t>, can be doubled ingle pass </a:t>
            </a:r>
            <a:r>
              <a:rPr lang="en-US" sz="600" dirty="0" err="1" smtClean="0"/>
              <a:t>recirculator</a:t>
            </a:r>
            <a:endParaRPr lang="en-US" sz="600" dirty="0" smtClean="0"/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FontTx/>
              <a:buChar char="–"/>
            </a:pPr>
            <a:r>
              <a:rPr lang="en-US" sz="600" dirty="0" smtClean="0"/>
              <a:t>Full energy injection of electrons in South Hall Ring for long-lived stored beam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FontTx/>
              <a:buChar char="–"/>
            </a:pPr>
            <a:r>
              <a:rPr lang="en-US" sz="600" dirty="0" smtClean="0"/>
              <a:t>Used mostly for precision experiments with internal polarized targets</a:t>
            </a:r>
            <a:endParaRPr lang="en-US" sz="1500" dirty="0" smtClean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sz="1500" dirty="0" smtClean="0"/>
              <a:t>Storage ring with Racetrack design 190 m circumference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sz="1500" dirty="0" smtClean="0"/>
              <a:t>2 long straight sections &gt; 30 m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sz="1500" dirty="0" smtClean="0"/>
              <a:t>, OSC experiment to reside in east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sz="1500" dirty="0" smtClean="0"/>
              <a:t>Ample room for insertion of OSC, tunnels &gt; 4 m in width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sz="1500" dirty="0" smtClean="0"/>
              <a:t>Formerly housed extraction line, may utilize existing X Line magnets, power supplies in chicane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sz="1500" dirty="0" smtClean="0"/>
              <a:t>Will add shielding in north arc for proximity to apparatus </a:t>
            </a:r>
            <a:r>
              <a:rPr lang="en-US" sz="500" dirty="0" smtClean="0"/>
              <a:t>highly desirable for diagnostics, amplifier</a:t>
            </a:r>
            <a:endParaRPr lang="en-US" sz="1500" dirty="0" smtClean="0"/>
          </a:p>
          <a:p>
            <a:pPr>
              <a:lnSpc>
                <a:spcPct val="90000"/>
              </a:lnSpc>
              <a:spcBef>
                <a:spcPct val="20000"/>
              </a:spcBef>
              <a:buFont typeface="Times" pitchFamily="-110" charset="0"/>
              <a:buChar char="•"/>
            </a:pPr>
            <a:r>
              <a:rPr lang="en-US" sz="1500" dirty="0" smtClean="0"/>
              <a:t>Arcs contain 16 dipoles outfitted w/sync light ports (THz studies and OSC diagnostics)</a:t>
            </a:r>
            <a:r>
              <a:rPr lang="en-US" sz="1600" dirty="0" smtClean="0"/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Times" pitchFamily="-110" charset="0"/>
              <a:buChar char="•"/>
            </a:pPr>
            <a:r>
              <a:rPr lang="en-US" sz="1600" dirty="0" smtClean="0"/>
              <a:t>Dipoles also advantageous for large radius of curvature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Times" pitchFamily="-110" charset="0"/>
              <a:buChar char="•"/>
            </a:pPr>
            <a:r>
              <a:rPr lang="en-US" sz="1600" dirty="0" smtClean="0"/>
              <a:t> Radiation damping time long compared to electron rings of comparable energy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Times" pitchFamily="-110" charset="0"/>
              <a:buChar char="•"/>
            </a:pPr>
            <a:endParaRPr lang="en-US" sz="1500" dirty="0" smtClean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endParaRPr lang="en-US" sz="1500" dirty="0" smtClean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endParaRPr lang="en-US" sz="1500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80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1C964A-9DAF-4949-9131-5A72A7CF8A60}" type="slidenum">
              <a:rPr lang="en-US"/>
              <a:pPr/>
              <a:t>32</a:t>
            </a:fld>
            <a:endParaRPr lang="en-US"/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243" tIns="48620" rIns="97243" bIns="48620" anchor="b"/>
          <a:lstStyle/>
          <a:p>
            <a:pPr algn="r" defTabSz="971647" eaLnBrk="0" hangingPunct="0"/>
            <a:fld id="{DC025BF9-49C7-4D63-80E5-0FD39AA085F4}" type="slidenum">
              <a:rPr lang="en-US" sz="1300">
                <a:latin typeface="Times" pitchFamily="-110" charset="0"/>
              </a:rPr>
              <a:pPr algn="r" defTabSz="971647" eaLnBrk="0" hangingPunct="0"/>
              <a:t>32</a:t>
            </a:fld>
            <a:endParaRPr lang="en-US" sz="1300" dirty="0">
              <a:latin typeface="Times" pitchFamily="-110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58904"/>
            <a:ext cx="5364480" cy="4322206"/>
          </a:xfrm>
          <a:noFill/>
        </p:spPr>
        <p:txBody>
          <a:bodyPr wrap="square" lIns="97243" tIns="48620" rIns="97243" bIns="486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17E678-192B-4DCE-8801-FFA474F63419}" type="slidenum">
              <a:rPr lang="en-US"/>
              <a:pPr/>
              <a:t>33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AD6E0B-8A8C-48E4-AD6D-7057C4B3DA4B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2C531B-E1ED-4BF1-A2C9-80C3680F0B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80384D-CF09-48B4-A6D7-9E4C0146B0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BFCCDE-773F-4ECC-8A9A-97498A4F79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577856-A452-4BA1-B9FE-A15F6F9059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553E2B-3EDC-4090-944A-C9B62871EB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C412C3-165A-402B-BA39-32777C00B7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B5E239-3FE2-48C9-A39C-BA0E74D376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2DC9E-5CF3-4130-849A-D75F76C1A4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81085-350B-49CB-8C8C-3FECAD66DA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EF8D7-3424-4CB2-81A0-1C13C7A2D1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53304C-3820-4D8A-8F02-44178377E3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D7DDDF-8F59-47D1-AC05-25C5187941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5BB56E-4319-4B83-83FF-1F10AC4C38D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3.bin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oleObject7.bin"/><Relationship Id="rId4" Type="http://schemas.openxmlformats.org/officeDocument/2006/relationships/oleObject" Target="../embeddings/oleObject5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.bin"/><Relationship Id="rId5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oleObject11.bin"/><Relationship Id="rId4" Type="http://schemas.openxmlformats.org/officeDocument/2006/relationships/oleObject" Target="../embeddings/oleObject9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8.bin"/><Relationship Id="rId5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3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2.bin"/><Relationship Id="rId5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5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6.bin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8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20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Microsoft_Equation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21.bin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22.bin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23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3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3" Type="http://schemas.openxmlformats.org/officeDocument/2006/relationships/image" Target="../media/image46.w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838200"/>
            <a:ext cx="8763000" cy="5181600"/>
          </a:xfrm>
        </p:spPr>
        <p:txBody>
          <a:bodyPr/>
          <a:lstStyle/>
          <a:p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>
                <a:solidFill>
                  <a:schemeClr val="accent2"/>
                </a:solidFill>
              </a:rPr>
              <a:t>Introduction to Optical Stochastic Cooling and the Bates Linear Accelerator Center at MIT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Robert P. </a:t>
            </a:r>
            <a:r>
              <a:rPr lang="en-US" dirty="0" err="1" smtClean="0"/>
              <a:t>Redwine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Director, Bates Linear Accelerator Center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E239-3FE2-48C9-A39C-BA0E74D376B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85800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2"/>
                </a:solidFill>
              </a:rPr>
              <a:t>MIT Bates Linear Accelerator Center</a:t>
            </a:r>
          </a:p>
        </p:txBody>
      </p:sp>
      <p:pic>
        <p:nvPicPr>
          <p:cNvPr id="16387" name="Picture 4" descr="Areal_view-April0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2209800"/>
            <a:ext cx="607695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531B-E1ED-4BF1-A2C9-80C3680F0B5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2"/>
                </a:solidFill>
              </a:rPr>
              <a:t>History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8001000" cy="10668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500 </a:t>
            </a:r>
            <a:r>
              <a:rPr lang="en-US" sz="2000" dirty="0" err="1" smtClean="0"/>
              <a:t>MeV</a:t>
            </a:r>
            <a:r>
              <a:rPr lang="en-US" sz="2000" dirty="0" smtClean="0"/>
              <a:t> linear electron accelerator with </a:t>
            </a:r>
            <a:r>
              <a:rPr lang="en-US" sz="2000" dirty="0" err="1" smtClean="0"/>
              <a:t>recirculator</a:t>
            </a:r>
            <a:r>
              <a:rPr lang="en-US" sz="2000" dirty="0" smtClean="0"/>
              <a:t>, polarized electron source and storage ring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</p:txBody>
      </p:sp>
      <p:pic>
        <p:nvPicPr>
          <p:cNvPr id="17412" name="Picture 4" descr="Bates_schematic_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295400" y="2209800"/>
            <a:ext cx="5105400" cy="2201863"/>
          </a:xfrm>
          <a:noFill/>
        </p:spPr>
      </p:pic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533400" y="4191000"/>
            <a:ext cx="5334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9063" indent="-119063">
              <a:spcAft>
                <a:spcPts val="600"/>
              </a:spcAft>
              <a:buFontTx/>
              <a:buChar char="•"/>
            </a:pPr>
            <a:r>
              <a:rPr lang="en-US" sz="1600" dirty="0" err="1"/>
              <a:t>Recirculator</a:t>
            </a:r>
            <a:r>
              <a:rPr lang="en-US" sz="1600" dirty="0"/>
              <a:t> nearly doubles energy to 1 </a:t>
            </a:r>
            <a:r>
              <a:rPr lang="en-US" sz="1600" dirty="0" err="1"/>
              <a:t>GeV</a:t>
            </a:r>
            <a:endParaRPr lang="en-US" sz="1600" dirty="0"/>
          </a:p>
          <a:p>
            <a:pPr marL="119063" indent="-119063">
              <a:spcAft>
                <a:spcPts val="600"/>
              </a:spcAft>
              <a:buFontTx/>
              <a:buChar char="•"/>
            </a:pPr>
            <a:r>
              <a:rPr lang="en-US" sz="1600" dirty="0"/>
              <a:t>Storage ring can stack pulses from the accelerator to at least 225 </a:t>
            </a:r>
            <a:r>
              <a:rPr lang="en-US" sz="1600" dirty="0" err="1"/>
              <a:t>mA</a:t>
            </a:r>
            <a:r>
              <a:rPr lang="en-US" sz="1600" dirty="0"/>
              <a:t>; beam stores for 25-30 minutes</a:t>
            </a:r>
          </a:p>
          <a:p>
            <a:pPr marL="119063" indent="-119063">
              <a:spcAft>
                <a:spcPts val="600"/>
              </a:spcAft>
              <a:buFontTx/>
              <a:buChar char="•"/>
            </a:pPr>
            <a:r>
              <a:rPr lang="en-US" sz="1600" dirty="0"/>
              <a:t>Beam polarization is kept longitudinal at target with a Siberian Snake</a:t>
            </a:r>
          </a:p>
          <a:p>
            <a:pPr marL="119063" indent="-119063">
              <a:spcAft>
                <a:spcPts val="600"/>
              </a:spcAft>
              <a:buFontTx/>
              <a:buChar char="•"/>
            </a:pPr>
            <a:r>
              <a:rPr lang="en-US" sz="1600" dirty="0"/>
              <a:t>Ran nuclear physics experiments for 31 years, under a cooperative agreement with US DOE</a:t>
            </a:r>
          </a:p>
          <a:p>
            <a:pPr marL="119063" indent="-119063">
              <a:buFontTx/>
              <a:buChar char="•"/>
            </a:pPr>
            <a:endParaRPr lang="en-US" dirty="0"/>
          </a:p>
        </p:txBody>
      </p:sp>
      <p:pic>
        <p:nvPicPr>
          <p:cNvPr id="17414" name="Picture 7" descr="snak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6477000" y="4724400"/>
            <a:ext cx="2105025" cy="1579563"/>
          </a:xfrm>
          <a:noFill/>
        </p:spPr>
      </p:pic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6781800" y="4495800"/>
            <a:ext cx="1212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Siberian Snake</a:t>
            </a:r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 flipH="1" flipV="1">
            <a:off x="6172200" y="3733800"/>
            <a:ext cx="1143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12/1/2009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DDDF-8F59-47D1-AC05-25C51879415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accent2"/>
                </a:solidFill>
              </a:rPr>
              <a:t>Present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z="2800" smtClean="0"/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</p:txBody>
      </p:sp>
      <p:pic>
        <p:nvPicPr>
          <p:cNvPr id="18436" name="Picture 10" descr="beamline_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876800" y="1371600"/>
            <a:ext cx="3641725" cy="4800600"/>
          </a:xfrm>
          <a:noFill/>
        </p:spPr>
      </p:pic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1066800" y="1636713"/>
            <a:ext cx="33528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6688" indent="-166688">
              <a:buFontTx/>
              <a:buChar char="•"/>
            </a:pPr>
            <a:r>
              <a:rPr lang="en-US"/>
              <a:t>MIT now owns the site and facilities</a:t>
            </a:r>
          </a:p>
          <a:p>
            <a:pPr marL="166688" indent="-166688">
              <a:buFontTx/>
              <a:buChar char="•"/>
            </a:pPr>
            <a:r>
              <a:rPr lang="en-US"/>
              <a:t>Bates is a multi-purpose laboratory</a:t>
            </a:r>
          </a:p>
          <a:p>
            <a:pPr marL="166688" indent="-166688">
              <a:buFontTx/>
              <a:buChar char="•"/>
            </a:pPr>
            <a:r>
              <a:rPr lang="en-US"/>
              <a:t>20+ physicists, engineers and technicians on-site</a:t>
            </a:r>
          </a:p>
          <a:p>
            <a:pPr marL="166688" indent="-166688">
              <a:buFontTx/>
              <a:buChar char="•"/>
            </a:pPr>
            <a:endParaRPr lang="en-US"/>
          </a:p>
        </p:txBody>
      </p:sp>
      <p:pic>
        <p:nvPicPr>
          <p:cNvPr id="18438" name="Picture 12" descr="testsetup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914400" y="3810000"/>
            <a:ext cx="3302000" cy="2187575"/>
          </a:xfr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DDDF-8F59-47D1-AC05-25C51879415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Optical Stochastic Cooling</a:t>
            </a:r>
          </a:p>
        </p:txBody>
      </p:sp>
      <p:sp>
        <p:nvSpPr>
          <p:cNvPr id="19459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800" dirty="0" smtClean="0"/>
              <a:t>Optical Stochastic Cooling (OSC) is potentially important for several applications, including a </a:t>
            </a:r>
            <a:r>
              <a:rPr lang="en-US" sz="2800" dirty="0" err="1" smtClean="0"/>
              <a:t>muon</a:t>
            </a:r>
            <a:r>
              <a:rPr lang="en-US" sz="2800" dirty="0" smtClean="0"/>
              <a:t> collider.</a:t>
            </a:r>
          </a:p>
          <a:p>
            <a:r>
              <a:rPr lang="en-US" sz="2800" dirty="0" smtClean="0"/>
              <a:t>The MIT/Bates lab represents an almost ideal opportunity for a demonstration of OSC.</a:t>
            </a:r>
          </a:p>
          <a:p>
            <a:r>
              <a:rPr lang="en-US" sz="2800" dirty="0" smtClean="0"/>
              <a:t>NP and HEP at DOE are evaluating a proposal from Bates to test OSC.</a:t>
            </a:r>
          </a:p>
          <a:p>
            <a:r>
              <a:rPr lang="en-US" sz="2800" dirty="0" smtClean="0"/>
              <a:t>Dennis </a:t>
            </a:r>
            <a:r>
              <a:rPr lang="en-US" sz="2800" dirty="0" err="1" smtClean="0"/>
              <a:t>Kovar</a:t>
            </a:r>
            <a:r>
              <a:rPr lang="en-US" sz="2800" dirty="0" smtClean="0"/>
              <a:t> would like to hear directly from the </a:t>
            </a:r>
            <a:r>
              <a:rPr lang="en-US" sz="2800" dirty="0" err="1" smtClean="0"/>
              <a:t>muon</a:t>
            </a:r>
            <a:r>
              <a:rPr lang="en-US" sz="2800" dirty="0" smtClean="0"/>
              <a:t> collider community about the importance of pursuing OSC</a:t>
            </a:r>
            <a:r>
              <a:rPr lang="en-US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384D-CF09-48B4-A6D7-9E4C0146B08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2"/>
                </a:solidFill>
              </a:rPr>
              <a:t>Optical Stochastic Cooling </a:t>
            </a:r>
            <a:br>
              <a:rPr lang="en-US" sz="4000" dirty="0" smtClean="0">
                <a:solidFill>
                  <a:schemeClr val="accent2"/>
                </a:solidFill>
              </a:rPr>
            </a:br>
            <a:r>
              <a:rPr lang="en-US" sz="4000" dirty="0" smtClean="0">
                <a:solidFill>
                  <a:schemeClr val="accent2"/>
                </a:solidFill>
              </a:rPr>
              <a:t>of a 100 </a:t>
            </a:r>
            <a:r>
              <a:rPr lang="en-US" sz="4000" dirty="0" err="1" smtClean="0">
                <a:solidFill>
                  <a:schemeClr val="accent2"/>
                </a:solidFill>
              </a:rPr>
              <a:t>GeV</a:t>
            </a:r>
            <a:r>
              <a:rPr lang="en-US" sz="4000" dirty="0" smtClean="0">
                <a:solidFill>
                  <a:schemeClr val="accent2"/>
                </a:solidFill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</a:rPr>
              <a:t>Muon</a:t>
            </a:r>
            <a:r>
              <a:rPr lang="en-US" sz="4000" dirty="0" smtClean="0">
                <a:solidFill>
                  <a:schemeClr val="accent2"/>
                </a:solidFill>
              </a:rPr>
              <a:t> Beam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(A. </a:t>
            </a:r>
            <a:r>
              <a:rPr lang="en-US" sz="3200" dirty="0" err="1" smtClean="0"/>
              <a:t>Zholents</a:t>
            </a:r>
            <a:r>
              <a:rPr lang="en-US" sz="3200" dirty="0" smtClean="0"/>
              <a:t> &amp; M. </a:t>
            </a:r>
            <a:r>
              <a:rPr lang="en-US" sz="3200" dirty="0" err="1" smtClean="0"/>
              <a:t>Zolotorev</a:t>
            </a:r>
            <a:r>
              <a:rPr lang="en-US" sz="3200" dirty="0" smtClean="0"/>
              <a:t>)</a:t>
            </a:r>
            <a:endParaRPr lang="en-US" sz="4000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sz="2700" dirty="0" smtClean="0"/>
          </a:p>
          <a:p>
            <a:pPr>
              <a:lnSpc>
                <a:spcPct val="80000"/>
              </a:lnSpc>
            </a:pPr>
            <a:r>
              <a:rPr lang="en-US" sz="2700" dirty="0" err="1" smtClean="0"/>
              <a:t>Christoph</a:t>
            </a:r>
            <a:r>
              <a:rPr lang="en-US" sz="2700" dirty="0" smtClean="0"/>
              <a:t> </a:t>
            </a:r>
            <a:r>
              <a:rPr lang="en-US" sz="2700" dirty="0" err="1" smtClean="0"/>
              <a:t>Tschalär</a:t>
            </a:r>
            <a:endParaRPr lang="en-US" sz="2700" dirty="0" smtClean="0"/>
          </a:p>
          <a:p>
            <a:pPr>
              <a:lnSpc>
                <a:spcPct val="80000"/>
              </a:lnSpc>
            </a:pPr>
            <a:r>
              <a:rPr lang="en-US" sz="2700" dirty="0" smtClean="0"/>
              <a:t>Bates Linear Accelerator Center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Massachusetts Institute of Technology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048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C2AAEB-A820-4433-91ED-CF74015AFFAB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860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Goal: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Cool a beam of 10</a:t>
            </a:r>
            <a:r>
              <a:rPr lang="en-US" sz="2800" baseline="30000" dirty="0" smtClean="0"/>
              <a:t>9</a:t>
            </a:r>
            <a:r>
              <a:rPr lang="en-US" sz="2800" dirty="0" smtClean="0"/>
              <a:t> </a:t>
            </a:r>
            <a:r>
              <a:rPr lang="en-US" sz="2800" dirty="0" err="1" smtClean="0"/>
              <a:t>muons</a:t>
            </a:r>
            <a:r>
              <a:rPr lang="en-US" sz="2800" dirty="0" smtClean="0"/>
              <a:t> at 100 </a:t>
            </a:r>
            <a:r>
              <a:rPr lang="en-US" sz="2800" dirty="0" err="1" smtClean="0"/>
              <a:t>GeV</a:t>
            </a:r>
            <a:r>
              <a:rPr lang="en-US" sz="2800" dirty="0" smtClean="0"/>
              <a:t> in ≤ 4ms (</a:t>
            </a:r>
            <a:r>
              <a:rPr lang="en-US" sz="2800" dirty="0" err="1" smtClean="0"/>
              <a:t>muon</a:t>
            </a:r>
            <a:r>
              <a:rPr lang="en-US" sz="2800" dirty="0" smtClean="0"/>
              <a:t> life-time = 2.2 ms)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Transverse:     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Longitudinal:  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Total 6-dimensional </a:t>
            </a:r>
            <a:r>
              <a:rPr lang="en-US" sz="2800" dirty="0" err="1" smtClean="0"/>
              <a:t>emittance</a:t>
            </a:r>
            <a:r>
              <a:rPr lang="en-US" sz="2800" dirty="0" smtClean="0"/>
              <a:t> reduction = 4·10</a:t>
            </a:r>
            <a:r>
              <a:rPr lang="en-US" sz="2800" baseline="30000" dirty="0" smtClean="0"/>
              <a:t>10</a:t>
            </a:r>
            <a:r>
              <a:rPr lang="en-US" sz="2800" dirty="0" smtClean="0"/>
              <a:t> 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895600" y="3733800"/>
          <a:ext cx="5181600" cy="609600"/>
        </p:xfrm>
        <a:graphic>
          <a:graphicData uri="http://schemas.openxmlformats.org/presentationml/2006/ole">
            <p:oleObj spid="_x0000_s22530" name="Equation" r:id="rId3" imgW="1676160" imgH="203040" progId="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2590800" y="2819400"/>
          <a:ext cx="6019800" cy="762000"/>
        </p:xfrm>
        <a:graphic>
          <a:graphicData uri="http://schemas.openxmlformats.org/presentationml/2006/ole">
            <p:oleObj spid="_x0000_s22531" name="Equation" r:id="rId4" imgW="2260440" imgH="253800" progId="">
              <p:embed/>
            </p:oleObj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253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495223-436E-4217-AF8D-C237C504B244}" type="slidenum">
              <a:rPr lang="en-US"/>
              <a:pPr/>
              <a:t>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OSC Cooling Section</a:t>
            </a:r>
          </a:p>
        </p:txBody>
      </p:sp>
      <p:grpSp>
        <p:nvGrpSpPr>
          <p:cNvPr id="23557" name="Group 5"/>
          <p:cNvGrpSpPr>
            <a:grpSpLocks/>
          </p:cNvGrpSpPr>
          <p:nvPr/>
        </p:nvGrpSpPr>
        <p:grpSpPr bwMode="auto">
          <a:xfrm>
            <a:off x="228600" y="2743200"/>
            <a:ext cx="8915400" cy="3054350"/>
            <a:chOff x="144" y="1968"/>
            <a:chExt cx="5616" cy="1919"/>
          </a:xfrm>
        </p:grpSpPr>
        <p:grpSp>
          <p:nvGrpSpPr>
            <p:cNvPr id="23561" name="Group 6"/>
            <p:cNvGrpSpPr>
              <a:grpSpLocks/>
            </p:cNvGrpSpPr>
            <p:nvPr/>
          </p:nvGrpSpPr>
          <p:grpSpPr bwMode="auto">
            <a:xfrm>
              <a:off x="144" y="2016"/>
              <a:ext cx="5616" cy="1871"/>
              <a:chOff x="144" y="2016"/>
              <a:chExt cx="5616" cy="1871"/>
            </a:xfrm>
          </p:grpSpPr>
          <p:grpSp>
            <p:nvGrpSpPr>
              <p:cNvPr id="23563" name="Group 7"/>
              <p:cNvGrpSpPr>
                <a:grpSpLocks/>
              </p:cNvGrpSpPr>
              <p:nvPr/>
            </p:nvGrpSpPr>
            <p:grpSpPr bwMode="auto">
              <a:xfrm>
                <a:off x="144" y="2064"/>
                <a:ext cx="5616" cy="1823"/>
                <a:chOff x="144" y="2064"/>
                <a:chExt cx="5616" cy="1823"/>
              </a:xfrm>
            </p:grpSpPr>
            <p:sp>
              <p:nvSpPr>
                <p:cNvPr id="23565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4" y="3408"/>
                  <a:ext cx="1402" cy="4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sz="1400">
                      <a:solidFill>
                        <a:srgbClr val="990033"/>
                      </a:solidFill>
                      <a:latin typeface="Arial Unicode MS" pitchFamily="-110" charset="0"/>
                    </a:rPr>
                    <a:t>Particle in first undulator emits coherent light pulse of length N</a:t>
                  </a:r>
                  <a:r>
                    <a:rPr lang="en-US" sz="1600">
                      <a:solidFill>
                        <a:srgbClr val="990033"/>
                      </a:solidFill>
                      <a:latin typeface="Symbol" pitchFamily="-110" charset="2"/>
                    </a:rPr>
                    <a:t>l</a:t>
                  </a:r>
                </a:p>
              </p:txBody>
            </p:sp>
            <p:sp>
              <p:nvSpPr>
                <p:cNvPr id="23566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016" y="3216"/>
                  <a:ext cx="1824" cy="1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sz="1400">
                      <a:solidFill>
                        <a:srgbClr val="990033"/>
                      </a:solidFill>
                      <a:latin typeface="Arial Unicode MS" pitchFamily="-110" charset="0"/>
                    </a:rPr>
                    <a:t>Light pulse delayed and amplified</a:t>
                  </a:r>
                  <a:endParaRPr lang="en-US" sz="1600">
                    <a:solidFill>
                      <a:srgbClr val="990033"/>
                    </a:solidFill>
                    <a:latin typeface="Symbol" pitchFamily="-110" charset="2"/>
                  </a:endParaRPr>
                </a:p>
              </p:txBody>
            </p:sp>
            <p:sp>
              <p:nvSpPr>
                <p:cNvPr id="23567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176" y="3312"/>
                  <a:ext cx="1584" cy="4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sz="1400">
                      <a:solidFill>
                        <a:srgbClr val="990033"/>
                      </a:solidFill>
                      <a:latin typeface="Arial Unicode MS" pitchFamily="-110" charset="0"/>
                    </a:rPr>
                    <a:t>Particle receives longitudinal kick from own amplified light pulse in 2nd undulator</a:t>
                  </a:r>
                  <a:endParaRPr lang="en-US" sz="1600">
                    <a:solidFill>
                      <a:srgbClr val="990033"/>
                    </a:solidFill>
                    <a:latin typeface="Symbol" pitchFamily="-110" charset="2"/>
                  </a:endParaRPr>
                </a:p>
              </p:txBody>
            </p:sp>
            <p:graphicFrame>
              <p:nvGraphicFramePr>
                <p:cNvPr id="23554" name="Object 11"/>
                <p:cNvGraphicFramePr>
                  <a:graphicFrameLocks noChangeAspect="1"/>
                </p:cNvGraphicFramePr>
                <p:nvPr/>
              </p:nvGraphicFramePr>
              <p:xfrm>
                <a:off x="192" y="2064"/>
                <a:ext cx="5472" cy="1237"/>
              </p:xfrm>
              <a:graphic>
                <a:graphicData uri="http://schemas.openxmlformats.org/presentationml/2006/ole">
                  <p:oleObj spid="_x0000_s23554" name="VISIO" r:id="rId3" imgW="9258300" imgH="2095500" progId="">
                    <p:embed/>
                  </p:oleObj>
                </a:graphicData>
              </a:graphic>
            </p:graphicFrame>
          </p:grpSp>
          <p:sp>
            <p:nvSpPr>
              <p:cNvPr id="23564" name="Text Box 12"/>
              <p:cNvSpPr txBox="1">
                <a:spLocks noChangeArrowheads="1"/>
              </p:cNvSpPr>
              <p:nvPr/>
            </p:nvSpPr>
            <p:spPr bwMode="auto">
              <a:xfrm>
                <a:off x="240" y="2016"/>
                <a:ext cx="123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accent2"/>
                    </a:solidFill>
                    <a:latin typeface="Arial Unicode MS" pitchFamily="-110" charset="0"/>
                  </a:rPr>
                  <a:t>N         S          N          S         N</a:t>
                </a:r>
              </a:p>
            </p:txBody>
          </p:sp>
        </p:grpSp>
        <p:sp>
          <p:nvSpPr>
            <p:cNvPr id="23562" name="Text Box 13"/>
            <p:cNvSpPr txBox="1">
              <a:spLocks noChangeArrowheads="1"/>
            </p:cNvSpPr>
            <p:nvPr/>
          </p:nvSpPr>
          <p:spPr bwMode="auto">
            <a:xfrm>
              <a:off x="3264" y="1968"/>
              <a:ext cx="1104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400">
                  <a:solidFill>
                    <a:srgbClr val="990033"/>
                  </a:solidFill>
                  <a:latin typeface="Arial Unicode MS" pitchFamily="-110" charset="0"/>
                </a:rPr>
                <a:t>Charged particle beam delayed</a:t>
              </a:r>
            </a:p>
            <a:p>
              <a:pPr eaLnBrk="0" hangingPunct="0"/>
              <a:r>
                <a:rPr lang="en-US" sz="1400">
                  <a:solidFill>
                    <a:srgbClr val="990033"/>
                  </a:solidFill>
                  <a:latin typeface="Arial Unicode MS" pitchFamily="-110" charset="0"/>
                </a:rPr>
                <a:t>by magnetic bypass</a:t>
              </a:r>
              <a:endParaRPr lang="en-US" sz="1600">
                <a:solidFill>
                  <a:srgbClr val="990033"/>
                </a:solidFill>
                <a:latin typeface="Symbol" pitchFamily="-110" charset="2"/>
              </a:endParaRPr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3559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78763C-A8A6-4F96-876A-EF1DB0CB88AD}" type="slidenum">
              <a:rPr lang="en-US"/>
              <a:pPr/>
              <a:t>8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05200" cy="792162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2"/>
                </a:solidFill>
              </a:rPr>
              <a:t>OSC Formalism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Phase shift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Mean shift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Mean cooling per transition: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N</a:t>
            </a:r>
            <a:r>
              <a:rPr lang="en-US" sz="2800" baseline="-25000" dirty="0" smtClean="0"/>
              <a:t>s  </a:t>
            </a:r>
            <a:r>
              <a:rPr lang="en-US" sz="2800" dirty="0" smtClean="0"/>
              <a:t>= number of </a:t>
            </a:r>
            <a:r>
              <a:rPr lang="en-US" sz="2800" dirty="0" err="1" smtClean="0"/>
              <a:t>muons</a:t>
            </a:r>
            <a:r>
              <a:rPr lang="en-US" sz="2800" dirty="0" smtClean="0"/>
              <a:t> whose light signals overlap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2438400" y="1143000"/>
          <a:ext cx="5867400" cy="457200"/>
        </p:xfrm>
        <a:graphic>
          <a:graphicData uri="http://schemas.openxmlformats.org/presentationml/2006/ole">
            <p:oleObj spid="_x0000_s24578" name="Equation" r:id="rId3" imgW="1587240" imgH="228600" progId="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2362200" y="1600200"/>
          <a:ext cx="6477000" cy="533400"/>
        </p:xfrm>
        <a:graphic>
          <a:graphicData uri="http://schemas.openxmlformats.org/presentationml/2006/ole">
            <p:oleObj spid="_x0000_s24579" name="Equation" r:id="rId4" imgW="2831760" imgH="304560" progId="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533400" y="3276600"/>
          <a:ext cx="8305800" cy="1295400"/>
        </p:xfrm>
        <a:graphic>
          <a:graphicData uri="http://schemas.openxmlformats.org/presentationml/2006/ole">
            <p:oleObj spid="_x0000_s24580" name="Equation" r:id="rId5" imgW="3860640" imgH="634680" progId="">
              <p:embed/>
            </p:oleObj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533400" y="5334000"/>
          <a:ext cx="8001000" cy="685800"/>
        </p:xfrm>
        <a:graphic>
          <a:graphicData uri="http://schemas.openxmlformats.org/presentationml/2006/ole">
            <p:oleObj spid="_x0000_s24581" name="Equation" r:id="rId6" imgW="3327120" imgH="253800" progId="">
              <p:embed/>
            </p:oleObj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458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04A0A1-02E7-4444-B48E-3092CC936994}" type="slidenum">
              <a:rPr lang="en-US"/>
              <a:pPr/>
              <a:t>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4419600" cy="11430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Maximize </a:t>
            </a:r>
            <a:r>
              <a:rPr lang="el-GR" dirty="0" smtClean="0">
                <a:solidFill>
                  <a:schemeClr val="accent2"/>
                </a:solidFill>
              </a:rPr>
              <a:t>α</a:t>
            </a:r>
            <a:r>
              <a:rPr lang="en-US" baseline="-25000" dirty="0" smtClean="0">
                <a:solidFill>
                  <a:schemeClr val="accent2"/>
                </a:solidFill>
              </a:rPr>
              <a:t>L,T   </a:t>
            </a: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Optimize G: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       </a:t>
            </a:r>
            <a:r>
              <a:rPr lang="en-US" sz="2800" dirty="0" smtClean="0">
                <a:solidFill>
                  <a:srgbClr val="FF0000"/>
                </a:solidFill>
              </a:rPr>
              <a:t>incoherent heating = ½ coherent cooling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    for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Optimize phase shift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</a:t>
            </a:r>
            <a:r>
              <a:rPr lang="en-US" sz="2800" dirty="0" smtClean="0"/>
              <a:t>→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Dual challenge: make </a:t>
            </a:r>
            <a:r>
              <a:rPr lang="en-US" sz="2800" dirty="0" smtClean="0">
                <a:solidFill>
                  <a:srgbClr val="FF0000"/>
                </a:solidFill>
              </a:rPr>
              <a:t>N</a:t>
            </a:r>
            <a:r>
              <a:rPr lang="en-US" sz="2800" baseline="-25000" dirty="0" smtClean="0">
                <a:solidFill>
                  <a:srgbClr val="FF0000"/>
                </a:solidFill>
              </a:rPr>
              <a:t>s</a:t>
            </a:r>
            <a:r>
              <a:rPr lang="en-US" sz="2800" dirty="0" smtClean="0">
                <a:solidFill>
                  <a:srgbClr val="FF0000"/>
                </a:solidFill>
              </a:rPr>
              <a:t> very small, G very large 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295400" y="2209800"/>
          <a:ext cx="5867400" cy="838200"/>
        </p:xfrm>
        <a:graphic>
          <a:graphicData uri="http://schemas.openxmlformats.org/presentationml/2006/ole">
            <p:oleObj spid="_x0000_s25602" name="Equation" r:id="rId3" imgW="2628720" imgH="457200" progId="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752600" y="3124200"/>
          <a:ext cx="4800600" cy="838200"/>
        </p:xfrm>
        <a:graphic>
          <a:graphicData uri="http://schemas.openxmlformats.org/presentationml/2006/ole">
            <p:oleObj spid="_x0000_s25603" name="Equation" r:id="rId4" imgW="2476440" imgH="457200" progId="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495800" y="4038600"/>
          <a:ext cx="1930400" cy="457200"/>
        </p:xfrm>
        <a:graphic>
          <a:graphicData uri="http://schemas.openxmlformats.org/presentationml/2006/ole">
            <p:oleObj spid="_x0000_s25604" name="Equation" r:id="rId5" imgW="1091880" imgH="266400" progId="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371600" y="4572000"/>
          <a:ext cx="6096000" cy="838200"/>
        </p:xfrm>
        <a:graphic>
          <a:graphicData uri="http://schemas.openxmlformats.org/presentationml/2006/ole">
            <p:oleObj spid="_x0000_s25605" name="Equation" r:id="rId6" imgW="3682800" imgH="482400" progId="">
              <p:embed/>
            </p:oleObj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5609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729B2A-A087-4492-90B8-B01415FBAE0E}" type="slidenum">
              <a:rPr lang="en-US"/>
              <a:pPr/>
              <a:t>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534400" cy="259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Stretch incoming beam bunch from 0.2m to 100m length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Compress </a:t>
            </a:r>
            <a:r>
              <a:rPr lang="el-GR" sz="2800" dirty="0" smtClean="0"/>
              <a:t>δ</a:t>
            </a:r>
            <a:r>
              <a:rPr lang="en-US" sz="2800" baseline="-25000" dirty="0" err="1" smtClean="0"/>
              <a:t>av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 from 10</a:t>
            </a:r>
            <a:r>
              <a:rPr lang="en-US" sz="2800" baseline="30000" dirty="0" smtClean="0"/>
              <a:t>-3</a:t>
            </a:r>
            <a:r>
              <a:rPr lang="en-US" sz="2800" dirty="0" smtClean="0"/>
              <a:t>  to  2·10</a:t>
            </a:r>
            <a:r>
              <a:rPr lang="en-US" sz="2800" baseline="30000" dirty="0" smtClean="0"/>
              <a:t>-6</a:t>
            </a:r>
            <a:r>
              <a:rPr lang="en-US" sz="2800" dirty="0" smtClean="0"/>
              <a:t> </a:t>
            </a:r>
            <a:endParaRPr lang="en-US" sz="2800" baseline="300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aseline="30000" dirty="0" smtClean="0"/>
              <a:t> </a:t>
            </a:r>
            <a:r>
              <a:rPr lang="en-US" sz="2800" dirty="0" smtClean="0"/>
              <a:t>→ reduces N</a:t>
            </a:r>
            <a:r>
              <a:rPr lang="en-US" sz="2800" baseline="-25000" dirty="0" smtClean="0"/>
              <a:t>s</a:t>
            </a:r>
            <a:r>
              <a:rPr lang="en-US" sz="2800" dirty="0" smtClean="0"/>
              <a:t> to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  <a:r>
              <a:rPr lang="en-US" sz="2800" dirty="0" smtClean="0"/>
              <a:t>→</a:t>
            </a:r>
            <a:r>
              <a:rPr lang="en-US" dirty="0" smtClean="0"/>
              <a:t> </a:t>
            </a:r>
            <a:endParaRPr lang="en-US" baseline="30000" dirty="0" smtClean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3200400" y="5181600"/>
          <a:ext cx="5638800" cy="457200"/>
        </p:xfrm>
        <a:graphic>
          <a:graphicData uri="http://schemas.openxmlformats.org/presentationml/2006/ole">
            <p:oleObj spid="_x0000_s26626" name="Equation" r:id="rId3" imgW="2641320" imgH="241200" progId="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1219200" y="5638800"/>
          <a:ext cx="6553200" cy="533400"/>
        </p:xfrm>
        <a:graphic>
          <a:graphicData uri="http://schemas.openxmlformats.org/presentationml/2006/ole">
            <p:oleObj spid="_x0000_s26627" name="Equation" r:id="rId4" imgW="2197080" imgH="253800" progId="">
              <p:embed/>
            </p:oleObj>
          </a:graphicData>
        </a:graphic>
      </p:graphicFrame>
      <p:grpSp>
        <p:nvGrpSpPr>
          <p:cNvPr id="26629" name="Group 6"/>
          <p:cNvGrpSpPr>
            <a:grpSpLocks/>
          </p:cNvGrpSpPr>
          <p:nvPr/>
        </p:nvGrpSpPr>
        <p:grpSpPr bwMode="auto">
          <a:xfrm>
            <a:off x="2160588" y="685800"/>
            <a:ext cx="4746650" cy="3889375"/>
            <a:chOff x="2338388" y="1831716"/>
            <a:chExt cx="4748212" cy="4038221"/>
          </a:xfrm>
        </p:grpSpPr>
        <p:pic>
          <p:nvPicPr>
            <p:cNvPr id="26634" name="Picture 7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2338388" y="2105025"/>
              <a:ext cx="4467225" cy="264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5" name="TextBox 2"/>
            <p:cNvSpPr txBox="1">
              <a:spLocks noChangeArrowheads="1"/>
            </p:cNvSpPr>
            <p:nvPr/>
          </p:nvSpPr>
          <p:spPr bwMode="auto">
            <a:xfrm>
              <a:off x="4217018" y="4759014"/>
              <a:ext cx="2590800" cy="351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C=1100m</a:t>
              </a:r>
            </a:p>
          </p:txBody>
        </p:sp>
        <p:sp>
          <p:nvSpPr>
            <p:cNvPr id="26636" name="TextBox 3"/>
            <p:cNvSpPr txBox="1">
              <a:spLocks noChangeArrowheads="1"/>
            </p:cNvSpPr>
            <p:nvPr/>
          </p:nvSpPr>
          <p:spPr bwMode="auto">
            <a:xfrm>
              <a:off x="4598143" y="1831716"/>
              <a:ext cx="1143000" cy="383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 smtClean="0"/>
                <a:t>Three</a:t>
              </a:r>
              <a:endParaRPr lang="en-US" dirty="0"/>
            </a:p>
          </p:txBody>
        </p:sp>
        <p:sp>
          <p:nvSpPr>
            <p:cNvPr id="26637" name="TextBox 4"/>
            <p:cNvSpPr txBox="1">
              <a:spLocks noChangeArrowheads="1"/>
            </p:cNvSpPr>
            <p:nvPr/>
          </p:nvSpPr>
          <p:spPr bwMode="auto">
            <a:xfrm>
              <a:off x="2362200" y="5486400"/>
              <a:ext cx="4724400" cy="38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Conceptual Solution (</a:t>
            </a:r>
            <a:r>
              <a:rPr lang="en-US" sz="3200" dirty="0" err="1" smtClean="0">
                <a:solidFill>
                  <a:schemeClr val="accent2"/>
                </a:solidFill>
              </a:rPr>
              <a:t>Zholents</a:t>
            </a:r>
            <a:r>
              <a:rPr lang="en-US" sz="3200" dirty="0" smtClean="0">
                <a:solidFill>
                  <a:schemeClr val="accent2"/>
                </a:solidFill>
              </a:rPr>
              <a:t> &amp; </a:t>
            </a:r>
            <a:r>
              <a:rPr lang="en-US" sz="3200" dirty="0" err="1" smtClean="0">
                <a:solidFill>
                  <a:schemeClr val="accent2"/>
                </a:solidFill>
              </a:rPr>
              <a:t>Zolotorev</a:t>
            </a:r>
            <a:r>
              <a:rPr lang="en-US" sz="3200" dirty="0" smtClean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6632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AE9F44-255A-41EB-B179-C6D122CD00E2}" type="slidenum">
              <a:rPr lang="en-US"/>
              <a:pPr/>
              <a:t>11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accent2"/>
                </a:solidFill>
              </a:rPr>
              <a:t>Initial and Final Beam Parameters in the Cooling Ring</a:t>
            </a: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				</a:t>
            </a:r>
            <a:r>
              <a:rPr lang="en-US" sz="2800" dirty="0" smtClean="0"/>
              <a:t>initial		final		</a:t>
            </a:r>
            <a:r>
              <a:rPr lang="en-US" sz="2800" dirty="0" smtClean="0">
                <a:solidFill>
                  <a:srgbClr val="FF0000"/>
                </a:solidFill>
              </a:rPr>
              <a:t>change</a:t>
            </a:r>
          </a:p>
          <a:p>
            <a:pPr>
              <a:buFontTx/>
              <a:buNone/>
            </a:pPr>
            <a:r>
              <a:rPr lang="en-US" dirty="0" smtClean="0"/>
              <a:t>               		</a:t>
            </a:r>
            <a:r>
              <a:rPr lang="en-US" sz="2800" dirty="0" smtClean="0"/>
              <a:t>2·10</a:t>
            </a:r>
            <a:r>
              <a:rPr lang="en-US" sz="2800" baseline="30000" dirty="0" smtClean="0"/>
              <a:t>-4</a:t>
            </a:r>
            <a:r>
              <a:rPr lang="en-US" sz="2800" dirty="0" smtClean="0"/>
              <a:t> 	2.5·10</a:t>
            </a:r>
            <a:r>
              <a:rPr lang="en-US" sz="2800" baseline="30000" dirty="0" smtClean="0"/>
              <a:t>-6</a:t>
            </a:r>
            <a:r>
              <a:rPr lang="en-US" sz="2800" dirty="0" smtClean="0"/>
              <a:t> 	</a:t>
            </a:r>
            <a:r>
              <a:rPr lang="en-US" sz="2800" dirty="0" smtClean="0">
                <a:solidFill>
                  <a:srgbClr val="FF0000"/>
                </a:solidFill>
              </a:rPr>
              <a:t>1/80</a:t>
            </a:r>
          </a:p>
          <a:p>
            <a:pPr>
              <a:buFontTx/>
              <a:buNone/>
            </a:pPr>
            <a:r>
              <a:rPr lang="en-US" sz="2800" dirty="0" smtClean="0"/>
              <a:t>                            1·10</a:t>
            </a:r>
            <a:r>
              <a:rPr lang="en-US" sz="2800" baseline="30000" dirty="0" smtClean="0"/>
              <a:t>-4</a:t>
            </a:r>
            <a:r>
              <a:rPr lang="en-US" sz="2800" dirty="0" smtClean="0"/>
              <a:t>  	1.2·10</a:t>
            </a:r>
            <a:r>
              <a:rPr lang="en-US" sz="2800" baseline="30000" dirty="0" smtClean="0"/>
              <a:t>-6</a:t>
            </a:r>
            <a:r>
              <a:rPr lang="en-US" sz="2800" dirty="0" smtClean="0"/>
              <a:t> 	</a:t>
            </a:r>
            <a:r>
              <a:rPr lang="en-US" sz="2800" dirty="0" smtClean="0">
                <a:solidFill>
                  <a:srgbClr val="FF0000"/>
                </a:solidFill>
              </a:rPr>
              <a:t>1/80</a:t>
            </a:r>
          </a:p>
          <a:p>
            <a:pPr>
              <a:buFontTx/>
              <a:buNone/>
            </a:pPr>
            <a:r>
              <a:rPr lang="en-US" sz="2800" dirty="0" smtClean="0"/>
              <a:t>                            2·10</a:t>
            </a:r>
            <a:r>
              <a:rPr lang="en-US" sz="2800" baseline="30000" dirty="0" smtClean="0"/>
              <a:t>-6</a:t>
            </a:r>
            <a:r>
              <a:rPr lang="en-US" sz="2800" dirty="0" smtClean="0"/>
              <a:t> 	 2·10</a:t>
            </a:r>
            <a:r>
              <a:rPr lang="en-US" sz="2800" baseline="30000" dirty="0" smtClean="0"/>
              <a:t>-9</a:t>
            </a:r>
            <a:r>
              <a:rPr lang="en-US" sz="2800" dirty="0" smtClean="0"/>
              <a:t> 	</a:t>
            </a:r>
            <a:r>
              <a:rPr lang="en-US" sz="2800" dirty="0" smtClean="0">
                <a:solidFill>
                  <a:srgbClr val="FF0000"/>
                </a:solidFill>
              </a:rPr>
              <a:t>1/1000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                        </a:t>
            </a:r>
            <a:r>
              <a:rPr lang="en-US" sz="2800" dirty="0" smtClean="0"/>
              <a:t>8·10</a:t>
            </a:r>
            <a:r>
              <a:rPr lang="en-US" sz="2800" baseline="30000" dirty="0" smtClean="0"/>
              <a:t>-11</a:t>
            </a:r>
            <a:r>
              <a:rPr lang="en-US" sz="2800" dirty="0" smtClean="0"/>
              <a:t> 	1.8·10</a:t>
            </a:r>
            <a:r>
              <a:rPr lang="en-US" sz="2800" baseline="30000" dirty="0" smtClean="0"/>
              <a:t>-21</a:t>
            </a:r>
            <a:r>
              <a:rPr lang="en-US" sz="2800" dirty="0" smtClean="0"/>
              <a:t> 	</a:t>
            </a:r>
            <a:r>
              <a:rPr lang="en-US" sz="2800" dirty="0" smtClean="0">
                <a:solidFill>
                  <a:srgbClr val="FF0000"/>
                </a:solidFill>
              </a:rPr>
              <a:t>1/4·10</a:t>
            </a:r>
            <a:r>
              <a:rPr lang="en-US" sz="2800" baseline="30000" dirty="0" smtClean="0">
                <a:solidFill>
                  <a:srgbClr val="FF0000"/>
                </a:solidFill>
              </a:rPr>
              <a:t>10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dirty="0" smtClean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685800" y="2286000"/>
          <a:ext cx="1879600" cy="1524000"/>
        </p:xfrm>
        <a:graphic>
          <a:graphicData uri="http://schemas.openxmlformats.org/presentationml/2006/ole">
            <p:oleObj spid="_x0000_s27650" name="Equation" r:id="rId3" imgW="711000" imgH="685800" progId="">
              <p:embed/>
            </p:oleObj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57200" y="4419600"/>
          <a:ext cx="2590800" cy="609600"/>
        </p:xfrm>
        <a:graphic>
          <a:graphicData uri="http://schemas.openxmlformats.org/presentationml/2006/ole">
            <p:oleObj spid="_x0000_s27651" name="Equation" r:id="rId4" imgW="1066680" imgH="253800" progId="">
              <p:embed/>
            </p:oleObj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76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7FED3B-91B9-4BD9-B93D-0A737A560333}" type="slidenum">
              <a:rPr lang="en-US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143000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2"/>
                </a:solidFill>
              </a:rPr>
              <a:t>Initial and Final Lattice Parameters for Optimal Cooling at 0.8 </a:t>
            </a:r>
            <a:r>
              <a:rPr lang="el-GR" sz="3200" dirty="0" smtClean="0">
                <a:solidFill>
                  <a:schemeClr val="accent2"/>
                </a:solidFill>
              </a:rPr>
              <a:t>μ</a:t>
            </a:r>
            <a:r>
              <a:rPr lang="en-US" sz="3200" dirty="0" smtClean="0">
                <a:solidFill>
                  <a:schemeClr val="accent2"/>
                </a:solidFill>
              </a:rPr>
              <a:t>m Optical Wavelength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				initial	final		</a:t>
            </a:r>
            <a:r>
              <a:rPr lang="en-US" dirty="0" smtClean="0">
                <a:solidFill>
                  <a:srgbClr val="FF0000"/>
                </a:solidFill>
              </a:rPr>
              <a:t>change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				100		~1000	   </a:t>
            </a:r>
            <a:r>
              <a:rPr lang="en-US" dirty="0" smtClean="0">
                <a:solidFill>
                  <a:srgbClr val="FF0000"/>
                </a:solidFill>
              </a:rPr>
              <a:t>~10</a:t>
            </a:r>
          </a:p>
          <a:p>
            <a:pPr>
              <a:buFontTx/>
              <a:buNone/>
            </a:pPr>
            <a:r>
              <a:rPr lang="en-US" dirty="0" smtClean="0"/>
              <a:t>				4·10</a:t>
            </a:r>
            <a:r>
              <a:rPr lang="en-US" baseline="30000" dirty="0" smtClean="0"/>
              <a:t>-4</a:t>
            </a:r>
            <a:r>
              <a:rPr lang="en-US" dirty="0" smtClean="0"/>
              <a:t> 	3.3·10</a:t>
            </a:r>
            <a:r>
              <a:rPr lang="en-US" baseline="30000" dirty="0" smtClean="0"/>
              <a:t>-2</a:t>
            </a:r>
            <a:r>
              <a:rPr lang="en-US" dirty="0" smtClean="0"/>
              <a:t> 	     </a:t>
            </a:r>
            <a:r>
              <a:rPr lang="en-US" dirty="0" smtClean="0">
                <a:solidFill>
                  <a:srgbClr val="FF0000"/>
                </a:solidFill>
              </a:rPr>
              <a:t>83</a:t>
            </a:r>
          </a:p>
          <a:p>
            <a:pPr>
              <a:buFontTx/>
              <a:buNone/>
            </a:pPr>
            <a:r>
              <a:rPr lang="en-US" dirty="0" smtClean="0"/>
              <a:t>				-0.1		-30		   </a:t>
            </a:r>
            <a:r>
              <a:rPr lang="en-US" dirty="0" smtClean="0">
                <a:solidFill>
                  <a:srgbClr val="FF0000"/>
                </a:solidFill>
              </a:rPr>
              <a:t>300</a:t>
            </a:r>
          </a:p>
          <a:p>
            <a:pPr>
              <a:buFontTx/>
              <a:buNone/>
            </a:pPr>
            <a:r>
              <a:rPr lang="en-US" dirty="0" smtClean="0"/>
              <a:t>				-0.025	-25		 </a:t>
            </a:r>
            <a:r>
              <a:rPr lang="en-US" dirty="0" smtClean="0">
                <a:solidFill>
                  <a:srgbClr val="FF0000"/>
                </a:solidFill>
              </a:rPr>
              <a:t>1000 </a:t>
            </a:r>
            <a:r>
              <a:rPr lang="en-US" dirty="0" smtClean="0"/>
              <a:t>      </a:t>
            </a: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838200" y="3200400"/>
          <a:ext cx="1295400" cy="2286000"/>
        </p:xfrm>
        <a:graphic>
          <a:graphicData uri="http://schemas.openxmlformats.org/presentationml/2006/ole">
            <p:oleObj spid="_x0000_s28674" name="Equation" r:id="rId3" imgW="457200" imgH="888840" progId="">
              <p:embed/>
            </p:oleObj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86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BC459F-3AFA-4CA3-BC2A-585145488D11}" type="slidenum">
              <a:rPr lang="en-US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2"/>
                </a:solidFill>
              </a:rPr>
              <a:t>Technical Challenges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dirty="0" smtClean="0">
                <a:solidFill>
                  <a:srgbClr val="FF0000"/>
                </a:solidFill>
              </a:rPr>
              <a:t>Cooler Lattice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Very large dispersion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Very large and rapid change of cooling section time-of-flight parameters: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→ use 3 parallel cooler rings for initial, middle,  and  final cooling phase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→ reduce time-of-flight parameter changes to ~6 and  dispersion change to ~2 in each ring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Cool both x and y dimension of the beam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→ attach bypass to cooler ring to rotate transverse beam plane by 90</a:t>
            </a:r>
            <a:r>
              <a:rPr lang="en-US" sz="2400" baseline="30000" dirty="0" smtClean="0"/>
              <a:t>0 </a:t>
            </a:r>
            <a:r>
              <a:rPr lang="en-US" sz="2400" dirty="0" smtClean="0"/>
              <a:t> periodically</a:t>
            </a:r>
          </a:p>
          <a:p>
            <a:pPr>
              <a:lnSpc>
                <a:spcPct val="90000"/>
              </a:lnSpc>
            </a:pPr>
            <a:endParaRPr lang="en-US" sz="3000" dirty="0" smtClean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4267200" y="1371600"/>
          <a:ext cx="3048000" cy="381000"/>
        </p:xfrm>
        <a:graphic>
          <a:graphicData uri="http://schemas.openxmlformats.org/presentationml/2006/ole">
            <p:oleObj spid="_x0000_s29698" name="Equation" r:id="rId3" imgW="1028520" imgH="203040" progId="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762000" y="2514600"/>
          <a:ext cx="7704138" cy="457200"/>
        </p:xfrm>
        <a:graphic>
          <a:graphicData uri="http://schemas.openxmlformats.org/presentationml/2006/ole">
            <p:oleObj spid="_x0000_s29699" name="Equation" r:id="rId4" imgW="3047760" imgH="228600" progId="">
              <p:embed/>
            </p:oleObj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2970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AEFAFD-A379-4129-B168-C9484269A097}" type="slidenum">
              <a:rPr lang="en-US"/>
              <a:pPr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</a:rPr>
              <a:t>Light Amplifier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700" dirty="0" smtClean="0"/>
              <a:t>Optimized gain factor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700" dirty="0" smtClean="0"/>
              <a:t>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700" dirty="0" smtClean="0"/>
              <a:t>    at the beginning of the cooling cycle, decreasing exponentially to 2</a:t>
            </a:r>
            <a:r>
              <a:rPr lang="en-US" sz="2400" dirty="0" smtClean="0"/>
              <a:t>·</a:t>
            </a:r>
            <a:r>
              <a:rPr lang="en-US" sz="2700" dirty="0" smtClean="0"/>
              <a:t>10</a:t>
            </a:r>
            <a:r>
              <a:rPr lang="en-US" sz="2700" baseline="30000" dirty="0" smtClean="0"/>
              <a:t>-11 </a:t>
            </a:r>
            <a:r>
              <a:rPr lang="en-US" sz="2700" dirty="0" smtClean="0"/>
              <a:t> at the end, requires an average amplifier output power of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7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700" dirty="0" smtClean="0"/>
              <a:t>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700" dirty="0" smtClean="0"/>
              <a:t>     for each of the 10 cooling sections.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7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700" dirty="0" smtClean="0"/>
              <a:t>→ Use fast Optical Parametric Amplifier (OPA) developed by MIT group (F. </a:t>
            </a:r>
            <a:r>
              <a:rPr lang="en-US" sz="2700" dirty="0" err="1" smtClean="0"/>
              <a:t>Kärtner</a:t>
            </a:r>
            <a:r>
              <a:rPr lang="en-US" sz="2700" dirty="0" smtClean="0"/>
              <a:t>). Expected power levels of </a:t>
            </a:r>
            <a:r>
              <a:rPr lang="en-US" sz="2700" dirty="0" smtClean="0">
                <a:solidFill>
                  <a:srgbClr val="FF0000"/>
                </a:solidFill>
              </a:rPr>
              <a:t>1 kW </a:t>
            </a:r>
            <a:r>
              <a:rPr lang="en-US" sz="2700" dirty="0" smtClean="0"/>
              <a:t>reachable with intensive development  in 5-10 years 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4419600" y="838200"/>
          <a:ext cx="3657600" cy="1066800"/>
        </p:xfrm>
        <a:graphic>
          <a:graphicData uri="http://schemas.openxmlformats.org/presentationml/2006/ole">
            <p:oleObj spid="_x0000_s30722" name="Equation" r:id="rId3" imgW="1726920" imgH="482400" progId="">
              <p:embed/>
            </p:oleObj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1371600" y="3124200"/>
          <a:ext cx="6837363" cy="609600"/>
        </p:xfrm>
        <a:graphic>
          <a:graphicData uri="http://schemas.openxmlformats.org/presentationml/2006/ole">
            <p:oleObj spid="_x0000_s30723" name="Equation" r:id="rId4" imgW="2692080" imgH="228600" progId="">
              <p:embed/>
            </p:oleObj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307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E1C2FF1-A15D-4F12-81F7-E9DFD99A3BEB}" type="slidenum">
              <a:rPr lang="en-US"/>
              <a:pPr/>
              <a:t>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 smtClean="0"/>
              <a:t>OSC for </a:t>
            </a:r>
            <a:r>
              <a:rPr lang="en-US" sz="3000" dirty="0" err="1" smtClean="0"/>
              <a:t>muon</a:t>
            </a:r>
            <a:r>
              <a:rPr lang="en-US" sz="3000" dirty="0" smtClean="0"/>
              <a:t> beams of 10</a:t>
            </a:r>
            <a:r>
              <a:rPr lang="en-US" sz="3000" baseline="30000" dirty="0" smtClean="0"/>
              <a:t>9</a:t>
            </a:r>
            <a:r>
              <a:rPr lang="en-US" sz="3000" dirty="0" smtClean="0"/>
              <a:t> particles is conceptually feasible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Requires development of </a:t>
            </a:r>
            <a:r>
              <a:rPr lang="en-US" sz="3000" dirty="0" smtClean="0">
                <a:solidFill>
                  <a:srgbClr val="FF0000"/>
                </a:solidFill>
              </a:rPr>
              <a:t>cooler lattices </a:t>
            </a:r>
            <a:r>
              <a:rPr lang="en-US" sz="3000" dirty="0" smtClean="0"/>
              <a:t>with large dispersions and rapidly varying time-of-flight characteristics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Requires development of </a:t>
            </a:r>
            <a:r>
              <a:rPr lang="en-US" sz="3000" dirty="0" smtClean="0">
                <a:solidFill>
                  <a:srgbClr val="FF0000"/>
                </a:solidFill>
              </a:rPr>
              <a:t>kW-level OPA </a:t>
            </a:r>
            <a:r>
              <a:rPr lang="en-US" sz="3000" dirty="0" smtClean="0"/>
              <a:t> in the 1</a:t>
            </a:r>
            <a:r>
              <a:rPr lang="el-GR" sz="3000" dirty="0" smtClean="0"/>
              <a:t>μ</a:t>
            </a:r>
            <a:r>
              <a:rPr lang="en-US" sz="3000" dirty="0" smtClean="0"/>
              <a:t>m wavelength region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Requires </a:t>
            </a:r>
            <a:r>
              <a:rPr lang="en-US" sz="3000" dirty="0" smtClean="0">
                <a:solidFill>
                  <a:srgbClr val="FF0000"/>
                </a:solidFill>
              </a:rPr>
              <a:t>experimental test of OSC  </a:t>
            </a:r>
            <a:r>
              <a:rPr lang="en-US" sz="3000" dirty="0" smtClean="0"/>
              <a:t>to prove feasibility and develop basic tools and diagnostics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3E8C92-C31C-45D8-B19E-5D3DCE7A16CE}" type="slidenum">
              <a:rPr lang="en-US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F44AB2-AD27-4DF9-89A3-EDC6099575FF}" type="slidenum">
              <a:rPr lang="en-US"/>
              <a:pPr/>
              <a:t>17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3733800"/>
            <a:ext cx="868680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endParaRPr lang="en-US"/>
          </a:p>
          <a:p>
            <a:pPr>
              <a:buFont typeface="Arial" charset="0"/>
              <a:buChar char="•"/>
            </a:pPr>
            <a:r>
              <a:rPr lang="en-US" sz="2400"/>
              <a:t> </a:t>
            </a:r>
            <a:r>
              <a:rPr lang="en-US" sz="2400" b="1"/>
              <a:t>Comparison of muon collider designs:  “conventional”  vs. “OSC”  </a:t>
            </a:r>
          </a:p>
          <a:p>
            <a:endParaRPr lang="en-US" sz="2400" b="1"/>
          </a:p>
          <a:p>
            <a:pPr>
              <a:buFont typeface="Arial" charset="0"/>
              <a:buChar char="•"/>
            </a:pPr>
            <a:r>
              <a:rPr lang="en-US" sz="2400" b="1"/>
              <a:t> OSC experiment at Bates: motivation,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990600"/>
            <a:ext cx="8458200" cy="2708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cs typeface="Arial" charset="0"/>
              </a:rPr>
              <a:t>Optical Stochastic Cooling for a 2 TeVx2TeV </a:t>
            </a:r>
            <a:r>
              <a:rPr lang="en-US" sz="2800" dirty="0" err="1">
                <a:solidFill>
                  <a:schemeClr val="accent2"/>
                </a:solidFill>
                <a:cs typeface="Arial" charset="0"/>
              </a:rPr>
              <a:t>Muon</a:t>
            </a:r>
            <a:r>
              <a:rPr lang="en-US" sz="2800" dirty="0">
                <a:solidFill>
                  <a:schemeClr val="accent2"/>
                </a:solidFill>
                <a:cs typeface="Arial" charset="0"/>
              </a:rPr>
              <a:t> Collider &amp;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cs typeface="Arial" charset="0"/>
              </a:rPr>
              <a:t>OSC Experiment at the MIT-Bates South Hall Ring</a:t>
            </a:r>
          </a:p>
          <a:p>
            <a:pPr algn="ctr"/>
            <a:endParaRPr lang="en-US" sz="2800" dirty="0">
              <a:cs typeface="Arial" charset="0"/>
            </a:endParaRPr>
          </a:p>
          <a:p>
            <a:pPr algn="ctr"/>
            <a:r>
              <a:rPr lang="en-US" sz="2000" dirty="0">
                <a:cs typeface="Arial" charset="0"/>
              </a:rPr>
              <a:t>F. Wang </a:t>
            </a:r>
          </a:p>
          <a:p>
            <a:pPr algn="ctr"/>
            <a:r>
              <a:rPr lang="en-US" sz="2000" dirty="0">
                <a:cs typeface="Arial" charset="0"/>
              </a:rPr>
              <a:t>MIT-Bates Linear Accelerator Center</a:t>
            </a:r>
          </a:p>
          <a:p>
            <a:pPr algn="ctr"/>
            <a:endParaRPr lang="en-US" dirty="0">
              <a:cs typeface="Arial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  <p:pic>
        <p:nvPicPr>
          <p:cNvPr id="32775" name="Picture 13" descr="style1sample"/>
          <p:cNvPicPr>
            <a:picLocks noChangeAspect="1" noChangeArrowheads="1"/>
          </p:cNvPicPr>
          <p:nvPr/>
        </p:nvPicPr>
        <p:blipFill>
          <a:blip r:embed="rId3" cstate="screen"/>
          <a:srcRect t="-9210"/>
          <a:stretch>
            <a:fillRect/>
          </a:stretch>
        </p:blipFill>
        <p:spPr bwMode="auto">
          <a:xfrm>
            <a:off x="0" y="152400"/>
            <a:ext cx="137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11" descr="BatesLogo copyoriginal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0800000" flipH="1" flipV="1">
            <a:off x="8240713" y="152400"/>
            <a:ext cx="733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457200"/>
          <a:ext cx="7696199" cy="5669280"/>
        </p:xfrm>
        <a:graphic>
          <a:graphicData uri="http://schemas.openxmlformats.org/drawingml/2006/table">
            <a:tbl>
              <a:tblPr/>
              <a:tblGrid>
                <a:gridCol w="2444361"/>
                <a:gridCol w="1086207"/>
                <a:gridCol w="1358153"/>
                <a:gridCol w="1222966"/>
                <a:gridCol w="1584512"/>
              </a:tblGrid>
              <a:tr h="86032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Units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1996 report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(Table 13.5)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HEPAP P5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R.B.Palmer, March,2008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OSC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A.Zholents  et al.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PRST-AB 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Beam energy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TeV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Ring Circumference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km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8.08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8.08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8.08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Muons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/bunch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2x10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4.5x10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No. of bunches for each sign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* at IP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m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Bunch length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</a:t>
                      </a:r>
                      <a:r>
                        <a:rPr kumimoji="0" 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z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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Norm.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muon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 trans.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Emittance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</a:t>
                      </a:r>
                      <a:r>
                        <a:rPr kumimoji="0" lang="en-US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x,y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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 mm mrad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0.003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Norm.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muon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 Long.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Emittance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</a:t>
                      </a:r>
                      <a:r>
                        <a:rPr kumimoji="0" lang="en-US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b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</a:t>
                      </a:r>
                      <a:r>
                        <a:rPr kumimoji="0" lang="en-US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E</a:t>
                      </a:r>
                      <a:endParaRPr kumimoji="0" lang="en-US" sz="12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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 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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114000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72000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rms  Momentum spread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0.12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Repetition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Rate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(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μ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production)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Luminosity lifetime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No. turns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0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Luminosity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 (original listed)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cm</a:t>
                      </a:r>
                      <a:r>
                        <a:rPr kumimoji="0" lang="en-US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-2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S</a:t>
                      </a:r>
                      <a:r>
                        <a:rPr kumimoji="0" lang="en-US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1x10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35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,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=0.15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Nominal, time average incl. HG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6.2x10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4.8x10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4.8x10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993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Beam-beam limit, time average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=0.12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4.1x10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34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(6.4x10</a:t>
                      </a:r>
                      <a:r>
                        <a:rPr kumimoji="0" lang="en-US" sz="12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34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,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 =0.15)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912" name="TextBox 2"/>
          <p:cNvSpPr txBox="1">
            <a:spLocks noChangeArrowheads="1"/>
          </p:cNvSpPr>
          <p:nvPr/>
        </p:nvSpPr>
        <p:spPr bwMode="auto">
          <a:xfrm>
            <a:off x="228600" y="0"/>
            <a:ext cx="868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chemeClr val="accent2"/>
                </a:solidFill>
              </a:rPr>
              <a:t>Comparison of 2TeV x 2TeV </a:t>
            </a:r>
            <a:r>
              <a:rPr lang="en-US" sz="2800" b="1" u="sng" dirty="0" err="1">
                <a:solidFill>
                  <a:schemeClr val="accent2"/>
                </a:solidFill>
              </a:rPr>
              <a:t>muon</a:t>
            </a:r>
            <a:r>
              <a:rPr lang="en-US" sz="2800" b="1" u="sng" dirty="0">
                <a:solidFill>
                  <a:schemeClr val="accent2"/>
                </a:solidFill>
              </a:rPr>
              <a:t> collider design</a:t>
            </a:r>
          </a:p>
        </p:txBody>
      </p:sp>
      <p:sp>
        <p:nvSpPr>
          <p:cNvPr id="3491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1289B7-4786-42CE-B138-AE7438276172}" type="slidenum">
              <a:rPr lang="en-US"/>
              <a:pPr/>
              <a:t>18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530225" y="914400"/>
          <a:ext cx="6954838" cy="2954338"/>
        </p:xfrm>
        <a:graphic>
          <a:graphicData uri="http://schemas.openxmlformats.org/presentationml/2006/ole">
            <p:oleObj spid="_x0000_s35842" name="Equation" r:id="rId3" imgW="3873240" imgH="1638000" progId="Equation.3">
              <p:embed/>
            </p:oleObj>
          </a:graphicData>
        </a:graphic>
      </p:graphicFrame>
      <p:sp>
        <p:nvSpPr>
          <p:cNvPr id="35844" name="TextBox 2"/>
          <p:cNvSpPr txBox="1">
            <a:spLocks noChangeArrowheads="1"/>
          </p:cNvSpPr>
          <p:nvPr/>
        </p:nvSpPr>
        <p:spPr bwMode="auto">
          <a:xfrm>
            <a:off x="457200" y="381000"/>
            <a:ext cx="518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accent2"/>
                </a:solidFill>
              </a:rPr>
              <a:t>Nominal time-averaged luminosity: </a:t>
            </a:r>
          </a:p>
        </p:txBody>
      </p:sp>
      <p:sp>
        <p:nvSpPr>
          <p:cNvPr id="35845" name="TextBox 3"/>
          <p:cNvSpPr txBox="1">
            <a:spLocks noChangeArrowheads="1"/>
          </p:cNvSpPr>
          <p:nvPr/>
        </p:nvSpPr>
        <p:spPr bwMode="auto">
          <a:xfrm>
            <a:off x="457200" y="4267200"/>
            <a:ext cx="5029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u="sng" dirty="0">
                <a:solidFill>
                  <a:schemeClr val="accent2"/>
                </a:solidFill>
              </a:rPr>
              <a:t>Luminosity at beam-beam limit:</a:t>
            </a: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762000" y="4876800"/>
          <a:ext cx="5754688" cy="1524000"/>
        </p:xfrm>
        <a:graphic>
          <a:graphicData uri="http://schemas.openxmlformats.org/presentationml/2006/ole">
            <p:oleObj spid="_x0000_s35843" name="Equation" r:id="rId4" imgW="3213000" imgH="850680" progId="Equation.3">
              <p:embed/>
            </p:oleObj>
          </a:graphicData>
        </a:graphic>
      </p:graphicFrame>
      <p:sp>
        <p:nvSpPr>
          <p:cNvPr id="358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C43C1F-4F0B-4249-93BF-15FBDD99EA84}" type="slidenum">
              <a:rPr lang="en-US"/>
              <a:pPr/>
              <a:t>19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0F819D-59E6-43F6-BD26-E95F380A47DE}" type="slidenum">
              <a:rPr lang="en-US"/>
              <a:pPr/>
              <a:t>20</a:t>
            </a:fld>
            <a:endParaRPr lang="en-US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76400" y="838201"/>
            <a:ext cx="5943600" cy="367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838200" y="0"/>
            <a:ext cx="79248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u="sng" dirty="0">
                <a:solidFill>
                  <a:schemeClr val="accent2"/>
                </a:solidFill>
              </a:rPr>
              <a:t>Neutrino  Radiation Challenges</a:t>
            </a:r>
          </a:p>
          <a:p>
            <a:pPr algn="ctr"/>
            <a:r>
              <a:rPr lang="en-US" dirty="0"/>
              <a:t>Bruce J. King, BNL-67408, CAP-281-Muon-00C, April 2000.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  <p:pic>
        <p:nvPicPr>
          <p:cNvPr id="36871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981200" y="4495800"/>
            <a:ext cx="5273675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762000" y="1600200"/>
          <a:ext cx="8215709" cy="3225800"/>
        </p:xfrm>
        <a:graphic>
          <a:graphicData uri="http://schemas.openxmlformats.org/presentationml/2006/ole">
            <p:oleObj spid="_x0000_s37890" name="Equation" r:id="rId3" imgW="4914720" imgH="1930320" progId="">
              <p:embed/>
            </p:oleObj>
          </a:graphicData>
        </a:graphic>
      </p:graphicFrame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990600" y="304800"/>
            <a:ext cx="7010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u="sng" dirty="0">
                <a:solidFill>
                  <a:schemeClr val="accent2"/>
                </a:solidFill>
              </a:rPr>
              <a:t>Neutrino-induced radiation dose</a:t>
            </a:r>
            <a:r>
              <a:rPr lang="en-US" dirty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n-US" dirty="0"/>
              <a:t>B.J. King, PAC  318, 1999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“Equilibrium approximation” for worst-case  radiation calculations.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FD9444-78F7-47D6-90EC-D1753A234980}" type="slidenum">
              <a:rPr lang="en-US"/>
              <a:pPr/>
              <a:t>21</a:t>
            </a:fld>
            <a:endParaRPr lang="en-US"/>
          </a:p>
        </p:txBody>
      </p:sp>
      <p:sp>
        <p:nvSpPr>
          <p:cNvPr id="37893" name="TextBox 4"/>
          <p:cNvSpPr txBox="1">
            <a:spLocks noChangeArrowheads="1"/>
          </p:cNvSpPr>
          <p:nvPr/>
        </p:nvSpPr>
        <p:spPr bwMode="auto">
          <a:xfrm>
            <a:off x="685800" y="5105400"/>
            <a:ext cx="7391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Unit of dose equivalent:   1 Sievert [Sv] =1 J/kg= 100 rem</a:t>
            </a:r>
          </a:p>
          <a:p>
            <a:r>
              <a:rPr lang="en-US"/>
              <a:t>The U.S. federal  off site radiation limit: 1 mSv/year=100 mrem/year.</a:t>
            </a:r>
          </a:p>
          <a:p>
            <a:r>
              <a:rPr lang="en-US" b="1" i="1">
                <a:solidFill>
                  <a:srgbClr val="FF0000"/>
                </a:solidFill>
              </a:rPr>
              <a:t>1% D</a:t>
            </a:r>
            <a:r>
              <a:rPr lang="en-US" b="1" i="1" baseline="-25000">
                <a:solidFill>
                  <a:srgbClr val="FF0000"/>
                </a:solidFill>
              </a:rPr>
              <a:t>fed</a:t>
            </a:r>
            <a:r>
              <a:rPr lang="en-US" b="1" i="1">
                <a:solidFill>
                  <a:srgbClr val="FF0000"/>
                </a:solidFill>
              </a:rPr>
              <a:t> : 1 mrem/year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>
                <a:latin typeface="Arial" charset="0"/>
                <a:ea typeface="ＭＳ Ｐゴシック" pitchFamily="-110" charset="-128"/>
              </a:rPr>
              <a:t>Muon</a:t>
            </a:r>
            <a:r>
              <a:rPr lang="en-US" dirty="0" smtClean="0">
                <a:latin typeface="Arial" charset="0"/>
                <a:ea typeface="ＭＳ Ｐゴシック" pitchFamily="-110" charset="-128"/>
              </a:rPr>
              <a:t>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685800"/>
          <a:ext cx="7848600" cy="4589785"/>
        </p:xfrm>
        <a:graphic>
          <a:graphicData uri="http://schemas.openxmlformats.org/drawingml/2006/table">
            <a:tbl>
              <a:tblPr/>
              <a:tblGrid>
                <a:gridCol w="2544763"/>
                <a:gridCol w="1096962"/>
                <a:gridCol w="1371600"/>
                <a:gridCol w="1371600"/>
                <a:gridCol w="146367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Units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1996 report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(Table 13.5)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HEPAP P5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R.B.Palmer, March,2008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OSC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A.Zholents  et al.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PRST-AB 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Beam energy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TeV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Ring Circumference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km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8.08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8.08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8.08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Muons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/bunch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4.5x10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No. of bunches for each sign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Neutrino induced radiation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Collider reference depth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Keeps off site dose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mrem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/year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 &lt;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Dave: Ave. rad. In plane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mrem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3.2x10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-5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  <a:sym typeface="Symbol" pitchFamily="-110" charset="2"/>
                        </a:rPr>
                        <a:t>Ld=  beam distance to surface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km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Straight section length for 10xDave. Rad.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Dss:Dose from straight  sections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mrem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Dss from 13.5m (~FODO ‘s)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3.6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1.6x10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Dss  from 268m  straights**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10" charset="-128"/>
                        </a:rPr>
                        <a:t>0.03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99" name="Rectangle 2"/>
          <p:cNvSpPr>
            <a:spLocks noChangeArrowheads="1"/>
          </p:cNvSpPr>
          <p:nvPr/>
        </p:nvSpPr>
        <p:spPr bwMode="auto">
          <a:xfrm>
            <a:off x="457200" y="0"/>
            <a:ext cx="82886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chemeClr val="accent2"/>
                </a:solidFill>
              </a:rPr>
              <a:t>Comparison of 2TeV x 2TeV </a:t>
            </a:r>
            <a:r>
              <a:rPr lang="en-US" sz="2400" b="1" u="sng" dirty="0" err="1">
                <a:solidFill>
                  <a:schemeClr val="accent2"/>
                </a:solidFill>
              </a:rPr>
              <a:t>muon</a:t>
            </a:r>
            <a:r>
              <a:rPr lang="en-US" sz="2400" b="1" u="sng" dirty="0">
                <a:solidFill>
                  <a:schemeClr val="accent2"/>
                </a:solidFill>
              </a:rPr>
              <a:t> colliders (</a:t>
            </a:r>
            <a:r>
              <a:rPr lang="en-US" sz="2400" b="1" u="sng" dirty="0" smtClean="0">
                <a:solidFill>
                  <a:schemeClr val="accent2"/>
                </a:solidFill>
              </a:rPr>
              <a:t>Continued)</a:t>
            </a:r>
            <a:endParaRPr lang="en-US" sz="2400" b="1" u="sng" dirty="0">
              <a:solidFill>
                <a:schemeClr val="accent2"/>
              </a:solidFill>
            </a:endParaRPr>
          </a:p>
        </p:txBody>
      </p:sp>
      <p:sp>
        <p:nvSpPr>
          <p:cNvPr id="390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1A2147-8EF6-414D-B3BB-6468CFB84742}" type="slidenum">
              <a:rPr lang="en-US"/>
              <a:pPr/>
              <a:t>22</a:t>
            </a:fld>
            <a:endParaRPr lang="en-US"/>
          </a:p>
        </p:txBody>
      </p:sp>
      <p:sp>
        <p:nvSpPr>
          <p:cNvPr id="39001" name="TextBox 4"/>
          <p:cNvSpPr txBox="1">
            <a:spLocks noChangeArrowheads="1"/>
          </p:cNvSpPr>
          <p:nvPr/>
        </p:nvSpPr>
        <p:spPr bwMode="auto">
          <a:xfrm>
            <a:off x="533400" y="5486400"/>
            <a:ext cx="792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*B. J. King, PAC 99, p.318.</a:t>
            </a:r>
          </a:p>
          <a:p>
            <a:r>
              <a:rPr lang="en-US" sz="1400" dirty="0"/>
              <a:t>** No  vertical wave field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71600" y="838200"/>
            <a:ext cx="62103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981200" y="5562600"/>
            <a:ext cx="5181600" cy="78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1828800" y="228600"/>
            <a:ext cx="60960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Shielding the </a:t>
            </a:r>
            <a:r>
              <a:rPr lang="en-US" sz="2000" b="1" dirty="0" err="1">
                <a:solidFill>
                  <a:schemeClr val="accent2"/>
                </a:solidFill>
              </a:rPr>
              <a:t>Muon</a:t>
            </a:r>
            <a:r>
              <a:rPr lang="en-US" sz="2000" b="1" dirty="0">
                <a:solidFill>
                  <a:schemeClr val="accent2"/>
                </a:solidFill>
              </a:rPr>
              <a:t> Collider Interaction Region</a:t>
            </a:r>
          </a:p>
          <a:p>
            <a:pPr algn="ctr"/>
            <a:r>
              <a:rPr lang="en-US" sz="1400" dirty="0"/>
              <a:t>C.J. </a:t>
            </a:r>
            <a:r>
              <a:rPr lang="en-US" sz="1400" dirty="0" err="1"/>
              <a:t>Johnstone</a:t>
            </a:r>
            <a:r>
              <a:rPr lang="en-US" sz="1400" dirty="0"/>
              <a:t> and </a:t>
            </a:r>
            <a:r>
              <a:rPr lang="en-US" sz="1400" dirty="0" err="1"/>
              <a:t>N.V.Mokhov</a:t>
            </a:r>
            <a:r>
              <a:rPr lang="en-US" sz="1400" dirty="0"/>
              <a:t>, PAC 97, p.414</a:t>
            </a:r>
          </a:p>
        </p:txBody>
      </p:sp>
      <p:sp>
        <p:nvSpPr>
          <p:cNvPr id="3994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9ABD632-84E1-495E-A3FD-192732088A27}" type="slidenum">
              <a:rPr lang="en-US"/>
              <a:pPr/>
              <a:t>23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66800" y="685800"/>
            <a:ext cx="7048500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V="1">
            <a:off x="990600" y="4800600"/>
            <a:ext cx="2667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3400" y="4876800"/>
            <a:ext cx="669925" cy="3968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40965" name="TextBox 6"/>
          <p:cNvSpPr txBox="1">
            <a:spLocks noChangeArrowheads="1"/>
          </p:cNvSpPr>
          <p:nvPr/>
        </p:nvSpPr>
        <p:spPr bwMode="auto">
          <a:xfrm>
            <a:off x="533400" y="44196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OSC</a:t>
            </a:r>
          </a:p>
        </p:txBody>
      </p:sp>
      <p:sp>
        <p:nvSpPr>
          <p:cNvPr id="40966" name="TextBox 7"/>
          <p:cNvSpPr txBox="1">
            <a:spLocks noChangeArrowheads="1"/>
          </p:cNvSpPr>
          <p:nvPr/>
        </p:nvSpPr>
        <p:spPr bwMode="auto">
          <a:xfrm>
            <a:off x="3429000" y="5791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C=8088m</a:t>
            </a:r>
          </a:p>
        </p:txBody>
      </p:sp>
      <p:sp>
        <p:nvSpPr>
          <p:cNvPr id="40967" name="TextBox 8"/>
          <p:cNvSpPr txBox="1">
            <a:spLocks noChangeArrowheads="1"/>
          </p:cNvSpPr>
          <p:nvPr/>
        </p:nvSpPr>
        <p:spPr bwMode="auto">
          <a:xfrm>
            <a:off x="381000" y="5486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Cd=1100m</a:t>
            </a:r>
          </a:p>
        </p:txBody>
      </p:sp>
      <p:sp>
        <p:nvSpPr>
          <p:cNvPr id="4096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CE058C-3EB9-4FBC-AF3D-38F168D0C12D}" type="slidenum">
              <a:rPr lang="en-US"/>
              <a:pPr/>
              <a:t>24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  <p:sp>
        <p:nvSpPr>
          <p:cNvPr id="40971" name="TextBox 12"/>
          <p:cNvSpPr txBox="1">
            <a:spLocks noChangeArrowheads="1"/>
          </p:cNvSpPr>
          <p:nvPr/>
        </p:nvSpPr>
        <p:spPr bwMode="auto">
          <a:xfrm>
            <a:off x="1905000" y="228600"/>
            <a:ext cx="541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u="sng" dirty="0">
                <a:solidFill>
                  <a:schemeClr val="accent2"/>
                </a:solidFill>
              </a:rPr>
              <a:t>OSC  in </a:t>
            </a:r>
            <a:r>
              <a:rPr lang="en-US" sz="2400" b="1" u="sng" dirty="0" err="1">
                <a:solidFill>
                  <a:schemeClr val="accent2"/>
                </a:solidFill>
              </a:rPr>
              <a:t>Muon</a:t>
            </a:r>
            <a:r>
              <a:rPr lang="en-US" sz="2400" b="1" u="sng" dirty="0">
                <a:solidFill>
                  <a:schemeClr val="accent2"/>
                </a:solidFill>
              </a:rPr>
              <a:t> Collider scheme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12"/>
          <p:cNvGrpSpPr>
            <a:grpSpLocks/>
          </p:cNvGrpSpPr>
          <p:nvPr/>
        </p:nvGrpSpPr>
        <p:grpSpPr bwMode="auto">
          <a:xfrm>
            <a:off x="1828800" y="533400"/>
            <a:ext cx="5616575" cy="5029200"/>
            <a:chOff x="1828800" y="152400"/>
            <a:chExt cx="5615940" cy="5029200"/>
          </a:xfrm>
        </p:grpSpPr>
        <p:pic>
          <p:nvPicPr>
            <p:cNvPr id="41990" name="Picture 1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828800" y="914400"/>
              <a:ext cx="5615940" cy="426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1" name="TextBox 2"/>
            <p:cNvSpPr txBox="1">
              <a:spLocks noChangeArrowheads="1"/>
            </p:cNvSpPr>
            <p:nvPr/>
          </p:nvSpPr>
          <p:spPr bwMode="auto">
            <a:xfrm>
              <a:off x="5943600" y="3429000"/>
              <a:ext cx="1219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C=1100m</a:t>
              </a:r>
            </a:p>
          </p:txBody>
        </p:sp>
        <p:sp>
          <p:nvSpPr>
            <p:cNvPr id="41992" name="TextBox 3"/>
            <p:cNvSpPr txBox="1">
              <a:spLocks noChangeArrowheads="1"/>
            </p:cNvSpPr>
            <p:nvPr/>
          </p:nvSpPr>
          <p:spPr bwMode="auto">
            <a:xfrm>
              <a:off x="3810000" y="838200"/>
              <a:ext cx="762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Three</a:t>
              </a:r>
            </a:p>
          </p:txBody>
        </p:sp>
        <p:sp>
          <p:nvSpPr>
            <p:cNvPr id="41993" name="TextBox 4"/>
            <p:cNvSpPr txBox="1">
              <a:spLocks noChangeArrowheads="1"/>
            </p:cNvSpPr>
            <p:nvPr/>
          </p:nvSpPr>
          <p:spPr bwMode="auto">
            <a:xfrm>
              <a:off x="2286000" y="152400"/>
              <a:ext cx="47244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u="sng" dirty="0">
                  <a:solidFill>
                    <a:schemeClr val="accent2"/>
                  </a:solidFill>
                </a:rPr>
                <a:t>OSC scheme for each type of </a:t>
              </a:r>
              <a:r>
                <a:rPr lang="en-US" sz="2000" b="1" u="sng" dirty="0" err="1">
                  <a:solidFill>
                    <a:schemeClr val="accent2"/>
                  </a:solidFill>
                </a:rPr>
                <a:t>muon</a:t>
              </a:r>
              <a:endParaRPr lang="en-US" sz="2000" b="1" u="sng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4198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4E11BB-A079-4570-B319-A2754BFB5C84}" type="slidenum">
              <a:rPr lang="en-US"/>
              <a:pPr/>
              <a:t>25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C274D9-3A15-4523-A5D8-1CE95DB1EDDC}" type="slidenum">
              <a:rPr lang="en-US"/>
              <a:pPr/>
              <a:t>26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8153400" cy="52937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en-US" sz="3200" b="1" u="sng" dirty="0">
                <a:solidFill>
                  <a:schemeClr val="accent2"/>
                </a:solidFill>
              </a:rPr>
              <a:t>Summary of comparison</a:t>
            </a:r>
          </a:p>
          <a:p>
            <a:pPr algn="ctr"/>
            <a:endParaRPr lang="en-US" sz="2400" b="1" u="sng" dirty="0">
              <a:solidFill>
                <a:schemeClr val="accent1"/>
              </a:solidFill>
            </a:endParaRPr>
          </a:p>
          <a:p>
            <a:r>
              <a:rPr lang="en-US" sz="2200" u="sng" dirty="0">
                <a:solidFill>
                  <a:schemeClr val="accent2"/>
                </a:solidFill>
              </a:rPr>
              <a:t>OSC feature: Cooling at ~100 </a:t>
            </a:r>
            <a:r>
              <a:rPr lang="en-US" sz="2200" u="sng" dirty="0" err="1">
                <a:solidFill>
                  <a:schemeClr val="accent2"/>
                </a:solidFill>
              </a:rPr>
              <a:t>GeV</a:t>
            </a:r>
            <a:endParaRPr lang="en-US" sz="2200" u="sng" dirty="0">
              <a:solidFill>
                <a:schemeClr val="accent2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200" b="1" dirty="0"/>
              <a:t>   Much smaller </a:t>
            </a:r>
            <a:r>
              <a:rPr lang="en-US" sz="2200" b="1" dirty="0" err="1"/>
              <a:t>emittance</a:t>
            </a:r>
            <a:r>
              <a:rPr lang="en-US" sz="2200" b="1" dirty="0"/>
              <a:t>: </a:t>
            </a:r>
          </a:p>
          <a:p>
            <a:r>
              <a:rPr lang="en-US" sz="2200" dirty="0"/>
              <a:t>	each transverse  plane: ~1/8000, longitudinal ~1/400 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   </a:t>
            </a:r>
            <a:r>
              <a:rPr lang="en-US" sz="2200" b="1" dirty="0"/>
              <a:t>~4400 times fewer </a:t>
            </a:r>
            <a:r>
              <a:rPr lang="en-US" sz="2200" b="1" dirty="0" err="1"/>
              <a:t>muons</a:t>
            </a:r>
            <a:r>
              <a:rPr lang="en-US" sz="2200" b="1" dirty="0"/>
              <a:t> per beam, same luminosity</a:t>
            </a:r>
          </a:p>
          <a:p>
            <a:endParaRPr lang="en-US" sz="2200" dirty="0"/>
          </a:p>
          <a:p>
            <a:r>
              <a:rPr lang="en-US" sz="2200" u="sng" dirty="0">
                <a:solidFill>
                  <a:schemeClr val="accent2"/>
                </a:solidFill>
              </a:rPr>
              <a:t>Advantages: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Dramatic reduction of off-site neutrino induced radiation hazard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50 times less proton beam pulse intensity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Background improvement in the detector</a:t>
            </a:r>
          </a:p>
          <a:p>
            <a:endParaRPr lang="en-US" sz="2200" dirty="0"/>
          </a:p>
          <a:p>
            <a:r>
              <a:rPr lang="en-US" sz="2200" u="sng" dirty="0">
                <a:solidFill>
                  <a:schemeClr val="accent2"/>
                </a:solidFill>
              </a:rPr>
              <a:t>Disadvantages: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Increases the complexity of </a:t>
            </a:r>
            <a:r>
              <a:rPr lang="en-US" sz="2200" dirty="0" err="1"/>
              <a:t>muon</a:t>
            </a:r>
            <a:r>
              <a:rPr lang="en-US" sz="2200" dirty="0"/>
              <a:t> collider facility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04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294A27-185F-41D3-B5CA-6702BA5994A7}" type="slidenum">
              <a:rPr lang="en-US"/>
              <a:pPr/>
              <a:t>27</a:t>
            </a:fld>
            <a:endParaRPr lang="en-US"/>
          </a:p>
        </p:txBody>
      </p: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0" y="38100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algn="ctr">
              <a:lnSpc>
                <a:spcPct val="120000"/>
              </a:lnSpc>
              <a:spcBef>
                <a:spcPct val="20000"/>
              </a:spcBef>
            </a:pPr>
            <a:r>
              <a:rPr lang="en-US" sz="3200" b="1" u="sng">
                <a:solidFill>
                  <a:srgbClr val="3366FF"/>
                </a:solidFill>
              </a:rPr>
              <a:t>OSC experiment at Bates</a:t>
            </a:r>
          </a:p>
          <a:p>
            <a:pPr marL="533400" indent="-533400" algn="ctr">
              <a:lnSpc>
                <a:spcPct val="120000"/>
              </a:lnSpc>
              <a:spcBef>
                <a:spcPct val="20000"/>
              </a:spcBef>
            </a:pPr>
            <a:r>
              <a:rPr lang="en-US" b="1">
                <a:solidFill>
                  <a:srgbClr val="3366FF"/>
                </a:solidFill>
              </a:rPr>
              <a:t>First Experimental Demonstration of Optical Stochastic Cooling </a:t>
            </a:r>
          </a:p>
          <a:p>
            <a:pPr marL="533400" indent="-533400" algn="ctr">
              <a:lnSpc>
                <a:spcPct val="120000"/>
              </a:lnSpc>
              <a:spcBef>
                <a:spcPct val="20000"/>
              </a:spcBef>
            </a:pPr>
            <a:r>
              <a:rPr lang="en-US" b="1">
                <a:solidFill>
                  <a:srgbClr val="3366FF"/>
                </a:solidFill>
              </a:rPr>
              <a:t>with the MIT-Bates South Hall Ring</a:t>
            </a:r>
            <a:endParaRPr lang="en-US"/>
          </a:p>
          <a:p>
            <a:pPr marL="533400" indent="-533400" algn="ctr">
              <a:spcBef>
                <a:spcPct val="20000"/>
              </a:spcBef>
            </a:pPr>
            <a:r>
              <a:rPr lang="en-US" sz="1600"/>
              <a:t>W. Barletta, P. Demos, K. Dow, </a:t>
            </a:r>
            <a:r>
              <a:rPr lang="en-US" sz="1600" b="1">
                <a:solidFill>
                  <a:srgbClr val="00FF00"/>
                </a:solidFill>
              </a:rPr>
              <a:t>J. Hays-Wehle</a:t>
            </a:r>
            <a:r>
              <a:rPr lang="en-US" sz="1600"/>
              <a:t>, E. Ihloff, J. Kelsey, B. McAllister, R. Milner,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/>
              <a:t> R. Redwine (P.I.), S. Steadman, C. Tschalär, E. Tsentalovich, and F. Wang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 i="1">
                <a:solidFill>
                  <a:srgbClr val="0000CC"/>
                </a:solidFill>
              </a:rPr>
              <a:t>Bates R&amp;E/Accelerator Center and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 i="1">
                <a:solidFill>
                  <a:srgbClr val="0000CC"/>
                </a:solidFill>
              </a:rPr>
              <a:t>Laboratory for Nuclear Science, MIT</a:t>
            </a:r>
            <a:endParaRPr lang="en-US" sz="1600" i="1"/>
          </a:p>
          <a:p>
            <a:pPr marL="533400" indent="-533400" algn="ctr">
              <a:spcBef>
                <a:spcPct val="20000"/>
              </a:spcBef>
            </a:pPr>
            <a:r>
              <a:rPr lang="en-US" sz="1600"/>
              <a:t>F. Kärtner, J. Moses,  and </a:t>
            </a:r>
            <a:r>
              <a:rPr lang="en-US" sz="1600" b="1">
                <a:solidFill>
                  <a:srgbClr val="00FF00"/>
                </a:solidFill>
              </a:rPr>
              <a:t>A. Siddiqui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 i="1">
                <a:solidFill>
                  <a:srgbClr val="0000CC"/>
                </a:solidFill>
              </a:rPr>
              <a:t>Research Laboratory of Electronics, MIT</a:t>
            </a:r>
            <a:endParaRPr lang="en-US" sz="1600" i="1"/>
          </a:p>
          <a:p>
            <a:pPr marL="533400" indent="-533400" algn="ctr">
              <a:spcBef>
                <a:spcPct val="20000"/>
              </a:spcBef>
            </a:pPr>
            <a:r>
              <a:rPr lang="en-US" sz="1600"/>
              <a:t>M. Babzien, M. Bai, M. Blaskiewicz, M. Brennan, W. Fischer, 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/>
              <a:t>V. Litvinenko, T. Roser and V. Yakimenko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 i="1">
                <a:solidFill>
                  <a:srgbClr val="0000CC"/>
                </a:solidFill>
              </a:rPr>
              <a:t>Brookhaven National Laboratory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/>
              <a:t>S.Y. Lee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 i="1">
                <a:solidFill>
                  <a:srgbClr val="0000CC"/>
                </a:solidFill>
              </a:rPr>
              <a:t>Indiana University Cyclotron Facility</a:t>
            </a:r>
            <a:endParaRPr lang="en-US" sz="1600" i="1"/>
          </a:p>
          <a:p>
            <a:pPr marL="533400" indent="-533400" algn="ctr">
              <a:spcBef>
                <a:spcPct val="20000"/>
              </a:spcBef>
            </a:pPr>
            <a:r>
              <a:rPr lang="en-US" sz="1600"/>
              <a:t>W. Wan, A. Zholents and M. Zolotorev</a:t>
            </a:r>
          </a:p>
          <a:p>
            <a:pPr marL="533400" indent="-533400" algn="ctr">
              <a:spcBef>
                <a:spcPct val="20000"/>
              </a:spcBef>
            </a:pPr>
            <a:r>
              <a:rPr lang="en-US" sz="1600" i="1">
                <a:solidFill>
                  <a:srgbClr val="0000CC"/>
                </a:solidFill>
              </a:rPr>
              <a:t>Lawrence Berkeley National Laboratory</a:t>
            </a:r>
            <a:r>
              <a:rPr lang="en-US" b="1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8378D9-03DA-476C-B437-470A0982841A}" type="slidenum">
              <a:rPr lang="en-US"/>
              <a:pPr/>
              <a:t>28</a:t>
            </a:fld>
            <a:endParaRPr lang="en-US"/>
          </a:p>
        </p:txBody>
      </p:sp>
      <p:sp>
        <p:nvSpPr>
          <p:cNvPr id="6" name="Text Box 1242"/>
          <p:cNvSpPr txBox="1">
            <a:spLocks noChangeArrowheads="1"/>
          </p:cNvSpPr>
          <p:nvPr/>
        </p:nvSpPr>
        <p:spPr bwMode="auto">
          <a:xfrm>
            <a:off x="533400" y="3886200"/>
            <a:ext cx="82296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/>
            <a:r>
              <a:rPr lang="en-US" sz="2000" u="sng" dirty="0">
                <a:solidFill>
                  <a:schemeClr val="accent2"/>
                </a:solidFill>
              </a:rPr>
              <a:t>Bates experiment goals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/>
              <a:t>Proof-of-principle 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/>
              <a:t>OSC  concept study: cooling mechanism, OSC &amp; ring lattice integration, fast cooling test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/>
              <a:t>Address key technical  issues: optical amplifier, magnet bypass, diagnostics &amp; control</a:t>
            </a:r>
          </a:p>
          <a:p>
            <a:pPr marL="285750" indent="-285750">
              <a:lnSpc>
                <a:spcPct val="90000"/>
              </a:lnSpc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33400" y="381000"/>
            <a:ext cx="8153400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u="sng" dirty="0">
                <a:solidFill>
                  <a:schemeClr val="accent2"/>
                </a:solidFill>
              </a:rPr>
              <a:t>Motivation of experiment</a:t>
            </a:r>
          </a:p>
          <a:p>
            <a:pPr>
              <a:buFontTx/>
              <a:buChar char="•"/>
            </a:pPr>
            <a:r>
              <a:rPr lang="en-US" dirty="0"/>
              <a:t>OSC has never been demonstrated in practice.</a:t>
            </a:r>
          </a:p>
          <a:p>
            <a:pPr>
              <a:buFontTx/>
              <a:buChar char="•"/>
            </a:pPr>
            <a:r>
              <a:rPr lang="en-US" dirty="0"/>
              <a:t>The cost and time required for testing OSC in high-energy </a:t>
            </a:r>
            <a:r>
              <a:rPr lang="en-US" dirty="0" err="1"/>
              <a:t>hadron</a:t>
            </a:r>
            <a:r>
              <a:rPr lang="en-US" dirty="0"/>
              <a:t> machine or </a:t>
            </a:r>
            <a:r>
              <a:rPr lang="en-US" dirty="0" err="1"/>
              <a:t>muon</a:t>
            </a:r>
            <a:r>
              <a:rPr lang="en-US" dirty="0"/>
              <a:t> collider will be significant.</a:t>
            </a:r>
          </a:p>
          <a:p>
            <a:pPr>
              <a:buFontTx/>
              <a:buChar char="•"/>
            </a:pPr>
            <a:r>
              <a:rPr lang="en-US" dirty="0"/>
              <a:t>Experiment with e-beams is quick and cost-effective.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  <p:sp>
        <p:nvSpPr>
          <p:cNvPr id="46087" name="Rectangle 9"/>
          <p:cNvSpPr>
            <a:spLocks noChangeArrowheads="1"/>
          </p:cNvSpPr>
          <p:nvPr/>
        </p:nvSpPr>
        <p:spPr bwMode="auto">
          <a:xfrm>
            <a:off x="533400" y="2286000"/>
            <a:ext cx="81534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/>
            <a:r>
              <a:rPr lang="en-US" sz="2000" u="sng" dirty="0">
                <a:solidFill>
                  <a:schemeClr val="accent2"/>
                </a:solidFill>
              </a:rPr>
              <a:t>Why with Bates South Hall Ring</a:t>
            </a:r>
          </a:p>
          <a:p>
            <a:pPr marL="285750" indent="-285750">
              <a:buFontTx/>
              <a:buChar char="•"/>
            </a:pPr>
            <a:r>
              <a:rPr lang="en-US" dirty="0">
                <a:sym typeface="Symbol" pitchFamily="-110" charset="2"/>
              </a:rPr>
              <a:t>Bates SHR ring energy range is appropriate, machine lattice is very flexible.</a:t>
            </a:r>
          </a:p>
          <a:p>
            <a:pPr marL="285750" indent="-285750">
              <a:buFontTx/>
              <a:buChar char="•"/>
            </a:pPr>
            <a:r>
              <a:rPr lang="en-US" dirty="0">
                <a:sym typeface="Symbol" pitchFamily="-110" charset="2"/>
              </a:rPr>
              <a:t>There is a long straight section available for OSC insertion. </a:t>
            </a:r>
          </a:p>
          <a:p>
            <a:pPr marL="285750" indent="-285750">
              <a:buFontTx/>
              <a:buChar char="•"/>
            </a:pPr>
            <a:r>
              <a:rPr lang="en-US" dirty="0"/>
              <a:t>Bates facility is available for dedicated OSC  testing.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A67F6F-520B-42E8-9292-73DE22416A86}" type="slidenum">
              <a:rPr lang="en-US"/>
              <a:pPr/>
              <a:t>29</a:t>
            </a:fld>
            <a:endParaRPr lang="en-US"/>
          </a:p>
        </p:txBody>
      </p:sp>
      <p:pic>
        <p:nvPicPr>
          <p:cNvPr id="47107" name="Picture 2" descr="SHR-Shield"/>
          <p:cNvPicPr>
            <a:picLocks noChangeAspect="1" noChangeArrowheads="1"/>
          </p:cNvPicPr>
          <p:nvPr/>
        </p:nvPicPr>
        <p:blipFill>
          <a:blip r:embed="rId3" cstate="screen"/>
          <a:srcRect l="32118"/>
          <a:stretch>
            <a:fillRect/>
          </a:stretch>
        </p:blipFill>
        <p:spPr bwMode="auto">
          <a:xfrm>
            <a:off x="457200" y="685800"/>
            <a:ext cx="4421188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Text Box 3"/>
          <p:cNvSpPr txBox="1">
            <a:spLocks noChangeArrowheads="1"/>
          </p:cNvSpPr>
          <p:nvPr/>
        </p:nvSpPr>
        <p:spPr bwMode="auto">
          <a:xfrm>
            <a:off x="5181600" y="1295400"/>
            <a:ext cx="3352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/>
          </a:p>
        </p:txBody>
      </p:sp>
      <p:sp>
        <p:nvSpPr>
          <p:cNvPr id="47109" name="Rectangle 4"/>
          <p:cNvSpPr>
            <a:spLocks noChangeArrowheads="1"/>
          </p:cNvSpPr>
          <p:nvPr/>
        </p:nvSpPr>
        <p:spPr bwMode="auto">
          <a:xfrm>
            <a:off x="2133600" y="50800"/>
            <a:ext cx="46580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u="sng" dirty="0">
                <a:solidFill>
                  <a:schemeClr val="accent2"/>
                </a:solidFill>
              </a:rPr>
              <a:t>MIT-Bates South Hall Ring</a:t>
            </a:r>
          </a:p>
        </p:txBody>
      </p:sp>
      <p:sp>
        <p:nvSpPr>
          <p:cNvPr id="47110" name="Line 5"/>
          <p:cNvSpPr>
            <a:spLocks noChangeAspect="1" noChangeShapeType="1"/>
          </p:cNvSpPr>
          <p:nvPr/>
        </p:nvSpPr>
        <p:spPr bwMode="auto">
          <a:xfrm>
            <a:off x="8583613" y="1581150"/>
            <a:ext cx="307975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7111" name="Text Box 6"/>
          <p:cNvSpPr txBox="1">
            <a:spLocks noChangeArrowheads="1"/>
          </p:cNvSpPr>
          <p:nvPr/>
        </p:nvSpPr>
        <p:spPr bwMode="auto">
          <a:xfrm>
            <a:off x="4953000" y="914400"/>
            <a:ext cx="403860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0" hangingPunct="0">
              <a:spcBef>
                <a:spcPct val="30000"/>
              </a:spcBef>
              <a:buClr>
                <a:schemeClr val="tx1"/>
              </a:buClr>
              <a:buFont typeface="Times" pitchFamily="-110" charset="0"/>
              <a:buChar char="•"/>
            </a:pPr>
            <a:r>
              <a:rPr lang="en-US"/>
              <a:t>Distinguish OSC from damping due to synchrotron radiation</a:t>
            </a:r>
          </a:p>
          <a:p>
            <a:pPr marL="409575" lvl="1" indent="-120650" eaLnBrk="0" hangingPunct="0">
              <a:spcBef>
                <a:spcPct val="30000"/>
              </a:spcBef>
              <a:buClr>
                <a:schemeClr val="tx1"/>
              </a:buClr>
              <a:buFont typeface="Comic Sans MS" pitchFamily="-110" charset="0"/>
              <a:buChar char="–"/>
            </a:pPr>
            <a:r>
              <a:rPr lang="en-US"/>
              <a:t> </a:t>
            </a:r>
            <a:r>
              <a:rPr lang="en-US" sz="1600"/>
              <a:t>Low energy electrons</a:t>
            </a:r>
          </a:p>
          <a:p>
            <a:pPr marL="409575" lvl="1" indent="-120650" eaLnBrk="0" hangingPunct="0">
              <a:spcBef>
                <a:spcPct val="30000"/>
              </a:spcBef>
              <a:buClr>
                <a:schemeClr val="tx1"/>
              </a:buClr>
              <a:buFont typeface="Comic Sans MS" pitchFamily="-110" charset="0"/>
              <a:buChar char="–"/>
            </a:pPr>
            <a:r>
              <a:rPr lang="en-US" sz="1600"/>
              <a:t> Large dipole bend radius</a:t>
            </a:r>
          </a:p>
          <a:p>
            <a:pPr marL="409575" lvl="1" indent="-120650" eaLnBrk="0" hangingPunct="0">
              <a:spcBef>
                <a:spcPct val="30000"/>
              </a:spcBef>
              <a:buClr>
                <a:schemeClr val="tx1"/>
              </a:buClr>
              <a:buFont typeface="Times" pitchFamily="-110" charset="0"/>
              <a:buNone/>
            </a:pPr>
            <a:endParaRPr lang="en-US" sz="1000"/>
          </a:p>
          <a:p>
            <a:pPr marL="174625" indent="-174625" eaLnBrk="0" hangingPunct="0">
              <a:spcBef>
                <a:spcPct val="30000"/>
              </a:spcBef>
              <a:buClr>
                <a:schemeClr val="tx1"/>
              </a:buClr>
              <a:buFont typeface="Times" pitchFamily="-110" charset="0"/>
              <a:buChar char="•"/>
            </a:pPr>
            <a:r>
              <a:rPr lang="en-US"/>
              <a:t> Long straight sections desirable for OSC apparatus</a:t>
            </a:r>
          </a:p>
          <a:p>
            <a:pPr marL="174625" indent="-174625" eaLnBrk="0" hangingPunct="0">
              <a:spcBef>
                <a:spcPct val="30000"/>
              </a:spcBef>
              <a:buClr>
                <a:schemeClr val="tx1"/>
              </a:buClr>
              <a:buFont typeface="Times" pitchFamily="-110" charset="0"/>
              <a:buNone/>
            </a:pPr>
            <a:endParaRPr lang="en-US" sz="1000"/>
          </a:p>
          <a:p>
            <a:pPr marL="174625" indent="-174625" eaLnBrk="0" hangingPunct="0">
              <a:spcBef>
                <a:spcPct val="30000"/>
              </a:spcBef>
              <a:buFont typeface="Times" pitchFamily="-110" charset="0"/>
              <a:buChar char="•"/>
            </a:pPr>
            <a:r>
              <a:rPr lang="en-US"/>
              <a:t>South Hall Ring, e</a:t>
            </a:r>
            <a:r>
              <a:rPr lang="en-US" baseline="30000"/>
              <a:t>-</a:t>
            </a:r>
            <a:r>
              <a:rPr lang="en-US"/>
              <a:t> storage ring </a:t>
            </a:r>
          </a:p>
          <a:p>
            <a:pPr marL="409575" lvl="1" indent="-120650">
              <a:spcBef>
                <a:spcPct val="40000"/>
              </a:spcBef>
              <a:buFont typeface="Comic Sans MS" pitchFamily="-110" charset="0"/>
              <a:buChar char="–"/>
            </a:pPr>
            <a:r>
              <a:rPr lang="en-US" sz="1600"/>
              <a:t>Full energy injection at 300 MeV</a:t>
            </a:r>
          </a:p>
          <a:p>
            <a:pPr marL="409575" lvl="1" indent="-120650">
              <a:spcBef>
                <a:spcPct val="40000"/>
              </a:spcBef>
              <a:buFont typeface="Times" pitchFamily="-110" charset="0"/>
              <a:buNone/>
            </a:pPr>
            <a:endParaRPr lang="en-US" sz="1000"/>
          </a:p>
          <a:p>
            <a:pPr marL="174625" indent="-174625" eaLnBrk="0" hangingPunct="0">
              <a:spcBef>
                <a:spcPct val="25000"/>
              </a:spcBef>
              <a:buFont typeface="Times" pitchFamily="-110" charset="0"/>
              <a:buChar char="•"/>
            </a:pPr>
            <a:r>
              <a:rPr lang="en-US"/>
              <a:t>Dedicated use of South Hall Ring for first OSC demonstration</a:t>
            </a:r>
          </a:p>
          <a:p>
            <a:pPr marL="409575" lvl="1" indent="-120650" eaLnBrk="0" hangingPunct="0">
              <a:spcBef>
                <a:spcPct val="30000"/>
              </a:spcBef>
              <a:buFont typeface="Comic Sans MS" pitchFamily="-110" charset="0"/>
              <a:buChar char="–"/>
            </a:pPr>
            <a:r>
              <a:rPr lang="en-US" sz="1600"/>
              <a:t>Design tolerances consistent with existing technology </a:t>
            </a:r>
          </a:p>
          <a:p>
            <a:pPr marL="409575" lvl="1" indent="-120650" eaLnBrk="0" hangingPunct="0">
              <a:spcBef>
                <a:spcPct val="30000"/>
              </a:spcBef>
              <a:buFont typeface="Comic Sans MS" pitchFamily="-110" charset="0"/>
              <a:buChar char="–"/>
            </a:pPr>
            <a:r>
              <a:rPr lang="en-US" sz="1600"/>
              <a:t>Optimize for SHR environment</a:t>
            </a:r>
          </a:p>
          <a:p>
            <a:pPr marL="409575" lvl="1" indent="-120650" eaLnBrk="0" hangingPunct="0">
              <a:spcBef>
                <a:spcPct val="30000"/>
              </a:spcBef>
              <a:buFont typeface="Comic Sans MS" pitchFamily="-110" charset="0"/>
              <a:buNone/>
            </a:pPr>
            <a:r>
              <a:rPr lang="en-US" sz="1600"/>
              <a:t> </a:t>
            </a:r>
          </a:p>
        </p:txBody>
      </p:sp>
      <p:sp>
        <p:nvSpPr>
          <p:cNvPr id="47112" name="Text Box 7"/>
          <p:cNvSpPr txBox="1">
            <a:spLocks noChangeArrowheads="1"/>
          </p:cNvSpPr>
          <p:nvPr/>
        </p:nvSpPr>
        <p:spPr bwMode="auto">
          <a:xfrm>
            <a:off x="1828800" y="4724400"/>
            <a:ext cx="1600200" cy="730250"/>
          </a:xfrm>
          <a:prstGeom prst="rect">
            <a:avLst/>
          </a:prstGeom>
          <a:solidFill>
            <a:srgbClr val="FFCA7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>
                <a:solidFill>
                  <a:srgbClr val="0F5D1A"/>
                </a:solidFill>
              </a:rPr>
              <a:t>C = 190.2 m</a:t>
            </a:r>
          </a:p>
          <a:p>
            <a:pPr algn="ctr" eaLnBrk="0" hangingPunct="0"/>
            <a:r>
              <a:rPr lang="en-US">
                <a:solidFill>
                  <a:srgbClr val="0F5D1A"/>
                </a:solidFill>
              </a:rPr>
              <a:t> </a:t>
            </a:r>
            <a:r>
              <a:rPr lang="en-US">
                <a:solidFill>
                  <a:srgbClr val="0F5D1A"/>
                </a:solidFill>
                <a:latin typeface="Symbol" pitchFamily="-110" charset="2"/>
                <a:sym typeface="Symbol" pitchFamily="-110" charset="2"/>
              </a:rPr>
              <a:t></a:t>
            </a:r>
            <a:r>
              <a:rPr lang="en-US">
                <a:solidFill>
                  <a:srgbClr val="0F5D1A"/>
                </a:solidFill>
              </a:rPr>
              <a:t>= 9.14 m</a:t>
            </a:r>
            <a:endParaRPr lang="en-US">
              <a:solidFill>
                <a:srgbClr val="1A962C"/>
              </a:solidFill>
              <a:latin typeface="Times New Roman" pitchFamily="-110" charset="0"/>
              <a:sym typeface="Symbol" pitchFamily="-110" charset="2"/>
            </a:endParaRPr>
          </a:p>
        </p:txBody>
      </p:sp>
      <p:sp>
        <p:nvSpPr>
          <p:cNvPr id="47113" name="Line 8"/>
          <p:cNvSpPr>
            <a:spLocks noChangeShapeType="1"/>
          </p:cNvSpPr>
          <p:nvPr/>
        </p:nvSpPr>
        <p:spPr bwMode="auto">
          <a:xfrm flipV="1">
            <a:off x="2819400" y="3124200"/>
            <a:ext cx="1219200" cy="762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4" name="Text Box 9"/>
          <p:cNvSpPr txBox="1">
            <a:spLocks noChangeArrowheads="1"/>
          </p:cNvSpPr>
          <p:nvPr/>
        </p:nvSpPr>
        <p:spPr bwMode="auto">
          <a:xfrm>
            <a:off x="1981200" y="3505200"/>
            <a:ext cx="15748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FF0000"/>
                </a:solidFill>
              </a:rPr>
              <a:t>OSC </a:t>
            </a:r>
          </a:p>
          <a:p>
            <a:pPr eaLnBrk="0" hangingPunct="0"/>
            <a:r>
              <a:rPr lang="en-US">
                <a:solidFill>
                  <a:srgbClr val="FF0000"/>
                </a:solidFill>
              </a:rPr>
              <a:t>apparatus</a:t>
            </a:r>
            <a:endParaRPr lang="en-US" sz="4400">
              <a:solidFill>
                <a:schemeClr val="accent2"/>
              </a:solidFill>
            </a:endParaRPr>
          </a:p>
        </p:txBody>
      </p:sp>
      <p:sp>
        <p:nvSpPr>
          <p:cNvPr id="47115" name="Text Box 10"/>
          <p:cNvSpPr txBox="1">
            <a:spLocks noChangeArrowheads="1"/>
          </p:cNvSpPr>
          <p:nvPr/>
        </p:nvSpPr>
        <p:spPr bwMode="auto">
          <a:xfrm>
            <a:off x="5029200" y="5715000"/>
            <a:ext cx="396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Successful beam development</a:t>
            </a:r>
          </a:p>
          <a:p>
            <a:r>
              <a:rPr lang="en-US" dirty="0"/>
              <a:t>Run in April-May 2007</a:t>
            </a:r>
          </a:p>
        </p:txBody>
      </p:sp>
      <p:sp>
        <p:nvSpPr>
          <p:cNvPr id="47116" name="Text Box 11"/>
          <p:cNvSpPr txBox="1">
            <a:spLocks noChangeArrowheads="1"/>
          </p:cNvSpPr>
          <p:nvPr/>
        </p:nvSpPr>
        <p:spPr bwMode="auto">
          <a:xfrm>
            <a:off x="136525" y="5562600"/>
            <a:ext cx="85407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54C65A-D397-45E2-AC82-DCA936294B7F}" type="slidenum">
              <a:rPr lang="en-US"/>
              <a:pPr/>
              <a:t>30</a:t>
            </a:fld>
            <a:endParaRPr lang="en-US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057400" y="304800"/>
            <a:ext cx="5715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u="sng" dirty="0">
                <a:solidFill>
                  <a:schemeClr val="accent2"/>
                </a:solidFill>
              </a:rPr>
              <a:t>Bates Experiment Parameters</a:t>
            </a:r>
          </a:p>
        </p:txBody>
      </p:sp>
      <p:graphicFrame>
        <p:nvGraphicFramePr>
          <p:cNvPr id="68738" name="Group 130"/>
          <p:cNvGraphicFramePr>
            <a:graphicFrameLocks noGrp="1"/>
          </p:cNvGraphicFramePr>
          <p:nvPr/>
        </p:nvGraphicFramePr>
        <p:xfrm>
          <a:off x="609600" y="1066800"/>
          <a:ext cx="8077200" cy="3352800"/>
        </p:xfrm>
        <a:graphic>
          <a:graphicData uri="http://schemas.openxmlformats.org/drawingml/2006/table">
            <a:tbl>
              <a:tblPr/>
              <a:tblGrid>
                <a:gridCol w="4910138"/>
                <a:gridCol w="1601787"/>
                <a:gridCol w="1565275"/>
              </a:tblGrid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SHR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Natural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IBS effect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Beam energy (MeV) , RF: f(GHz)/ V (kV)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300,  2.856/14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Electrons/bunch, bunch number, average current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10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8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, 12, 0.3mA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Chicane: L(m),  bending angle (mrad)/ radius(m)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5.55,   65 / 3.85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Inverse chicane matrix elements: R51, R52, R56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8.6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10-4, 2.52mm, -12mm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Undulator: L, period,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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cs typeface="Times New Roman" pitchFamily="-110" charset="0"/>
                          <a:sym typeface="Symbol" pitchFamily="-110" charset="2"/>
                        </a:rPr>
                        <a:t>2m, 20cm, 2m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Lattice parameters at second undulator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=3m, =6m , 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cs typeface="Times New Roman" pitchFamily="-110" charset="0"/>
                          <a:sym typeface="Symbol" pitchFamily="-110" charset="2"/>
                        </a:rPr>
                        <a:t>=2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SR damping time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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x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 (sec.)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4.83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Beam emittance,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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x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  <a:sym typeface="Symbol" pitchFamily="-110" charset="2"/>
                        </a:rPr>
                        <a:t> (nm), 10% coupling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Energy spread, rms bunch length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8.5e-5, 5.1 mm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10" charset="0"/>
                          <a:ea typeface="ＭＳ Ｐゴシック" pitchFamily="-110" charset="-128"/>
                        </a:rPr>
                        <a:t>1.67e-4, 9.8mm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4038600" y="4648200"/>
          <a:ext cx="3492500" cy="1492250"/>
        </p:xfrm>
        <a:graphic>
          <a:graphicData uri="http://schemas.openxmlformats.org/presentationml/2006/ole">
            <p:oleObj spid="_x0000_s49154" name="Equation" r:id="rId3" imgW="2324100" imgH="990600" progId="">
              <p:embed/>
            </p:oleObj>
          </a:graphicData>
        </a:graphic>
      </p:graphicFrame>
      <p:sp>
        <p:nvSpPr>
          <p:cNvPr id="49197" name="Text Box 120"/>
          <p:cNvSpPr txBox="1">
            <a:spLocks noChangeArrowheads="1"/>
          </p:cNvSpPr>
          <p:nvPr/>
        </p:nvSpPr>
        <p:spPr bwMode="auto">
          <a:xfrm>
            <a:off x="914400" y="50292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Growth (damping) rates at equilibrium state: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EE2116-2976-459D-B46F-7D688B23CCD1}" type="slidenum">
              <a:rPr lang="en-US"/>
              <a:pPr/>
              <a:t>31</a:t>
            </a:fld>
            <a:endParaRPr lang="en-US"/>
          </a:p>
        </p:txBody>
      </p:sp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609600" y="152400"/>
            <a:ext cx="762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/>
              <a:t>      </a:t>
            </a:r>
            <a:r>
              <a:rPr lang="en-US" sz="2800" b="1" u="sng" dirty="0">
                <a:solidFill>
                  <a:schemeClr val="accent2"/>
                </a:solidFill>
              </a:rPr>
              <a:t>SHR Lattice for OSC Experiment</a:t>
            </a:r>
          </a:p>
        </p:txBody>
      </p:sp>
      <p:grpSp>
        <p:nvGrpSpPr>
          <p:cNvPr id="50180" name="Group 8"/>
          <p:cNvGrpSpPr>
            <a:grpSpLocks/>
          </p:cNvGrpSpPr>
          <p:nvPr/>
        </p:nvGrpSpPr>
        <p:grpSpPr bwMode="auto">
          <a:xfrm>
            <a:off x="533400" y="762000"/>
            <a:ext cx="7659688" cy="5486400"/>
            <a:chOff x="336" y="480"/>
            <a:chExt cx="4825" cy="3456"/>
          </a:xfrm>
        </p:grpSpPr>
        <p:pic>
          <p:nvPicPr>
            <p:cNvPr id="50183" name="Picture 4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36" y="672"/>
              <a:ext cx="4825" cy="3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84" name="Line 6"/>
            <p:cNvSpPr>
              <a:spLocks noChangeShapeType="1"/>
            </p:cNvSpPr>
            <p:nvPr/>
          </p:nvSpPr>
          <p:spPr bwMode="auto">
            <a:xfrm flipH="1">
              <a:off x="2400" y="624"/>
              <a:ext cx="336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Text Box 7"/>
            <p:cNvSpPr txBox="1">
              <a:spLocks noChangeArrowheads="1"/>
            </p:cNvSpPr>
            <p:nvPr/>
          </p:nvSpPr>
          <p:spPr bwMode="auto">
            <a:xfrm>
              <a:off x="2688" y="480"/>
              <a:ext cx="13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u="sng">
                  <a:solidFill>
                    <a:schemeClr val="accent2"/>
                  </a:solidFill>
                </a:rPr>
                <a:t>OSC Insertion</a:t>
              </a: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FDC575-EED5-4799-B3F7-08D8085652E4}" type="slidenum">
              <a:rPr lang="en-US"/>
              <a:pPr/>
              <a:t>32</a:t>
            </a:fld>
            <a:endParaRPr lang="en-US"/>
          </a:p>
        </p:txBody>
      </p:sp>
      <p:sp>
        <p:nvSpPr>
          <p:cNvPr id="51203" name="Slide Number Placeholder 1"/>
          <p:cNvSpPr txBox="1">
            <a:spLocks noGrp="1"/>
          </p:cNvSpPr>
          <p:nvPr/>
        </p:nvSpPr>
        <p:spPr bwMode="auto">
          <a:xfrm>
            <a:off x="4267200" y="6553200"/>
            <a:ext cx="60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sz="1400">
              <a:latin typeface="Times" pitchFamily="-110" charset="0"/>
            </a:endParaRPr>
          </a:p>
        </p:txBody>
      </p:sp>
      <p:sp>
        <p:nvSpPr>
          <p:cNvPr id="51204" name="Rectangle 22"/>
          <p:cNvSpPr>
            <a:spLocks noChangeArrowheads="1"/>
          </p:cNvSpPr>
          <p:nvPr/>
        </p:nvSpPr>
        <p:spPr bwMode="auto">
          <a:xfrm>
            <a:off x="76200" y="168275"/>
            <a:ext cx="8534400" cy="4462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74612" tIns="38100" rIns="74612" bIns="38100">
            <a:spAutoFit/>
          </a:bodyPr>
          <a:lstStyle/>
          <a:p>
            <a:pPr algn="ctr" defTabSz="746125" eaLnBrk="0" hangingPunct="0"/>
            <a:r>
              <a:rPr lang="en-US" sz="2400" b="1" u="sng" dirty="0">
                <a:solidFill>
                  <a:schemeClr val="accent2"/>
                </a:solidFill>
              </a:rPr>
              <a:t>Bates OSC apparatus: Optical amplifier and layout </a:t>
            </a:r>
          </a:p>
        </p:txBody>
      </p:sp>
      <p:grpSp>
        <p:nvGrpSpPr>
          <p:cNvPr id="51205" name="Group 56"/>
          <p:cNvGrpSpPr>
            <a:grpSpLocks/>
          </p:cNvGrpSpPr>
          <p:nvPr/>
        </p:nvGrpSpPr>
        <p:grpSpPr bwMode="auto">
          <a:xfrm>
            <a:off x="0" y="1295400"/>
            <a:ext cx="8788400" cy="4108450"/>
            <a:chOff x="64" y="689"/>
            <a:chExt cx="5536" cy="3238"/>
          </a:xfrm>
        </p:grpSpPr>
        <p:sp>
          <p:nvSpPr>
            <p:cNvPr id="51210" name="Line 88"/>
            <p:cNvSpPr>
              <a:spLocks noChangeShapeType="1"/>
            </p:cNvSpPr>
            <p:nvPr/>
          </p:nvSpPr>
          <p:spPr bwMode="auto">
            <a:xfrm>
              <a:off x="1367" y="2286"/>
              <a:ext cx="80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1" name="Line 89"/>
            <p:cNvSpPr>
              <a:spLocks noChangeShapeType="1"/>
            </p:cNvSpPr>
            <p:nvPr/>
          </p:nvSpPr>
          <p:spPr bwMode="auto">
            <a:xfrm>
              <a:off x="1379" y="2004"/>
              <a:ext cx="80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2" name="Line 91"/>
            <p:cNvSpPr>
              <a:spLocks noChangeShapeType="1"/>
            </p:cNvSpPr>
            <p:nvPr/>
          </p:nvSpPr>
          <p:spPr bwMode="auto">
            <a:xfrm>
              <a:off x="3188" y="2287"/>
              <a:ext cx="819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3" name="Line 3"/>
            <p:cNvSpPr>
              <a:spLocks noChangeShapeType="1"/>
            </p:cNvSpPr>
            <p:nvPr/>
          </p:nvSpPr>
          <p:spPr bwMode="auto">
            <a:xfrm flipV="1">
              <a:off x="3447" y="1253"/>
              <a:ext cx="3" cy="896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4" name="Line 4"/>
            <p:cNvSpPr>
              <a:spLocks noChangeShapeType="1"/>
            </p:cNvSpPr>
            <p:nvPr/>
          </p:nvSpPr>
          <p:spPr bwMode="auto">
            <a:xfrm rot="5400000">
              <a:off x="1442" y="1599"/>
              <a:ext cx="1082" cy="3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5" name="Line 53"/>
            <p:cNvSpPr>
              <a:spLocks noChangeShapeType="1"/>
            </p:cNvSpPr>
            <p:nvPr/>
          </p:nvSpPr>
          <p:spPr bwMode="auto">
            <a:xfrm>
              <a:off x="1959" y="2146"/>
              <a:ext cx="1487" cy="7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6" name="Rectangle 56"/>
            <p:cNvSpPr>
              <a:spLocks noChangeArrowheads="1"/>
            </p:cNvSpPr>
            <p:nvPr/>
          </p:nvSpPr>
          <p:spPr bwMode="auto">
            <a:xfrm rot="3406719">
              <a:off x="1716" y="2150"/>
              <a:ext cx="501" cy="47"/>
            </a:xfrm>
            <a:prstGeom prst="rect">
              <a:avLst/>
            </a:prstGeom>
            <a:solidFill>
              <a:srgbClr val="C0C0C0"/>
            </a:solidFill>
            <a:ln w="25400">
              <a:solidFill>
                <a:schemeClr val="tx2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17" name="Freeform 57"/>
            <p:cNvSpPr>
              <a:spLocks/>
            </p:cNvSpPr>
            <p:nvPr/>
          </p:nvSpPr>
          <p:spPr bwMode="auto">
            <a:xfrm rot="-183989" flipH="1" flipV="1">
              <a:off x="4070" y="2222"/>
              <a:ext cx="1530" cy="42"/>
            </a:xfrm>
            <a:custGeom>
              <a:avLst/>
              <a:gdLst>
                <a:gd name="T0" fmla="*/ 0 w 1152"/>
                <a:gd name="T1" fmla="*/ 805306368 h 112"/>
                <a:gd name="T2" fmla="*/ 2147483647 w 1152"/>
                <a:gd name="T3" fmla="*/ 805306368 h 112"/>
                <a:gd name="T4" fmla="*/ 2147483647 w 1152"/>
                <a:gd name="T5" fmla="*/ 0 h 112"/>
                <a:gd name="T6" fmla="*/ 0 60000 65536"/>
                <a:gd name="T7" fmla="*/ 0 60000 65536"/>
                <a:gd name="T8" fmla="*/ 0 60000 65536"/>
                <a:gd name="T9" fmla="*/ 0 w 1152"/>
                <a:gd name="T10" fmla="*/ 0 h 112"/>
                <a:gd name="T11" fmla="*/ 1152 w 1152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112">
                  <a:moveTo>
                    <a:pt x="0" y="96"/>
                  </a:moveTo>
                  <a:cubicBezTo>
                    <a:pt x="216" y="104"/>
                    <a:pt x="432" y="112"/>
                    <a:pt x="624" y="96"/>
                  </a:cubicBezTo>
                  <a:cubicBezTo>
                    <a:pt x="816" y="80"/>
                    <a:pt x="984" y="40"/>
                    <a:pt x="1152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18" name="Freeform 58"/>
            <p:cNvSpPr>
              <a:spLocks/>
            </p:cNvSpPr>
            <p:nvPr/>
          </p:nvSpPr>
          <p:spPr bwMode="auto">
            <a:xfrm rot="183989" flipH="1">
              <a:off x="4041" y="2030"/>
              <a:ext cx="1557" cy="66"/>
            </a:xfrm>
            <a:custGeom>
              <a:avLst/>
              <a:gdLst>
                <a:gd name="T0" fmla="*/ 0 w 1152"/>
                <a:gd name="T1" fmla="*/ 1265481435 h 112"/>
                <a:gd name="T2" fmla="*/ 2147483647 w 1152"/>
                <a:gd name="T3" fmla="*/ 1265481435 h 112"/>
                <a:gd name="T4" fmla="*/ 2147483647 w 1152"/>
                <a:gd name="T5" fmla="*/ 0 h 112"/>
                <a:gd name="T6" fmla="*/ 0 60000 65536"/>
                <a:gd name="T7" fmla="*/ 0 60000 65536"/>
                <a:gd name="T8" fmla="*/ 0 60000 65536"/>
                <a:gd name="T9" fmla="*/ 0 w 1152"/>
                <a:gd name="T10" fmla="*/ 0 h 112"/>
                <a:gd name="T11" fmla="*/ 1152 w 1152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112">
                  <a:moveTo>
                    <a:pt x="0" y="96"/>
                  </a:moveTo>
                  <a:cubicBezTo>
                    <a:pt x="216" y="104"/>
                    <a:pt x="432" y="112"/>
                    <a:pt x="624" y="96"/>
                  </a:cubicBezTo>
                  <a:cubicBezTo>
                    <a:pt x="816" y="80"/>
                    <a:pt x="984" y="40"/>
                    <a:pt x="1152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19" name="Rectangle 8"/>
            <p:cNvSpPr>
              <a:spLocks noChangeArrowheads="1"/>
            </p:cNvSpPr>
            <p:nvPr/>
          </p:nvSpPr>
          <p:spPr bwMode="auto">
            <a:xfrm flipH="1">
              <a:off x="1712" y="689"/>
              <a:ext cx="1428" cy="446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30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1" lang="en-US" sz="1400" b="1">
                  <a:solidFill>
                    <a:srgbClr val="00030C"/>
                  </a:solidFill>
                  <a:ea typeface="Osaka" pitchFamily="-110" charset="-128"/>
                </a:rPr>
                <a:t>50 ps, 1030 nm </a:t>
              </a:r>
              <a:r>
                <a:rPr kumimoji="1" lang="en-US" sz="1400" b="1">
                  <a:solidFill>
                    <a:srgbClr val="00030C"/>
                  </a:solidFill>
                  <a:sym typeface="Symbol" pitchFamily="-110" charset="2"/>
                </a:rPr>
                <a:t>Laser</a:t>
              </a:r>
            </a:p>
            <a:p>
              <a:pPr algn="ctr"/>
              <a:r>
                <a:rPr kumimoji="1" lang="en-US" sz="1400" b="1">
                  <a:solidFill>
                    <a:srgbClr val="00030C"/>
                  </a:solidFill>
                  <a:sym typeface="Symbol" pitchFamily="-110" charset="2"/>
                </a:rPr>
                <a:t>20 MHz, 20 W, 1 </a:t>
              </a:r>
              <a:r>
                <a:rPr kumimoji="1" lang="en-US" sz="1400" b="1">
                  <a:solidFill>
                    <a:srgbClr val="00030C"/>
                  </a:solidFill>
                  <a:latin typeface="Symbol" pitchFamily="-110" charset="2"/>
                  <a:sym typeface="Symbol" pitchFamily="-110" charset="2"/>
                </a:rPr>
                <a:t>m</a:t>
              </a:r>
              <a:r>
                <a:rPr kumimoji="1" lang="en-US" sz="1400" b="1">
                  <a:solidFill>
                    <a:srgbClr val="00030C"/>
                  </a:solidFill>
                  <a:sym typeface="Symbol" pitchFamily="-110" charset="2"/>
                </a:rPr>
                <a:t>J </a:t>
              </a:r>
              <a:endParaRPr kumimoji="1" lang="en-US" sz="1400" b="1">
                <a:solidFill>
                  <a:srgbClr val="00030C"/>
                </a:solidFill>
                <a:ea typeface="Osaka" pitchFamily="-110" charset="-128"/>
              </a:endParaRPr>
            </a:p>
          </p:txBody>
        </p:sp>
        <p:sp>
          <p:nvSpPr>
            <p:cNvPr id="51220" name="Text Box 13"/>
            <p:cNvSpPr txBox="1">
              <a:spLocks noChangeArrowheads="1"/>
            </p:cNvSpPr>
            <p:nvPr/>
          </p:nvSpPr>
          <p:spPr bwMode="auto">
            <a:xfrm>
              <a:off x="216" y="889"/>
              <a:ext cx="902" cy="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/>
                <a:t>Undulator </a:t>
              </a:r>
            </a:p>
            <a:p>
              <a:pPr algn="ctr" eaLnBrk="0" hangingPunct="0"/>
              <a:r>
                <a:rPr lang="en-US" sz="2000" b="1"/>
                <a:t>Radiation</a:t>
              </a:r>
            </a:p>
          </p:txBody>
        </p:sp>
        <p:sp>
          <p:nvSpPr>
            <p:cNvPr id="51221" name="Text Box 24"/>
            <p:cNvSpPr txBox="1">
              <a:spLocks noChangeArrowheads="1"/>
            </p:cNvSpPr>
            <p:nvPr/>
          </p:nvSpPr>
          <p:spPr bwMode="auto">
            <a:xfrm>
              <a:off x="366" y="3084"/>
              <a:ext cx="902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/>
                <a:t>270cm</a:t>
              </a:r>
            </a:p>
          </p:txBody>
        </p:sp>
        <p:sp>
          <p:nvSpPr>
            <p:cNvPr id="51222" name="Text Box 26"/>
            <p:cNvSpPr txBox="1">
              <a:spLocks noChangeArrowheads="1"/>
            </p:cNvSpPr>
            <p:nvPr/>
          </p:nvSpPr>
          <p:spPr bwMode="auto">
            <a:xfrm>
              <a:off x="2297" y="3077"/>
              <a:ext cx="902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/>
                <a:t>24cm</a:t>
              </a:r>
            </a:p>
          </p:txBody>
        </p:sp>
        <p:sp>
          <p:nvSpPr>
            <p:cNvPr id="51223" name="Text Box 27"/>
            <p:cNvSpPr txBox="1">
              <a:spLocks noChangeArrowheads="1"/>
            </p:cNvSpPr>
            <p:nvPr/>
          </p:nvSpPr>
          <p:spPr bwMode="auto">
            <a:xfrm>
              <a:off x="164" y="1315"/>
              <a:ext cx="927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/>
                <a:t>Beam radius:</a:t>
              </a:r>
            </a:p>
          </p:txBody>
        </p:sp>
        <p:sp>
          <p:nvSpPr>
            <p:cNvPr id="51224" name="Text Box 29"/>
            <p:cNvSpPr txBox="1">
              <a:spLocks noChangeArrowheads="1"/>
            </p:cNvSpPr>
            <p:nvPr/>
          </p:nvSpPr>
          <p:spPr bwMode="auto">
            <a:xfrm>
              <a:off x="1332" y="3081"/>
              <a:ext cx="902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/>
                <a:t>103cm</a:t>
              </a:r>
            </a:p>
          </p:txBody>
        </p:sp>
        <p:sp>
          <p:nvSpPr>
            <p:cNvPr id="51225" name="Text Box 31"/>
            <p:cNvSpPr txBox="1">
              <a:spLocks noChangeArrowheads="1"/>
            </p:cNvSpPr>
            <p:nvPr/>
          </p:nvSpPr>
          <p:spPr bwMode="auto">
            <a:xfrm>
              <a:off x="3336" y="3085"/>
              <a:ext cx="902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/>
                <a:t>103cm</a:t>
              </a:r>
            </a:p>
          </p:txBody>
        </p:sp>
        <p:sp>
          <p:nvSpPr>
            <p:cNvPr id="51226" name="Text Box 32"/>
            <p:cNvSpPr txBox="1">
              <a:spLocks noChangeArrowheads="1"/>
            </p:cNvSpPr>
            <p:nvPr/>
          </p:nvSpPr>
          <p:spPr bwMode="auto">
            <a:xfrm>
              <a:off x="4384" y="3087"/>
              <a:ext cx="902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/>
                <a:t>270cm</a:t>
              </a:r>
            </a:p>
          </p:txBody>
        </p:sp>
        <p:sp>
          <p:nvSpPr>
            <p:cNvPr id="51227" name="Text Box 34"/>
            <p:cNvSpPr txBox="1">
              <a:spLocks noChangeArrowheads="1"/>
            </p:cNvSpPr>
            <p:nvPr/>
          </p:nvSpPr>
          <p:spPr bwMode="auto">
            <a:xfrm>
              <a:off x="2257" y="1450"/>
              <a:ext cx="90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 b="1"/>
                <a:t>f = 12 cm</a:t>
              </a:r>
            </a:p>
          </p:txBody>
        </p:sp>
        <p:sp>
          <p:nvSpPr>
            <p:cNvPr id="51228" name="Text Box 39"/>
            <p:cNvSpPr txBox="1">
              <a:spLocks noChangeArrowheads="1"/>
            </p:cNvSpPr>
            <p:nvPr/>
          </p:nvSpPr>
          <p:spPr bwMode="auto">
            <a:xfrm>
              <a:off x="1176" y="3374"/>
              <a:ext cx="3312" cy="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/>
                <a:t>Lenses and wedges, 1mm, n=1.5</a:t>
              </a:r>
            </a:p>
            <a:p>
              <a:pPr algn="ctr" eaLnBrk="0" hangingPunct="0"/>
              <a:r>
                <a:rPr lang="en-US" sz="2000" b="1">
                  <a:solidFill>
                    <a:srgbClr val="FF0000"/>
                  </a:solidFill>
                </a:rPr>
                <a:t>Total optical delay is only 5.5 mm ~ 20 ps</a:t>
              </a:r>
            </a:p>
          </p:txBody>
        </p:sp>
        <p:sp>
          <p:nvSpPr>
            <p:cNvPr id="51229" name="Line 23"/>
            <p:cNvSpPr>
              <a:spLocks noChangeShapeType="1"/>
            </p:cNvSpPr>
            <p:nvPr/>
          </p:nvSpPr>
          <p:spPr bwMode="auto">
            <a:xfrm flipV="1">
              <a:off x="258" y="3081"/>
              <a:ext cx="11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0" name="Line 25"/>
            <p:cNvSpPr>
              <a:spLocks noChangeShapeType="1"/>
            </p:cNvSpPr>
            <p:nvPr/>
          </p:nvSpPr>
          <p:spPr bwMode="auto">
            <a:xfrm flipV="1">
              <a:off x="2237" y="3081"/>
              <a:ext cx="10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1" name="Line 69"/>
            <p:cNvSpPr>
              <a:spLocks noChangeShapeType="1"/>
            </p:cNvSpPr>
            <p:nvPr/>
          </p:nvSpPr>
          <p:spPr bwMode="auto">
            <a:xfrm flipH="1">
              <a:off x="1421" y="1743"/>
              <a:ext cx="146" cy="153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2" name="Text Box 71"/>
            <p:cNvSpPr txBox="1">
              <a:spLocks noChangeArrowheads="1"/>
            </p:cNvSpPr>
            <p:nvPr/>
          </p:nvSpPr>
          <p:spPr bwMode="auto">
            <a:xfrm>
              <a:off x="897" y="2367"/>
              <a:ext cx="904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en-US" sz="1600" b="1"/>
            </a:p>
            <a:p>
              <a:pPr algn="ctr" eaLnBrk="0" hangingPunct="0"/>
              <a:r>
                <a:rPr lang="en-US" sz="1600" b="1"/>
                <a:t>f  = 380 cm</a:t>
              </a:r>
            </a:p>
          </p:txBody>
        </p:sp>
        <p:sp>
          <p:nvSpPr>
            <p:cNvPr id="51233" name="Rectangle 73"/>
            <p:cNvSpPr>
              <a:spLocks noChangeArrowheads="1"/>
            </p:cNvSpPr>
            <p:nvPr/>
          </p:nvSpPr>
          <p:spPr bwMode="auto">
            <a:xfrm rot="18179758" flipH="1">
              <a:off x="3212" y="2155"/>
              <a:ext cx="501" cy="47"/>
            </a:xfrm>
            <a:prstGeom prst="rect">
              <a:avLst/>
            </a:prstGeom>
            <a:solidFill>
              <a:srgbClr val="C0C0C0"/>
            </a:solidFill>
            <a:ln w="25400">
              <a:solidFill>
                <a:schemeClr val="tx2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4137" name="Text Box 76"/>
            <p:cNvSpPr txBox="1">
              <a:spLocks noChangeArrowheads="1"/>
            </p:cNvSpPr>
            <p:nvPr/>
          </p:nvSpPr>
          <p:spPr bwMode="auto">
            <a:xfrm>
              <a:off x="3630" y="1228"/>
              <a:ext cx="911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/>
                <a:t>BaF</a:t>
              </a:r>
              <a:r>
                <a:rPr lang="en-US" sz="1600" b="1" baseline="-25000"/>
                <a:t>2</a:t>
              </a:r>
              <a:r>
                <a:rPr lang="en-US" sz="1600" b="1"/>
                <a:t> wedges</a:t>
              </a:r>
            </a:p>
            <a:p>
              <a:pPr eaLnBrk="0" hangingPunct="0"/>
              <a:r>
                <a:rPr lang="en-US" sz="1600" b="1"/>
                <a:t>1mm</a:t>
              </a:r>
              <a:endParaRPr lang="en-US" sz="1600" b="1" baseline="-25000"/>
            </a:p>
          </p:txBody>
        </p:sp>
        <p:sp>
          <p:nvSpPr>
            <p:cNvPr id="51235" name="Rectangle 77"/>
            <p:cNvSpPr>
              <a:spLocks noChangeArrowheads="1"/>
            </p:cNvSpPr>
            <p:nvPr/>
          </p:nvSpPr>
          <p:spPr bwMode="auto">
            <a:xfrm flipH="1">
              <a:off x="172" y="2283"/>
              <a:ext cx="515" cy="397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30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1" lang="en-US" sz="1400" b="1">
                  <a:solidFill>
                    <a:srgbClr val="00030C"/>
                  </a:solidFill>
                  <a:ea typeface="Osaka" pitchFamily="-110" charset="-128"/>
                </a:rPr>
                <a:t>0.2 pJ </a:t>
              </a:r>
            </a:p>
            <a:p>
              <a:pPr algn="ctr"/>
              <a:r>
                <a:rPr kumimoji="1" lang="en-US" sz="1400" b="1">
                  <a:solidFill>
                    <a:srgbClr val="00030C"/>
                  </a:solidFill>
                  <a:ea typeface="Osaka" pitchFamily="-110" charset="-128"/>
                </a:rPr>
                <a:t>4 </a:t>
              </a:r>
              <a:r>
                <a:rPr kumimoji="1" lang="en-US" sz="1400" b="1">
                  <a:solidFill>
                    <a:srgbClr val="00030C"/>
                  </a:solidFill>
                  <a:cs typeface="Arial" charset="0"/>
                </a:rPr>
                <a:t>µW</a:t>
              </a:r>
              <a:r>
                <a:rPr kumimoji="1" lang="en-US" sz="1400" b="1">
                  <a:solidFill>
                    <a:srgbClr val="00030C"/>
                  </a:solidFill>
                  <a:sym typeface="Symbol" pitchFamily="-110" charset="2"/>
                </a:rPr>
                <a:t> </a:t>
              </a:r>
              <a:endParaRPr kumimoji="1" lang="en-US" sz="1400" b="1">
                <a:solidFill>
                  <a:srgbClr val="00030C"/>
                </a:solidFill>
                <a:ea typeface="Osaka" pitchFamily="-110" charset="-128"/>
              </a:endParaRPr>
            </a:p>
          </p:txBody>
        </p:sp>
        <p:sp>
          <p:nvSpPr>
            <p:cNvPr id="51236" name="Rectangle 78"/>
            <p:cNvSpPr>
              <a:spLocks noChangeArrowheads="1"/>
            </p:cNvSpPr>
            <p:nvPr/>
          </p:nvSpPr>
          <p:spPr bwMode="auto">
            <a:xfrm flipH="1">
              <a:off x="5041" y="799"/>
              <a:ext cx="515" cy="397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30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1" lang="en-US" sz="1400" b="1">
                  <a:solidFill>
                    <a:srgbClr val="00030C"/>
                  </a:solidFill>
                  <a:ea typeface="Osaka" pitchFamily="-110" charset="-128"/>
                </a:rPr>
                <a:t>2 nJ </a:t>
              </a:r>
            </a:p>
            <a:p>
              <a:pPr algn="ctr"/>
              <a:r>
                <a:rPr kumimoji="1" lang="en-US" sz="1400" b="1">
                  <a:solidFill>
                    <a:srgbClr val="00030C"/>
                  </a:solidFill>
                  <a:ea typeface="Osaka" pitchFamily="-110" charset="-128"/>
                </a:rPr>
                <a:t>40 </a:t>
              </a:r>
              <a:r>
                <a:rPr kumimoji="1" lang="en-US" sz="1400" b="1">
                  <a:solidFill>
                    <a:srgbClr val="00030C"/>
                  </a:solidFill>
                  <a:cs typeface="Arial" charset="0"/>
                </a:rPr>
                <a:t>mW</a:t>
              </a:r>
              <a:r>
                <a:rPr kumimoji="1" lang="en-US" sz="1400" b="1">
                  <a:solidFill>
                    <a:srgbClr val="00030C"/>
                  </a:solidFill>
                  <a:sym typeface="Symbol" pitchFamily="-110" charset="2"/>
                </a:rPr>
                <a:t> </a:t>
              </a:r>
              <a:endParaRPr kumimoji="1" lang="en-US" sz="1400" b="1">
                <a:solidFill>
                  <a:srgbClr val="00030C"/>
                </a:solidFill>
                <a:ea typeface="Osaka" pitchFamily="-110" charset="-128"/>
              </a:endParaRPr>
            </a:p>
          </p:txBody>
        </p:sp>
        <p:sp>
          <p:nvSpPr>
            <p:cNvPr id="51237" name="Freeform 84"/>
            <p:cNvSpPr>
              <a:spLocks/>
            </p:cNvSpPr>
            <p:nvPr/>
          </p:nvSpPr>
          <p:spPr bwMode="auto">
            <a:xfrm rot="183989" flipV="1">
              <a:off x="181" y="2228"/>
              <a:ext cx="1133" cy="27"/>
            </a:xfrm>
            <a:custGeom>
              <a:avLst/>
              <a:gdLst>
                <a:gd name="T0" fmla="*/ 0 w 1152"/>
                <a:gd name="T1" fmla="*/ 517696951 h 112"/>
                <a:gd name="T2" fmla="*/ 2112065080 w 1152"/>
                <a:gd name="T3" fmla="*/ 517696951 h 112"/>
                <a:gd name="T4" fmla="*/ 2112065080 w 1152"/>
                <a:gd name="T5" fmla="*/ 0 h 112"/>
                <a:gd name="T6" fmla="*/ 0 60000 65536"/>
                <a:gd name="T7" fmla="*/ 0 60000 65536"/>
                <a:gd name="T8" fmla="*/ 0 60000 65536"/>
                <a:gd name="T9" fmla="*/ 0 w 1152"/>
                <a:gd name="T10" fmla="*/ 0 h 112"/>
                <a:gd name="T11" fmla="*/ 1152 w 1152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112">
                  <a:moveTo>
                    <a:pt x="0" y="96"/>
                  </a:moveTo>
                  <a:cubicBezTo>
                    <a:pt x="216" y="104"/>
                    <a:pt x="432" y="112"/>
                    <a:pt x="624" y="96"/>
                  </a:cubicBezTo>
                  <a:cubicBezTo>
                    <a:pt x="816" y="80"/>
                    <a:pt x="984" y="40"/>
                    <a:pt x="1152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38" name="Freeform 85"/>
            <p:cNvSpPr>
              <a:spLocks/>
            </p:cNvSpPr>
            <p:nvPr/>
          </p:nvSpPr>
          <p:spPr bwMode="auto">
            <a:xfrm rot="-183989">
              <a:off x="172" y="2050"/>
              <a:ext cx="1174" cy="52"/>
            </a:xfrm>
            <a:custGeom>
              <a:avLst/>
              <a:gdLst>
                <a:gd name="T0" fmla="*/ 0 w 1152"/>
                <a:gd name="T1" fmla="*/ 997045979 h 112"/>
                <a:gd name="T2" fmla="*/ 2147483647 w 1152"/>
                <a:gd name="T3" fmla="*/ 997045979 h 112"/>
                <a:gd name="T4" fmla="*/ 2147483647 w 1152"/>
                <a:gd name="T5" fmla="*/ 0 h 112"/>
                <a:gd name="T6" fmla="*/ 0 60000 65536"/>
                <a:gd name="T7" fmla="*/ 0 60000 65536"/>
                <a:gd name="T8" fmla="*/ 0 60000 65536"/>
                <a:gd name="T9" fmla="*/ 0 w 1152"/>
                <a:gd name="T10" fmla="*/ 0 h 112"/>
                <a:gd name="T11" fmla="*/ 1152 w 1152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112">
                  <a:moveTo>
                    <a:pt x="0" y="96"/>
                  </a:moveTo>
                  <a:cubicBezTo>
                    <a:pt x="216" y="104"/>
                    <a:pt x="432" y="112"/>
                    <a:pt x="624" y="96"/>
                  </a:cubicBezTo>
                  <a:cubicBezTo>
                    <a:pt x="816" y="80"/>
                    <a:pt x="984" y="40"/>
                    <a:pt x="1152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39" name="Oval 61"/>
            <p:cNvSpPr>
              <a:spLocks noChangeArrowheads="1"/>
            </p:cNvSpPr>
            <p:nvPr/>
          </p:nvSpPr>
          <p:spPr bwMode="auto">
            <a:xfrm>
              <a:off x="1279" y="1846"/>
              <a:ext cx="133" cy="651"/>
            </a:xfrm>
            <a:prstGeom prst="ellipse">
              <a:avLst/>
            </a:prstGeom>
            <a:solidFill>
              <a:srgbClr val="6699C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40" name="Line 86"/>
            <p:cNvSpPr>
              <a:spLocks noChangeShapeType="1"/>
            </p:cNvSpPr>
            <p:nvPr/>
          </p:nvSpPr>
          <p:spPr bwMode="auto">
            <a:xfrm>
              <a:off x="3272" y="3082"/>
              <a:ext cx="970" cy="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1" name="Line 87"/>
            <p:cNvSpPr>
              <a:spLocks noChangeShapeType="1"/>
            </p:cNvSpPr>
            <p:nvPr/>
          </p:nvSpPr>
          <p:spPr bwMode="auto">
            <a:xfrm flipV="1">
              <a:off x="1372" y="3083"/>
              <a:ext cx="86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2" name="Freeform 55"/>
            <p:cNvSpPr>
              <a:spLocks noChangeAspect="1"/>
            </p:cNvSpPr>
            <p:nvPr/>
          </p:nvSpPr>
          <p:spPr bwMode="auto">
            <a:xfrm>
              <a:off x="298" y="1814"/>
              <a:ext cx="92" cy="303"/>
            </a:xfrm>
            <a:custGeom>
              <a:avLst/>
              <a:gdLst>
                <a:gd name="T0" fmla="*/ 0 w 480"/>
                <a:gd name="T1" fmla="*/ 2147483647 h 240"/>
                <a:gd name="T2" fmla="*/ 411601032 w 480"/>
                <a:gd name="T3" fmla="*/ 2147483647 h 240"/>
                <a:gd name="T4" fmla="*/ 411601032 w 480"/>
                <a:gd name="T5" fmla="*/ 0 h 240"/>
                <a:gd name="T6" fmla="*/ 411601032 w 480"/>
                <a:gd name="T7" fmla="*/ 2147483647 h 240"/>
                <a:gd name="T8" fmla="*/ 411601032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noFill/>
            <a:ln w="31750" cap="sq">
              <a:solidFill>
                <a:srgbClr val="0000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43" name="Freeform 6"/>
            <p:cNvSpPr>
              <a:spLocks noChangeAspect="1"/>
            </p:cNvSpPr>
            <p:nvPr/>
          </p:nvSpPr>
          <p:spPr bwMode="auto">
            <a:xfrm>
              <a:off x="5186" y="1287"/>
              <a:ext cx="263" cy="864"/>
            </a:xfrm>
            <a:custGeom>
              <a:avLst/>
              <a:gdLst>
                <a:gd name="T0" fmla="*/ 0 w 480"/>
                <a:gd name="T1" fmla="*/ 2147483647 h 240"/>
                <a:gd name="T2" fmla="*/ 1176642082 w 480"/>
                <a:gd name="T3" fmla="*/ 2147483647 h 240"/>
                <a:gd name="T4" fmla="*/ 1176642082 w 480"/>
                <a:gd name="T5" fmla="*/ 0 h 240"/>
                <a:gd name="T6" fmla="*/ 1176642082 w 480"/>
                <a:gd name="T7" fmla="*/ 2147483647 h 240"/>
                <a:gd name="T8" fmla="*/ 1176642082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noFill/>
            <a:ln w="31750" cap="sq">
              <a:solidFill>
                <a:srgbClr val="0000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44" name="Oval 48"/>
            <p:cNvSpPr>
              <a:spLocks noChangeArrowheads="1"/>
            </p:cNvSpPr>
            <p:nvPr/>
          </p:nvSpPr>
          <p:spPr bwMode="auto">
            <a:xfrm>
              <a:off x="3964" y="1841"/>
              <a:ext cx="132" cy="651"/>
            </a:xfrm>
            <a:prstGeom prst="ellipse">
              <a:avLst/>
            </a:prstGeom>
            <a:solidFill>
              <a:srgbClr val="6699C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45" name="AutoShape 83"/>
            <p:cNvSpPr>
              <a:spLocks noChangeArrowheads="1"/>
            </p:cNvSpPr>
            <p:nvPr/>
          </p:nvSpPr>
          <p:spPr bwMode="auto">
            <a:xfrm flipV="1">
              <a:off x="3688" y="1668"/>
              <a:ext cx="112" cy="831"/>
            </a:xfrm>
            <a:prstGeom prst="triangle">
              <a:avLst>
                <a:gd name="adj" fmla="val 50000"/>
              </a:avLst>
            </a:prstGeom>
            <a:solidFill>
              <a:srgbClr val="6699CC"/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sp>
          <p:nvSpPr>
            <p:cNvPr id="51246" name="AutoShape 82"/>
            <p:cNvSpPr>
              <a:spLocks noChangeArrowheads="1"/>
            </p:cNvSpPr>
            <p:nvPr/>
          </p:nvSpPr>
          <p:spPr bwMode="auto">
            <a:xfrm>
              <a:off x="3620" y="1922"/>
              <a:ext cx="112" cy="831"/>
            </a:xfrm>
            <a:prstGeom prst="triangle">
              <a:avLst>
                <a:gd name="adj" fmla="val 50000"/>
              </a:avLst>
            </a:prstGeom>
            <a:solidFill>
              <a:srgbClr val="6699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latin typeface="Times" pitchFamily="-110" charset="0"/>
              </a:endParaRPr>
            </a:p>
          </p:txBody>
        </p:sp>
        <p:grpSp>
          <p:nvGrpSpPr>
            <p:cNvPr id="51247" name="Group 59"/>
            <p:cNvGrpSpPr>
              <a:grpSpLocks/>
            </p:cNvGrpSpPr>
            <p:nvPr/>
          </p:nvGrpSpPr>
          <p:grpSpPr bwMode="auto">
            <a:xfrm>
              <a:off x="2159" y="1728"/>
              <a:ext cx="1848" cy="840"/>
              <a:chOff x="3427413" y="2743200"/>
              <a:chExt cx="2933700" cy="1333500"/>
            </a:xfrm>
          </p:grpSpPr>
          <p:sp>
            <p:nvSpPr>
              <p:cNvPr id="51254" name="Rectangle 10"/>
              <p:cNvSpPr>
                <a:spLocks noChangeArrowheads="1"/>
              </p:cNvSpPr>
              <p:nvPr/>
            </p:nvSpPr>
            <p:spPr bwMode="auto">
              <a:xfrm flipH="1">
                <a:off x="3851275" y="3219449"/>
                <a:ext cx="846138" cy="381001"/>
              </a:xfrm>
              <a:prstGeom prst="rect">
                <a:avLst/>
              </a:prstGeom>
              <a:solidFill>
                <a:srgbClr val="FF9933"/>
              </a:solidFill>
              <a:ln w="12700">
                <a:solidFill>
                  <a:srgbClr val="00030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kumimoji="1" lang="en-US" sz="1400" b="1">
                  <a:solidFill>
                    <a:srgbClr val="00030C"/>
                  </a:solidFill>
                  <a:ea typeface="Osaka" pitchFamily="-110" charset="-128"/>
                </a:endParaRPr>
              </a:p>
            </p:txBody>
          </p:sp>
          <p:sp>
            <p:nvSpPr>
              <p:cNvPr id="51255" name="Line 90"/>
              <p:cNvSpPr>
                <a:spLocks noChangeShapeType="1"/>
              </p:cNvSpPr>
              <p:nvPr/>
            </p:nvSpPr>
            <p:spPr bwMode="auto">
              <a:xfrm>
                <a:off x="5060950" y="3182938"/>
                <a:ext cx="1300163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56" name="Oval 55"/>
              <p:cNvSpPr>
                <a:spLocks noChangeArrowheads="1"/>
              </p:cNvSpPr>
              <p:nvPr/>
            </p:nvSpPr>
            <p:spPr bwMode="auto">
              <a:xfrm>
                <a:off x="3600450" y="2914650"/>
                <a:ext cx="1333500" cy="457200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>
                  <a:latin typeface="Times" pitchFamily="-110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3600450" y="2742347"/>
                <a:ext cx="1314450" cy="401215"/>
              </a:xfrm>
              <a:prstGeom prst="rect">
                <a:avLst/>
              </a:prstGeom>
              <a:solidFill>
                <a:schemeClr val="accent3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Times" pitchFamily="18" charset="0"/>
                  <a:cs typeface="ＭＳ Ｐゴシック" pitchFamily="-110" charset="-128"/>
                </a:endParaRPr>
              </a:p>
            </p:txBody>
          </p:sp>
          <p:sp>
            <p:nvSpPr>
              <p:cNvPr id="51258" name="Oval 52"/>
              <p:cNvSpPr>
                <a:spLocks noChangeArrowheads="1"/>
              </p:cNvSpPr>
              <p:nvPr/>
            </p:nvSpPr>
            <p:spPr bwMode="auto">
              <a:xfrm>
                <a:off x="3600450" y="3467100"/>
                <a:ext cx="1333500" cy="457200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>
                  <a:latin typeface="Times" pitchFamily="-110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 bwMode="auto">
              <a:xfrm>
                <a:off x="3448050" y="3675868"/>
                <a:ext cx="1638300" cy="401215"/>
              </a:xfrm>
              <a:prstGeom prst="rect">
                <a:avLst/>
              </a:prstGeom>
              <a:solidFill>
                <a:schemeClr val="accent3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dirty="0">
                  <a:latin typeface="Times" pitchFamily="18" charset="0"/>
                  <a:cs typeface="ＭＳ Ｐゴシック" pitchFamily="-110" charset="-128"/>
                </a:endParaRPr>
              </a:p>
            </p:txBody>
          </p:sp>
          <p:sp>
            <p:nvSpPr>
              <p:cNvPr id="51260" name="Oval 62"/>
              <p:cNvSpPr>
                <a:spLocks noChangeArrowheads="1"/>
              </p:cNvSpPr>
              <p:nvPr/>
            </p:nvSpPr>
            <p:spPr bwMode="auto">
              <a:xfrm>
                <a:off x="3427413" y="2922588"/>
                <a:ext cx="211137" cy="1033462"/>
              </a:xfrm>
              <a:prstGeom prst="ellipse">
                <a:avLst/>
              </a:prstGeom>
              <a:solidFill>
                <a:srgbClr val="6699C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>
                  <a:latin typeface="Times" pitchFamily="-110" charset="0"/>
                </a:endParaRPr>
              </a:p>
            </p:txBody>
          </p:sp>
          <p:sp>
            <p:nvSpPr>
              <p:cNvPr id="51261" name="Oval 47"/>
              <p:cNvSpPr>
                <a:spLocks noChangeArrowheads="1"/>
              </p:cNvSpPr>
              <p:nvPr/>
            </p:nvSpPr>
            <p:spPr bwMode="auto">
              <a:xfrm>
                <a:off x="4913313" y="2922588"/>
                <a:ext cx="211137" cy="1033462"/>
              </a:xfrm>
              <a:prstGeom prst="ellipse">
                <a:avLst/>
              </a:prstGeom>
              <a:solidFill>
                <a:srgbClr val="6699C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en-US">
                  <a:latin typeface="Times" pitchFamily="-110" charset="0"/>
                </a:endParaRPr>
              </a:p>
            </p:txBody>
          </p:sp>
        </p:grpSp>
        <p:sp>
          <p:nvSpPr>
            <p:cNvPr id="51248" name="Text Box 11"/>
            <p:cNvSpPr txBox="1">
              <a:spLocks noChangeArrowheads="1"/>
            </p:cNvSpPr>
            <p:nvPr/>
          </p:nvSpPr>
          <p:spPr bwMode="auto">
            <a:xfrm>
              <a:off x="2239" y="2269"/>
              <a:ext cx="902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 b="1"/>
                <a:t>2 mm</a:t>
              </a:r>
            </a:p>
            <a:p>
              <a:pPr algn="ctr" eaLnBrk="0" hangingPunct="0"/>
              <a:r>
                <a:rPr lang="en-US" sz="1600" b="1"/>
                <a:t>PPLN</a:t>
              </a:r>
            </a:p>
            <a:p>
              <a:pPr algn="ctr" eaLnBrk="0" hangingPunct="0"/>
              <a:r>
                <a:rPr lang="en-US" sz="1600" b="1"/>
                <a:t>n=2</a:t>
              </a:r>
            </a:p>
          </p:txBody>
        </p:sp>
        <p:sp>
          <p:nvSpPr>
            <p:cNvPr id="51249" name="Line 23"/>
            <p:cNvSpPr>
              <a:spLocks noChangeShapeType="1"/>
            </p:cNvSpPr>
            <p:nvPr/>
          </p:nvSpPr>
          <p:spPr bwMode="auto">
            <a:xfrm flipV="1">
              <a:off x="4242" y="3087"/>
              <a:ext cx="11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51250" name="Straight Arrow Connector 64"/>
            <p:cNvCxnSpPr>
              <a:cxnSpLocks noChangeShapeType="1"/>
              <a:endCxn id="51260" idx="0"/>
            </p:cNvCxnSpPr>
            <p:nvPr/>
          </p:nvCxnSpPr>
          <p:spPr bwMode="auto">
            <a:xfrm rot="5400000">
              <a:off x="2218" y="1654"/>
              <a:ext cx="195" cy="17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1251" name="Straight Arrow Connector 67"/>
            <p:cNvCxnSpPr>
              <a:cxnSpLocks noChangeShapeType="1"/>
            </p:cNvCxnSpPr>
            <p:nvPr/>
          </p:nvCxnSpPr>
          <p:spPr bwMode="auto">
            <a:xfrm rot="16200000" flipH="1">
              <a:off x="2944" y="1646"/>
              <a:ext cx="209" cy="19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51252" name="Text Box 71"/>
            <p:cNvSpPr txBox="1">
              <a:spLocks noChangeArrowheads="1"/>
            </p:cNvSpPr>
            <p:nvPr/>
          </p:nvSpPr>
          <p:spPr bwMode="auto">
            <a:xfrm>
              <a:off x="3791" y="2353"/>
              <a:ext cx="904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en-US" sz="1600" b="1"/>
            </a:p>
            <a:p>
              <a:pPr algn="ctr" eaLnBrk="0" hangingPunct="0"/>
              <a:r>
                <a:rPr lang="en-US" sz="1600" b="1"/>
                <a:t>f  = 380 cm</a:t>
              </a:r>
            </a:p>
          </p:txBody>
        </p:sp>
        <p:sp>
          <p:nvSpPr>
            <p:cNvPr id="71" name="Text Box 29"/>
            <p:cNvSpPr txBox="1">
              <a:spLocks noChangeArrowheads="1"/>
            </p:cNvSpPr>
            <p:nvPr/>
          </p:nvSpPr>
          <p:spPr bwMode="auto">
            <a:xfrm>
              <a:off x="64" y="1467"/>
              <a:ext cx="1105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1600" b="1" dirty="0">
                  <a:latin typeface="+mj-lt"/>
                  <a:cs typeface="ＭＳ Ｐゴシック" pitchFamily="-110" charset="-128"/>
                  <a:sym typeface="Symbol"/>
                </a:rPr>
                <a:t>w </a:t>
              </a:r>
              <a:r>
                <a:rPr lang="en-US" sz="1600" b="1" dirty="0">
                  <a:latin typeface="+mj-lt"/>
                  <a:cs typeface="ＭＳ Ｐゴシック" pitchFamily="-110" charset="-128"/>
                </a:rPr>
                <a:t>= </a:t>
              </a:r>
              <a:r>
                <a:rPr lang="en-US" sz="1600" b="1" dirty="0">
                  <a:cs typeface="ＭＳ Ｐゴシック" pitchFamily="-110" charset="-128"/>
                </a:rPr>
                <a:t>0.5 mm</a:t>
              </a:r>
            </a:p>
          </p:txBody>
        </p:sp>
      </p:grpSp>
      <p:sp>
        <p:nvSpPr>
          <p:cNvPr id="51206" name="Text Box 57"/>
          <p:cNvSpPr txBox="1">
            <a:spLocks noChangeArrowheads="1"/>
          </p:cNvSpPr>
          <p:nvPr/>
        </p:nvSpPr>
        <p:spPr bwMode="auto">
          <a:xfrm>
            <a:off x="3276600" y="7620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F. K</a:t>
            </a:r>
            <a:r>
              <a:rPr lang="en-US" sz="2000">
                <a:solidFill>
                  <a:srgbClr val="FF0000"/>
                </a:solidFill>
                <a:cs typeface="Times New Roman" pitchFamily="-110" charset="0"/>
              </a:rPr>
              <a:t>ärtner, A. Siddiqui</a:t>
            </a:r>
          </a:p>
        </p:txBody>
      </p:sp>
      <p:sp>
        <p:nvSpPr>
          <p:cNvPr id="51207" name="Text Box 58"/>
          <p:cNvSpPr txBox="1">
            <a:spLocks noChangeArrowheads="1"/>
          </p:cNvSpPr>
          <p:nvPr/>
        </p:nvSpPr>
        <p:spPr bwMode="auto">
          <a:xfrm>
            <a:off x="1066800" y="5562600"/>
            <a:ext cx="563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PPLN: Periodically Poled Lithium Niobate</a:t>
            </a:r>
          </a:p>
        </p:txBody>
      </p:sp>
      <p:sp>
        <p:nvSpPr>
          <p:cNvPr id="60" name="Date Placeholder 59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62" name="Footer Placeholder 6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9F4444-81FB-403B-B7A2-C0CBFA646BA6}" type="slidenum">
              <a:rPr lang="en-US"/>
              <a:pPr/>
              <a:t>33</a:t>
            </a:fld>
            <a:endParaRPr lang="en-US"/>
          </a:p>
        </p:txBody>
      </p:sp>
      <p:sp>
        <p:nvSpPr>
          <p:cNvPr id="53252" name="Rectangle 2"/>
          <p:cNvSpPr>
            <a:spLocks noChangeArrowheads="1"/>
          </p:cNvSpPr>
          <p:nvPr/>
        </p:nvSpPr>
        <p:spPr bwMode="auto">
          <a:xfrm>
            <a:off x="914400" y="304800"/>
            <a:ext cx="7772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u="sng" dirty="0">
                <a:solidFill>
                  <a:schemeClr val="accent2"/>
                </a:solidFill>
              </a:rPr>
              <a:t>Bates OSC apparatus: Small-angle bypass</a:t>
            </a:r>
          </a:p>
        </p:txBody>
      </p:sp>
      <p:sp>
        <p:nvSpPr>
          <p:cNvPr id="53253" name="Rectangle 3"/>
          <p:cNvSpPr>
            <a:spLocks noChangeArrowheads="1"/>
          </p:cNvSpPr>
          <p:nvPr/>
        </p:nvSpPr>
        <p:spPr bwMode="auto">
          <a:xfrm>
            <a:off x="228600" y="12192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000"/>
              <a:t>Based on Optical Parametric Amplifier: total signal delay ~20ps only! Then we can choose small-angle chicane with path length increase of 20 ps ~ 6 mm.</a:t>
            </a:r>
            <a:endParaRPr lang="en-US" sz="2000">
              <a:solidFill>
                <a:srgbClr val="990033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990033"/>
              </a:solidFill>
            </a:endParaRPr>
          </a:p>
        </p:txBody>
      </p:sp>
      <p:sp>
        <p:nvSpPr>
          <p:cNvPr id="53254" name="Rectangle 4"/>
          <p:cNvSpPr>
            <a:spLocks noChangeArrowheads="1"/>
          </p:cNvSpPr>
          <p:nvPr/>
        </p:nvSpPr>
        <p:spPr bwMode="auto">
          <a:xfrm>
            <a:off x="533400" y="4419600"/>
            <a:ext cx="8229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/>
              <a:t>4 parallel-edge benders and one (split) weak field lens. Choose </a:t>
            </a:r>
            <a:r>
              <a:rPr lang="en-US">
                <a:sym typeface="Symbol" pitchFamily="-110" charset="2"/>
              </a:rPr>
              <a:t>=65 mrad, L=6mm.</a:t>
            </a:r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304800" y="2057400"/>
          <a:ext cx="8589963" cy="2263775"/>
        </p:xfrm>
        <a:graphic>
          <a:graphicData uri="http://schemas.openxmlformats.org/presentationml/2006/ole">
            <p:oleObj spid="_x0000_s53250" name="VISIO" r:id="rId4" imgW="8589600" imgH="2264040" progId="">
              <p:embed/>
            </p:oleObj>
          </a:graphicData>
        </a:graphic>
      </p:graphicFrame>
      <p:sp>
        <p:nvSpPr>
          <p:cNvPr id="53255" name="Text Box 9"/>
          <p:cNvSpPr txBox="1">
            <a:spLocks noChangeArrowheads="1"/>
          </p:cNvSpPr>
          <p:nvPr/>
        </p:nvSpPr>
        <p:spPr bwMode="auto">
          <a:xfrm>
            <a:off x="609600" y="4953000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</a:rPr>
              <a:t>Tolerances  to conserve coherence are much relaxed for small-angle bypass</a:t>
            </a:r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sym typeface="Symbol" pitchFamily="-110" charset="2"/>
              </a:rPr>
              <a:t>.</a:t>
            </a:r>
            <a:r>
              <a:rPr lang="en-US" sz="2000" b="1" u="sng" baseline="30000" dirty="0">
                <a:solidFill>
                  <a:schemeClr val="accent1">
                    <a:lumMod val="50000"/>
                  </a:schemeClr>
                </a:solidFill>
                <a:sym typeface="Symbol" pitchFamily="-110" charset="2"/>
              </a:rPr>
              <a:t> </a:t>
            </a:r>
            <a:endParaRPr lang="en-US" sz="2000" b="1" u="sng" dirty="0">
              <a:solidFill>
                <a:schemeClr val="accent1">
                  <a:lumMod val="50000"/>
                </a:schemeClr>
              </a:solidFill>
              <a:latin typeface="Arial Unicode MS" pitchFamily="-110" charset="0"/>
              <a:sym typeface="Symbol" pitchFamily="-110" charset="2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661889-F173-48CE-992B-F634C90A0A19}" type="slidenum">
              <a:rPr lang="en-US"/>
              <a:pPr/>
              <a:t>34</a:t>
            </a:fld>
            <a:endParaRPr lang="en-US"/>
          </a:p>
        </p:txBody>
      </p:sp>
      <p:sp>
        <p:nvSpPr>
          <p:cNvPr id="55299" name="Rectangle 8"/>
          <p:cNvSpPr>
            <a:spLocks noChangeArrowheads="1"/>
          </p:cNvSpPr>
          <p:nvPr/>
        </p:nvSpPr>
        <p:spPr bwMode="auto">
          <a:xfrm>
            <a:off x="0" y="2981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5300" name="Text Box 11"/>
          <p:cNvSpPr txBox="1">
            <a:spLocks noChangeArrowheads="1"/>
          </p:cNvSpPr>
          <p:nvPr/>
        </p:nvSpPr>
        <p:spPr bwMode="auto">
          <a:xfrm>
            <a:off x="914400" y="228600"/>
            <a:ext cx="76200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u="sng" dirty="0">
                <a:solidFill>
                  <a:schemeClr val="accent2"/>
                </a:solidFill>
                <a:sym typeface="Symbol" pitchFamily="-110" charset="2"/>
              </a:rPr>
              <a:t>SHR OSC experiment numerical modeling: </a:t>
            </a:r>
          </a:p>
          <a:p>
            <a:pPr algn="ctr">
              <a:spcBef>
                <a:spcPct val="50000"/>
              </a:spcBef>
            </a:pPr>
            <a:r>
              <a:rPr lang="en-US" sz="2800" b="1" u="sng" dirty="0">
                <a:solidFill>
                  <a:schemeClr val="accent2"/>
                </a:solidFill>
                <a:sym typeface="Symbol" pitchFamily="-110" charset="2"/>
              </a:rPr>
              <a:t></a:t>
            </a:r>
            <a:r>
              <a:rPr lang="en-US" sz="2800" b="1" u="sng" baseline="-25000" dirty="0">
                <a:solidFill>
                  <a:schemeClr val="accent2"/>
                </a:solidFill>
                <a:sym typeface="Symbol" pitchFamily="-110" charset="2"/>
              </a:rPr>
              <a:t>x </a:t>
            </a:r>
            <a:r>
              <a:rPr lang="en-US" sz="2800" b="1" u="sng" dirty="0">
                <a:solidFill>
                  <a:schemeClr val="accent2"/>
                </a:solidFill>
                <a:sym typeface="Symbol" pitchFamily="-110" charset="2"/>
              </a:rPr>
              <a:t>and optical amplification</a:t>
            </a:r>
          </a:p>
        </p:txBody>
      </p:sp>
      <p:sp>
        <p:nvSpPr>
          <p:cNvPr id="55301" name="Text Box 17"/>
          <p:cNvSpPr txBox="1">
            <a:spLocks noChangeArrowheads="1"/>
          </p:cNvSpPr>
          <p:nvPr/>
        </p:nvSpPr>
        <p:spPr bwMode="auto">
          <a:xfrm>
            <a:off x="4724400" y="4800600"/>
            <a:ext cx="3962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ym typeface="Symbol" pitchFamily="-110" charset="2"/>
              </a:rPr>
              <a:t>Optimal cooling achieved by adjusting optical amplification.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z="1200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3276600" y="6324600"/>
            <a:ext cx="2895600" cy="365125"/>
          </a:xfrm>
        </p:spPr>
        <p:txBody>
          <a:bodyPr/>
          <a:lstStyle/>
          <a:p>
            <a:r>
              <a:rPr lang="en-US" sz="1200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  <p:pic>
        <p:nvPicPr>
          <p:cNvPr id="55304" name="Picture 4" descr="x-grat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3400" y="1524000"/>
            <a:ext cx="38941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5" name="TextBox 12"/>
          <p:cNvSpPr txBox="1">
            <a:spLocks noChangeArrowheads="1"/>
          </p:cNvSpPr>
          <p:nvPr/>
        </p:nvSpPr>
        <p:spPr bwMode="auto">
          <a:xfrm>
            <a:off x="990600" y="4800600"/>
            <a:ext cx="3581400" cy="646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Observation of beam transverse size changes during cooling process</a:t>
            </a:r>
          </a:p>
        </p:txBody>
      </p:sp>
      <p:pic>
        <p:nvPicPr>
          <p:cNvPr id="55306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419600" y="1600200"/>
            <a:ext cx="4114800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3F64C7-420A-45EC-9C45-7B84CFEBE2D2}" type="slidenum">
              <a:rPr lang="en-US"/>
              <a:pPr/>
              <a:t>35</a:t>
            </a:fld>
            <a:endParaRPr lang="en-US"/>
          </a:p>
        </p:txBody>
      </p:sp>
      <p:sp>
        <p:nvSpPr>
          <p:cNvPr id="57347" name="Text Box 8"/>
          <p:cNvSpPr txBox="1">
            <a:spLocks noChangeArrowheads="1"/>
          </p:cNvSpPr>
          <p:nvPr/>
        </p:nvSpPr>
        <p:spPr bwMode="auto">
          <a:xfrm>
            <a:off x="2286000" y="228600"/>
            <a:ext cx="47244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u="sng" dirty="0">
                <a:solidFill>
                  <a:schemeClr val="accent2"/>
                </a:solidFill>
              </a:rPr>
              <a:t>OSC Tuning Diagnostics</a:t>
            </a:r>
          </a:p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J. Hays-</a:t>
            </a:r>
            <a:r>
              <a:rPr lang="en-US" dirty="0" err="1">
                <a:solidFill>
                  <a:srgbClr val="FF0000"/>
                </a:solidFill>
              </a:rPr>
              <a:t>Wehle</a:t>
            </a:r>
            <a:r>
              <a:rPr lang="en-US" dirty="0">
                <a:solidFill>
                  <a:srgbClr val="FF0000"/>
                </a:solidFill>
              </a:rPr>
              <a:t>, W. Franklin</a:t>
            </a:r>
          </a:p>
        </p:txBody>
      </p:sp>
      <p:grpSp>
        <p:nvGrpSpPr>
          <p:cNvPr id="57348" name="Group 11"/>
          <p:cNvGrpSpPr>
            <a:grpSpLocks/>
          </p:cNvGrpSpPr>
          <p:nvPr/>
        </p:nvGrpSpPr>
        <p:grpSpPr bwMode="auto">
          <a:xfrm>
            <a:off x="1371600" y="1295400"/>
            <a:ext cx="6291263" cy="2989263"/>
            <a:chOff x="864" y="816"/>
            <a:chExt cx="3963" cy="1883"/>
          </a:xfrm>
        </p:grpSpPr>
        <p:pic>
          <p:nvPicPr>
            <p:cNvPr id="57352" name="Picture 5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912" y="816"/>
              <a:ext cx="3577" cy="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353" name="Picture 9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864" y="1440"/>
              <a:ext cx="3963" cy="1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7349" name="Text Box 10"/>
          <p:cNvSpPr txBox="1">
            <a:spLocks noChangeArrowheads="1"/>
          </p:cNvSpPr>
          <p:nvPr/>
        </p:nvSpPr>
        <p:spPr bwMode="auto">
          <a:xfrm>
            <a:off x="457200" y="4419600"/>
            <a:ext cx="84582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/>
              <a:t>Interference signal is maximal when light amplitudes same (low gain alignment).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/>
              <a:t>E</a:t>
            </a:r>
            <a:r>
              <a:rPr lang="en-US" baseline="30000" dirty="0"/>
              <a:t>2</a:t>
            </a:r>
            <a:r>
              <a:rPr lang="en-US" dirty="0"/>
              <a:t> is maximal for </a:t>
            </a:r>
            <a:r>
              <a:rPr lang="en-US" dirty="0">
                <a:sym typeface="Symbol" pitchFamily="-110" charset="2"/>
              </a:rPr>
              <a:t>f=0 (f=/2 for OSC) use in feedback system.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ym typeface="Symbol" pitchFamily="-110" charset="2"/>
              </a:rPr>
              <a:t>Need analysis and bench test of phase feedback during high gain operation.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ym typeface="Symbol" pitchFamily="-110" charset="2"/>
              </a:rPr>
              <a:t>Correlate with beam size measurements (sync. light monitors, streak camera).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u="sng" dirty="0" smtClean="0">
                <a:solidFill>
                  <a:schemeClr val="accent2"/>
                </a:solidFill>
              </a:rPr>
              <a:t>How technologies to support OSC are developing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High power laser amplifiers – rapid progress with DOD and industrial funding, expect 10X increase in average power in ~5 years</a:t>
            </a:r>
          </a:p>
          <a:p>
            <a:r>
              <a:rPr lang="en-US" sz="2400" dirty="0" smtClean="0"/>
              <a:t>Sub-</a:t>
            </a:r>
            <a:r>
              <a:rPr lang="en-US" sz="2400" dirty="0" err="1" smtClean="0"/>
              <a:t>femtosecond</a:t>
            </a:r>
            <a:r>
              <a:rPr lang="en-US" sz="2400" dirty="0" smtClean="0"/>
              <a:t> timing – critical to future light sources for ultra-fast science; sub-</a:t>
            </a:r>
            <a:r>
              <a:rPr lang="en-US" sz="2400" dirty="0" err="1" smtClean="0"/>
              <a:t>fs</a:t>
            </a:r>
            <a:r>
              <a:rPr lang="en-US" sz="2400" dirty="0" smtClean="0"/>
              <a:t> capability over km distance expected ≤ 5 years</a:t>
            </a:r>
          </a:p>
          <a:p>
            <a:r>
              <a:rPr lang="en-US" sz="2400" dirty="0" smtClean="0"/>
              <a:t>Superconducting wigglers – critical to and under development for future light sources; HTS magnets could play an important role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384D-CF09-48B4-A6D7-9E4C0146B086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Muon Collider Design Workshop, BNL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859418-B059-4C5E-AFC9-1619964D1FE9}" type="slidenum">
              <a:rPr lang="en-US"/>
              <a:pPr/>
              <a:t>37</a:t>
            </a:fld>
            <a:endParaRPr lang="en-US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33400"/>
          </a:xfrm>
        </p:spPr>
        <p:txBody>
          <a:bodyPr/>
          <a:lstStyle/>
          <a:p>
            <a:pPr eaLnBrk="1" hangingPunct="1"/>
            <a:r>
              <a:rPr lang="en-US" sz="2800" b="1" u="sng" dirty="0" smtClean="0">
                <a:solidFill>
                  <a:schemeClr val="accent2"/>
                </a:solidFill>
                <a:latin typeface="Calibri" pitchFamily="-110" charset="0"/>
              </a:rPr>
              <a:t>Summary of OSC experiment at Bates</a:t>
            </a: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5181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Calibri" pitchFamily="-110" charset="0"/>
              </a:rPr>
              <a:t>Cooling of high energy </a:t>
            </a:r>
            <a:r>
              <a:rPr lang="en-US" sz="2400" dirty="0" err="1" smtClean="0">
                <a:latin typeface="Calibri" pitchFamily="-110" charset="0"/>
              </a:rPr>
              <a:t>hadron</a:t>
            </a:r>
            <a:r>
              <a:rPr lang="en-US" sz="2400" dirty="0" smtClean="0">
                <a:latin typeface="Calibri" pitchFamily="-110" charset="0"/>
              </a:rPr>
              <a:t> or </a:t>
            </a:r>
            <a:r>
              <a:rPr lang="en-US" sz="2400" dirty="0" err="1" smtClean="0">
                <a:latin typeface="Calibri" pitchFamily="-110" charset="0"/>
              </a:rPr>
              <a:t>muon</a:t>
            </a:r>
            <a:r>
              <a:rPr lang="en-US" sz="2400" dirty="0" smtClean="0">
                <a:latin typeface="Calibri" pitchFamily="-110" charset="0"/>
              </a:rPr>
              <a:t> beams holds major promise  for increasing collision luminosity of </a:t>
            </a:r>
            <a:r>
              <a:rPr lang="en-US" sz="2400" dirty="0" err="1" smtClean="0">
                <a:latin typeface="Calibri" pitchFamily="-110" charset="0"/>
              </a:rPr>
              <a:t>hadron-hadron</a:t>
            </a:r>
            <a:r>
              <a:rPr lang="en-US" sz="2400" dirty="0" smtClean="0">
                <a:latin typeface="Calibri" pitchFamily="-110" charset="0"/>
              </a:rPr>
              <a:t> /electron-ion colliders, and for the realization of a multi-</a:t>
            </a:r>
            <a:r>
              <a:rPr lang="en-US" sz="2400" dirty="0" err="1" smtClean="0">
                <a:latin typeface="Calibri" pitchFamily="-110" charset="0"/>
              </a:rPr>
              <a:t>TeV</a:t>
            </a:r>
            <a:r>
              <a:rPr lang="en-US" sz="2400" dirty="0" smtClean="0">
                <a:latin typeface="Calibri" pitchFamily="-110" charset="0"/>
              </a:rPr>
              <a:t> </a:t>
            </a:r>
            <a:r>
              <a:rPr lang="en-US" sz="2400" dirty="0" err="1" smtClean="0">
                <a:latin typeface="Calibri" pitchFamily="-110" charset="0"/>
              </a:rPr>
              <a:t>muon</a:t>
            </a:r>
            <a:r>
              <a:rPr lang="en-US" sz="2400" dirty="0" smtClean="0">
                <a:latin typeface="Calibri" pitchFamily="-110" charset="0"/>
              </a:rPr>
              <a:t> collider.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Calibri" pitchFamily="-110" charset="0"/>
              </a:rPr>
              <a:t>OSC is a promising cooling technique which has never been demonstrated.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Calibri" pitchFamily="-110" charset="0"/>
              </a:rPr>
              <a:t>The proposed Bates experiment utilizes an existing and available accelerator complex.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pitchFamily="-110" charset="0"/>
              </a:rPr>
              <a:t>The collaboration contains the necessary expertise to carry out the experiment and to subsequently deploy it at possible high energy colliders.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Technologies to support OSC for high energy colliders are developing.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pitchFamily="-110" charset="0"/>
              </a:rPr>
              <a:t>DOE proposal is under review.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Calibri" pitchFamily="-110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AFE185-C80D-4634-A043-4DE1CF45D714}" type="slidenum">
              <a:rPr lang="en-US"/>
              <a:pPr/>
              <a:t>38</a:t>
            </a:fld>
            <a:endParaRPr lang="en-US"/>
          </a:p>
        </p:txBody>
      </p:sp>
      <p:sp>
        <p:nvSpPr>
          <p:cNvPr id="60419" name="TextBox 4"/>
          <p:cNvSpPr txBox="1">
            <a:spLocks noChangeArrowheads="1"/>
          </p:cNvSpPr>
          <p:nvPr/>
        </p:nvSpPr>
        <p:spPr bwMode="auto">
          <a:xfrm>
            <a:off x="2133600" y="762000"/>
            <a:ext cx="480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Additional  slides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743199" y="198670"/>
            <a:ext cx="3810001" cy="619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A6EB2DF-5055-4E6A-B3F1-C098B861FED3}" type="slidenum">
              <a:rPr lang="en-US"/>
              <a:pPr/>
              <a:t>39</a:t>
            </a:fld>
            <a:endParaRPr lang="en-US"/>
          </a:p>
        </p:txBody>
      </p:sp>
      <p:sp>
        <p:nvSpPr>
          <p:cNvPr id="61444" name="TextBox 3"/>
          <p:cNvSpPr txBox="1">
            <a:spLocks noChangeArrowheads="1"/>
          </p:cNvSpPr>
          <p:nvPr/>
        </p:nvSpPr>
        <p:spPr bwMode="auto">
          <a:xfrm>
            <a:off x="762000" y="1447800"/>
            <a:ext cx="1600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1996 design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CAD330-733D-4A89-B687-AA6D1F7A1F1E}" type="slidenum">
              <a:rPr lang="en-US"/>
              <a:pPr/>
              <a:t>40</a:t>
            </a:fld>
            <a:endParaRPr lang="en-US"/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76400" y="0"/>
            <a:ext cx="5714999" cy="638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191380-DBBA-4748-B059-176117190EF3}" type="slidenum">
              <a:rPr lang="en-US"/>
              <a:pPr/>
              <a:t>41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12/1/2009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Muon Collider Design Workshop, BNL</a:t>
            </a:r>
          </a:p>
        </p:txBody>
      </p:sp>
      <p:pic>
        <p:nvPicPr>
          <p:cNvPr id="63493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52600" y="457200"/>
            <a:ext cx="5105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76400" y="3276600"/>
            <a:ext cx="32956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85800" y="3657600"/>
            <a:ext cx="77628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6" name="Rectangle 7"/>
          <p:cNvSpPr>
            <a:spLocks noChangeArrowheads="1"/>
          </p:cNvSpPr>
          <p:nvPr/>
        </p:nvSpPr>
        <p:spPr bwMode="auto">
          <a:xfrm>
            <a:off x="685800" y="5181600"/>
            <a:ext cx="2922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http://cupp.oulu.fi/neutrino/</a:t>
            </a:r>
          </a:p>
        </p:txBody>
      </p:sp>
      <p:sp>
        <p:nvSpPr>
          <p:cNvPr id="63497" name="TextBox 8"/>
          <p:cNvSpPr txBox="1">
            <a:spLocks noChangeArrowheads="1"/>
          </p:cNvSpPr>
          <p:nvPr/>
        </p:nvSpPr>
        <p:spPr bwMode="auto">
          <a:xfrm>
            <a:off x="762000" y="5638800"/>
            <a:ext cx="7086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Centre for Underground Physics in Pyh</a:t>
            </a:r>
            <a:r>
              <a:rPr lang="en-US">
                <a:cs typeface="Arial" charset="0"/>
              </a:rPr>
              <a:t>ä</a:t>
            </a:r>
            <a:r>
              <a:rPr lang="en-US"/>
              <a:t>salmi (Finland),  </a:t>
            </a:r>
          </a:p>
          <a:p>
            <a:r>
              <a:rPr lang="en-US"/>
              <a:t>CUPP project, University of Oulu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3215</Words>
  <Application>Microsoft Macintosh PowerPoint</Application>
  <PresentationFormat>On-screen Show (4:3)</PresentationFormat>
  <Paragraphs>572</Paragraphs>
  <Slides>41</Slides>
  <Notes>7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Default Design</vt:lpstr>
      <vt:lpstr>Equation</vt:lpstr>
      <vt:lpstr>VISIO</vt:lpstr>
      <vt:lpstr>  Introduction to Optical Stochastic Cooling and the Bates Linear Accelerator Center at MIT  Robert P. Redwine  Director, Bates Linear Accelerator Center  </vt:lpstr>
      <vt:lpstr>MIT Bates Linear Accelerator Center</vt:lpstr>
      <vt:lpstr>History</vt:lpstr>
      <vt:lpstr>Present</vt:lpstr>
      <vt:lpstr>Optical Stochastic Cooling</vt:lpstr>
      <vt:lpstr>Optical Stochastic Cooling  of a 100 GeV Muon Beam (A. Zholents &amp; M. Zolotorev)</vt:lpstr>
      <vt:lpstr>Goal:</vt:lpstr>
      <vt:lpstr>OSC Cooling Section</vt:lpstr>
      <vt:lpstr>OSC Formalism</vt:lpstr>
      <vt:lpstr> Maximize αL,T   </vt:lpstr>
      <vt:lpstr>Conceptual Solution (Zholents &amp; Zolotorev)</vt:lpstr>
      <vt:lpstr>Initial and Final Beam Parameters in the Cooling Ring</vt:lpstr>
      <vt:lpstr>Initial and Final Lattice Parameters for Optimal Cooling at 0.8 μm Optical Wavelength</vt:lpstr>
      <vt:lpstr>Technical Challenges Cooler Lattice</vt:lpstr>
      <vt:lpstr>Light Amplifier</vt:lpstr>
      <vt:lpstr>Conclusion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How technologies to support OSC are developing</vt:lpstr>
      <vt:lpstr>Summary of OSC experiment at Bates</vt:lpstr>
      <vt:lpstr>Slide 38</vt:lpstr>
      <vt:lpstr>Slide 39</vt:lpstr>
      <vt:lpstr>Slide 40</vt:lpstr>
      <vt:lpstr>Slide 41</vt:lpstr>
    </vt:vector>
  </TitlesOfParts>
  <Company>MIT Bates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 Bates Linear Accelerator Center</dc:title>
  <dc:creator>kdow</dc:creator>
  <cp:lastModifiedBy>Robert Redwine</cp:lastModifiedBy>
  <cp:revision>61</cp:revision>
  <cp:lastPrinted>2009-11-23T13:31:37Z</cp:lastPrinted>
  <dcterms:created xsi:type="dcterms:W3CDTF">2009-11-30T23:01:46Z</dcterms:created>
  <dcterms:modified xsi:type="dcterms:W3CDTF">2009-11-30T23:03:07Z</dcterms:modified>
</cp:coreProperties>
</file>