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s/slide14.xml" ContentType="application/vnd.openxmlformats-officedocument.presentationml.slide+xml"/>
  <Override PartName="/ppt/notesSlides/notesSlide16.xml" ContentType="application/vnd.openxmlformats-officedocument.presentationml.notesSlide+xml"/>
  <Default Extension="xml" ContentType="application/xml"/>
  <Override PartName="/ppt/tableStyles.xml" ContentType="application/vnd.openxmlformats-officedocument.presentationml.tableStyles+xml"/>
  <Override PartName="/ppt/embeddings/Microsoft_Equation5.bin" ContentType="application/vnd.openxmlformats-officedocument.oleObject"/>
  <Override PartName="/ppt/notesSlides/notesSlide31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embeddings/Microsoft_Equation4.bin" ContentType="application/vnd.openxmlformats-officedocument.oleObject"/>
  <Override PartName="/ppt/notesSlides/notesSlide30.xml" ContentType="application/vnd.openxmlformats-officedocument.presentationml.notesSlide+xml"/>
  <Override PartName="/ppt/slides/slide27.xml" ContentType="application/vnd.openxmlformats-officedocument.presentationml.slide+xml"/>
  <Default Extension="vml" ContentType="application/vnd.openxmlformats-officedocument.vmlDrawing"/>
  <Override PartName="/ppt/notesSlides/notesSlide2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embeddings/Microsoft_Equation3.bin" ContentType="application/vnd.openxmlformats-officedocument.oleObject"/>
  <Override PartName="/ppt/presProps.xml" ContentType="application/vnd.openxmlformats-officedocument.presentationml.presProps+xml"/>
  <Default Extension="pict" ContentType="image/pict"/>
  <Override PartName="/ppt/slides/slide26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Microsoft_Equation2.bin" ContentType="application/vnd.openxmlformats-officedocument.oleObject"/>
  <Override PartName="/ppt/slides/slide25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Microsoft_Equation1.bin" ContentType="application/vnd.openxmlformats-officedocument.oleObject"/>
  <Override PartName="/ppt/slides/slide24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jpeg" ContentType="image/jpeg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0.xml" ContentType="application/vnd.openxmlformats-officedocument.presentationml.slideLayout+xml"/>
  <Override PartName="/ppt/slides/slide6.xml" ContentType="application/vnd.openxmlformats-officedocument.presentationml.slide+xml"/>
  <Default Extension="bin" ContentType="application/vnd.openxmlformats-officedocument.presentationml.printerSettings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69" r:id="rId3"/>
    <p:sldId id="257" r:id="rId4"/>
    <p:sldId id="270" r:id="rId5"/>
    <p:sldId id="272" r:id="rId6"/>
    <p:sldId id="275" r:id="rId7"/>
    <p:sldId id="277" r:id="rId8"/>
    <p:sldId id="278" r:id="rId9"/>
    <p:sldId id="281" r:id="rId10"/>
    <p:sldId id="305" r:id="rId11"/>
    <p:sldId id="279" r:id="rId12"/>
    <p:sldId id="282" r:id="rId13"/>
    <p:sldId id="304" r:id="rId14"/>
    <p:sldId id="280" r:id="rId15"/>
    <p:sldId id="283" r:id="rId16"/>
    <p:sldId id="303" r:id="rId17"/>
    <p:sldId id="284" r:id="rId18"/>
    <p:sldId id="285" r:id="rId19"/>
    <p:sldId id="302" r:id="rId20"/>
    <p:sldId id="286" r:id="rId21"/>
    <p:sldId id="287" r:id="rId22"/>
    <p:sldId id="301" r:id="rId23"/>
    <p:sldId id="288" r:id="rId24"/>
    <p:sldId id="289" r:id="rId25"/>
    <p:sldId id="300" r:id="rId26"/>
    <p:sldId id="290" r:id="rId27"/>
    <p:sldId id="291" r:id="rId28"/>
    <p:sldId id="299" r:id="rId29"/>
    <p:sldId id="292" r:id="rId30"/>
    <p:sldId id="293" r:id="rId31"/>
    <p:sldId id="298" r:id="rId32"/>
    <p:sldId id="294" r:id="rId33"/>
    <p:sldId id="295" r:id="rId34"/>
    <p:sldId id="297" r:id="rId35"/>
    <p:sldId id="296" r:id="rId36"/>
  </p:sldIdLst>
  <p:sldSz cx="9144000" cy="6858000" type="screen4x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bg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bg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bg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bg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3031" autoAdjust="0"/>
  </p:normalViewPr>
  <p:slideViewPr>
    <p:cSldViewPr>
      <p:cViewPr>
        <p:scale>
          <a:sx n="100" d="100"/>
          <a:sy n="100" d="100"/>
        </p:scale>
        <p:origin x="-416" y="-23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ict"/><Relationship Id="rId2" Type="http://schemas.openxmlformats.org/officeDocument/2006/relationships/image" Target="../media/image3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ict"/><Relationship Id="rId2" Type="http://schemas.openxmlformats.org/officeDocument/2006/relationships/image" Target="../media/image7.pict"/><Relationship Id="rId3" Type="http://schemas.openxmlformats.org/officeDocument/2006/relationships/image" Target="../media/image8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ea typeface="DejaVu Sans" charset="0"/>
                <a:cs typeface="DejaVu Sans" charset="0"/>
              </a:defRPr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ea typeface="DejaVu Sans" charset="0"/>
                <a:cs typeface="DejaVu Sans" charset="0"/>
              </a:defRPr>
            </a:lvl1pPr>
          </a:lstStyle>
          <a:p>
            <a:fld id="{6AAEA3C6-71BD-F448-B7CB-F4AB6648917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E4ADB08-2907-2342-BAAB-DE982D27BD68}" type="slidenum">
              <a:rPr lang="en-US"/>
              <a:pPr/>
              <a:t>1</a:t>
            </a:fld>
            <a:endParaRPr lang="en-US"/>
          </a:p>
        </p:txBody>
      </p:sp>
      <p:sp>
        <p:nvSpPr>
          <p:cNvPr id="614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6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E8A5C4D-43C3-0E45-9D93-FF98E1AB5913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2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3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4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5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6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7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8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9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10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11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12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13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14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15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16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17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18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19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20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21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22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23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24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25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26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27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28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29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29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30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30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31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31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32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32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33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33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34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34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0CC896-F358-424B-9862-DDEAA7648538}" type="slidenum">
              <a:rPr lang="en-US"/>
              <a:pPr/>
              <a:t>35</a:t>
            </a:fld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82CF56-BCE8-2047-8666-D437F825C9C0}" type="slidenum"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35</a:t>
            </a:fld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-10344150" y="303213"/>
            <a:ext cx="20689888" cy="15517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227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503613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981200"/>
            <a:ext cx="3503612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56313" y="554038"/>
            <a:ext cx="1789112" cy="53863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54038"/>
            <a:ext cx="5218113" cy="53863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54038"/>
            <a:ext cx="7083425" cy="1250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159625" cy="3959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  <a:p>
            <a:pPr lvl="2"/>
            <a:r>
              <a:rPr lang="en-GB"/>
              <a:t>Third Outline Level</a:t>
            </a:r>
          </a:p>
          <a:p>
            <a:pPr lvl="3"/>
            <a:r>
              <a:rPr lang="en-GB"/>
              <a:t>Fourth Outline Level</a:t>
            </a:r>
          </a:p>
          <a:p>
            <a:pPr lvl="4"/>
            <a:r>
              <a:rPr lang="en-GB"/>
              <a:t>Fifth Outline Level</a:t>
            </a:r>
          </a:p>
          <a:p>
            <a:pPr lvl="4"/>
            <a:r>
              <a:rPr lang="en-GB"/>
              <a:t>Sixth Outline Level</a:t>
            </a:r>
          </a:p>
          <a:p>
            <a:pPr lvl="4"/>
            <a:r>
              <a:rPr lang="en-GB"/>
              <a:t>Seventh Outline Level</a:t>
            </a:r>
          </a:p>
          <a:p>
            <a:pPr lvl="4"/>
            <a:r>
              <a:rPr lang="en-GB"/>
              <a:t>Eighth Outline Level</a:t>
            </a:r>
          </a:p>
          <a:p>
            <a:pPr lvl="4"/>
            <a:r>
              <a:rPr lang="en-GB"/>
              <a:t>Ninth Outline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685800" y="6248400"/>
            <a:ext cx="19050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45 Helvetica Light" pitchFamily="16" charset="0"/>
        <a:defRPr sz="38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45 Helvetica Light" pitchFamily="16" charset="0"/>
        <a:defRPr sz="3800">
          <a:solidFill>
            <a:srgbClr val="000000"/>
          </a:solidFill>
          <a:latin typeface="45 Helvetica Light" pitchFamily="16" charset="0"/>
          <a:ea typeface="DejaVu Sans" charset="0"/>
          <a:cs typeface="DejaVu Sans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45 Helvetica Light" pitchFamily="16" charset="0"/>
        <a:defRPr sz="3800">
          <a:solidFill>
            <a:srgbClr val="000000"/>
          </a:solidFill>
          <a:latin typeface="45 Helvetica Light" pitchFamily="16" charset="0"/>
          <a:ea typeface="DejaVu Sans" charset="0"/>
          <a:cs typeface="DejaVu Sans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45 Helvetica Light" pitchFamily="16" charset="0"/>
        <a:defRPr sz="3800">
          <a:solidFill>
            <a:srgbClr val="000000"/>
          </a:solidFill>
          <a:latin typeface="45 Helvetica Light" pitchFamily="16" charset="0"/>
          <a:ea typeface="DejaVu Sans" charset="0"/>
          <a:cs typeface="DejaVu Sans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45 Helvetica Light" pitchFamily="16" charset="0"/>
        <a:defRPr sz="3800">
          <a:solidFill>
            <a:srgbClr val="000000"/>
          </a:solidFill>
          <a:latin typeface="45 Helvetica Light" pitchFamily="16" charset="0"/>
          <a:ea typeface="DejaVu Sans" charset="0"/>
          <a:cs typeface="DejaVu Sans" charset="0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45 Helvetica Light" pitchFamily="16" charset="0"/>
        <a:defRPr sz="3800">
          <a:solidFill>
            <a:srgbClr val="000000"/>
          </a:solidFill>
          <a:latin typeface="45 Helvetica Light" pitchFamily="16" charset="0"/>
          <a:ea typeface="DejaVu Sans" charset="0"/>
          <a:cs typeface="DejaVu Sans" charset="0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45 Helvetica Light" pitchFamily="16" charset="0"/>
        <a:defRPr sz="3800">
          <a:solidFill>
            <a:srgbClr val="000000"/>
          </a:solidFill>
          <a:latin typeface="45 Helvetica Light" pitchFamily="16" charset="0"/>
          <a:ea typeface="DejaVu Sans" charset="0"/>
          <a:cs typeface="DejaVu Sans" charset="0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45 Helvetica Light" pitchFamily="16" charset="0"/>
        <a:defRPr sz="3800">
          <a:solidFill>
            <a:srgbClr val="000000"/>
          </a:solidFill>
          <a:latin typeface="45 Helvetica Light" pitchFamily="16" charset="0"/>
          <a:ea typeface="DejaVu Sans" charset="0"/>
          <a:cs typeface="DejaVu Sans" charset="0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45 Helvetica Light" pitchFamily="16" charset="0"/>
        <a:defRPr sz="3800">
          <a:solidFill>
            <a:srgbClr val="000000"/>
          </a:solidFill>
          <a:latin typeface="45 Helvetica Light" pitchFamily="16" charset="0"/>
          <a:ea typeface="DejaVu Sans" charset="0"/>
          <a:cs typeface="DejaVu Sans" charset="0"/>
        </a:defRPr>
      </a:lvl9pPr>
    </p:titleStyle>
    <p:bodyStyle>
      <a:lvl1pPr marL="339725" indent="-339725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45 Helvetica Light" pitchFamily="16" charset="0"/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39775" indent="-282575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45 Helvetica Light" pitchFamily="16" charset="0"/>
        <a:buChar char="–"/>
        <a:defRPr sz="24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45 Helvetica Light" pitchFamily="16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45 Helvetica Light" pitchFamily="16" charset="0"/>
        <a:buChar char="–"/>
        <a:defRPr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45 Helvetica Light" pitchFamily="16" charset="0"/>
        <a:buChar char="»"/>
        <a:defRPr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45 Helvetica Light" pitchFamily="16" charset="0"/>
        <a:buChar char="»"/>
        <a:defRPr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45 Helvetica Light" pitchFamily="16" charset="0"/>
        <a:buChar char="»"/>
        <a:defRPr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45 Helvetica Light" pitchFamily="16" charset="0"/>
        <a:buChar char="»"/>
        <a:defRPr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45 Helvetica Light" pitchFamily="16" charset="0"/>
        <a:buChar char="»"/>
        <a:defRPr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Microsoft_Equation1.bin"/><Relationship Id="rId5" Type="http://schemas.openxmlformats.org/officeDocument/2006/relationships/oleObject" Target="../embeddings/Microsoft_Equation2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oleObject" Target="../embeddings/Microsoft_Equation3.bin"/><Relationship Id="rId7" Type="http://schemas.openxmlformats.org/officeDocument/2006/relationships/oleObject" Target="../embeddings/Microsoft_Equation4.bin"/><Relationship Id="rId8" Type="http://schemas.openxmlformats.org/officeDocument/2006/relationships/oleObject" Target="../embeddings/Microsoft_Equation5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13.png"/><Relationship Id="rId1" Type="http://schemas.openxmlformats.org/officeDocument/2006/relationships/video" Target="file://localhost/Users/kpaul/Projects/eshield/simulations/vorpal/eshldTest04/movie3d/eshldTest04.mpg" TargetMode="External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16.png"/><Relationship Id="rId1" Type="http://schemas.openxmlformats.org/officeDocument/2006/relationships/video" Target="file://localhost/Users/kpaul/Projects/eshield/simulations/vorpal/eshldTest05/movie3d/eshldTest05.mpg" TargetMode="External"/><Relationship Id="rId2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19.png"/><Relationship Id="rId1" Type="http://schemas.openxmlformats.org/officeDocument/2006/relationships/video" Target="file://localhost/Users/kpaul/Projects/eshield/simulations/vorpal/eshldTest08/movie3d/eshldTest08.mpg" TargetMode="External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image" Target="../media/image22.png"/><Relationship Id="rId1" Type="http://schemas.openxmlformats.org/officeDocument/2006/relationships/video" Target="file://localhost/Users/kpaul/Projects/eshield/simulations/vorpal/eshldTest10/movie3d/eshldTest10.mpg" TargetMode="External"/><Relationship Id="rId2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4" Type="http://schemas.openxmlformats.org/officeDocument/2006/relationships/image" Target="../media/image25.png"/><Relationship Id="rId1" Type="http://schemas.openxmlformats.org/officeDocument/2006/relationships/video" Target="file://localhost/Users/kpaul/Projects/eshield/simulations/vorpal/eshldTest11/movie3d/eshldTest11.mpg" TargetMode="External"/><Relationship Id="rId2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4" Type="http://schemas.openxmlformats.org/officeDocument/2006/relationships/image" Target="../media/image28.png"/><Relationship Id="rId1" Type="http://schemas.openxmlformats.org/officeDocument/2006/relationships/video" Target="file://localhost/Users/kpaul/Projects/eshield/simulations/vorpal/eshldTest12/movie3d/eshldTest12.mpg" TargetMode="External"/><Relationship Id="rId2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4" Type="http://schemas.openxmlformats.org/officeDocument/2006/relationships/image" Target="../media/image31.png"/><Relationship Id="rId1" Type="http://schemas.openxmlformats.org/officeDocument/2006/relationships/video" Target="file://localhost/Users/kpaul/Projects/eshield/simulations/vorpal/eshldTest06/movie3d/eshldTest06.mpg" TargetMode="External"/><Relationship Id="rId2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4" Type="http://schemas.openxmlformats.org/officeDocument/2006/relationships/image" Target="../media/image34.png"/><Relationship Id="rId1" Type="http://schemas.openxmlformats.org/officeDocument/2006/relationships/video" Target="file://localhost/Users/kpaul/Projects/eshield/simulations/vorpal/eshldTest07/movie3d/eshldTest07.mpg" TargetMode="External"/><Relationship Id="rId2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4" Type="http://schemas.openxmlformats.org/officeDocument/2006/relationships/image" Target="../media/image37.png"/><Relationship Id="rId1" Type="http://schemas.openxmlformats.org/officeDocument/2006/relationships/video" Target="file://localhost/Users/kpaul/Projects/eshield/simulations/vorpal/eshldTest09/movie3d/eshldTest09.mpg" TargetMode="External"/><Relationship Id="rId2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990600" y="4267200"/>
            <a:ext cx="7162800" cy="914400"/>
          </a:xfrm>
          <a:prstGeom prst="rect">
            <a:avLst/>
          </a:prstGeom>
          <a:noFill/>
          <a:ln/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0" marR="0" lvl="0" indent="0" algn="ctr" defTabSz="457200" rtl="0" eaLnBrk="0" fontAlgn="base" latinLnBrk="0" hangingPunct="0">
              <a:lnSpc>
                <a:spcPct val="93000"/>
              </a:lnSpc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Kevin Paul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C4C4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Tech-X Corporation</a:t>
            </a:r>
          </a:p>
        </p:txBody>
      </p:sp>
      <p:sp>
        <p:nvSpPr>
          <p:cNvPr id="4" name="Rectangle 1"/>
          <p:cNvSpPr txBox="1">
            <a:spLocks noChangeArrowheads="1"/>
          </p:cNvSpPr>
          <p:nvPr/>
        </p:nvSpPr>
        <p:spPr bwMode="auto">
          <a:xfrm>
            <a:off x="838200" y="1447800"/>
            <a:ext cx="7467600" cy="2590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/>
            </a:pPr>
            <a:r>
              <a:rPr kumimoji="0" lang="en-US" sz="4400" b="1" i="0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Field Emission in the</a:t>
            </a:r>
          </a:p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/>
            </a:pPr>
            <a:r>
              <a:rPr kumimoji="0" lang="en-US" sz="4400" b="1" i="0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805 MHz</a:t>
            </a:r>
            <a:r>
              <a:rPr kumimoji="0" lang="en-US" sz="4400" b="1" i="0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Cavity</a:t>
            </a:r>
          </a:p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/>
            </a:pPr>
            <a:endParaRPr kumimoji="0" lang="en-US" sz="1200" b="1" i="0" strike="noStrike" kern="0" cap="none" spc="0" normalizeH="0" noProof="0" dirty="0" smtClean="0">
              <a:ln>
                <a:noFill/>
              </a:ln>
              <a:solidFill>
                <a:srgbClr val="00009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/>
            </a:pPr>
            <a:r>
              <a:rPr lang="en-US" sz="3200" i="1" kern="0" noProof="0" dirty="0" smtClean="0">
                <a:solidFill>
                  <a:schemeClr val="bg2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Update on the </a:t>
            </a:r>
            <a:r>
              <a:rPr lang="en-US" sz="3200" i="1" kern="0" noProof="0" dirty="0" err="1" smtClean="0">
                <a:solidFill>
                  <a:schemeClr val="bg2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eSHIELD</a:t>
            </a:r>
            <a:r>
              <a:rPr lang="en-US" sz="3200" i="1" kern="0" dirty="0" smtClean="0">
                <a:solidFill>
                  <a:schemeClr val="bg2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kumimoji="0" lang="en-US" sz="3200" i="1" strike="noStrike" kern="0" cap="none" spc="0" normalizeH="0" baseline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Phase</a:t>
            </a:r>
            <a:r>
              <a:rPr kumimoji="0" lang="en-US" sz="3200" i="1" strike="noStrike" kern="0" cap="none" spc="0" normalizeH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I SBIR</a:t>
            </a:r>
            <a:endParaRPr kumimoji="0" lang="en-US" sz="3200" i="1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Magnetic Insulation Primer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2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" name="Text Box 2"/>
          <p:cNvSpPr txBox="1">
            <a:spLocks noChangeArrowheads="1"/>
          </p:cNvSpPr>
          <p:nvPr/>
        </p:nvSpPr>
        <p:spPr bwMode="auto">
          <a:xfrm>
            <a:off x="228600" y="1524000"/>
            <a:ext cx="8686800" cy="2362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39725" indent="-339725" eaLnBrk="1" hangingPunct="1">
              <a:spcBef>
                <a:spcPts val="5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charset="2"/>
              <a:buChar char="v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45 Helvetica Light" pitchFamily="16" charset="0"/>
                <a:ea typeface="DejaVu Sans" charset="0"/>
                <a:cs typeface="DejaVu Sans" charset="0"/>
              </a:rPr>
              <a:t>Introduced to achieve high voltages in transformers without arcing</a:t>
            </a:r>
          </a:p>
          <a:p>
            <a:pPr marL="796925" lvl="1" indent="-339725" eaLnBrk="1" hangingPunct="1">
              <a:spcBef>
                <a:spcPts val="500"/>
              </a:spcBef>
              <a:spcAft>
                <a:spcPts val="0"/>
              </a:spcAft>
              <a:buFont typeface="Wingdings" charset="2"/>
              <a:buChar char="v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F. </a:t>
            </a:r>
            <a:r>
              <a:rPr lang="en-US" sz="1800" dirty="0" err="1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Winterberg</a:t>
            </a: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, “Magnetically Insulated Transformer for Attaining Ultrahigh Voltages,” Rev. Sci. </a:t>
            </a:r>
            <a:r>
              <a:rPr lang="en-US" sz="1800" dirty="0" err="1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Instrum</a:t>
            </a: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., vol. 41, </a:t>
            </a:r>
            <a:r>
              <a:rPr lang="en-US" sz="1800" dirty="0" err="1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p</a:t>
            </a: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. 1756, December 1970.</a:t>
            </a:r>
          </a:p>
          <a:p>
            <a:pPr marL="796925" lvl="1" indent="-339725" eaLnBrk="1" hangingPunct="1">
              <a:spcBef>
                <a:spcPts val="500"/>
              </a:spcBef>
              <a:spcAft>
                <a:spcPts val="0"/>
              </a:spcAft>
              <a:buFont typeface="Wingdings" charset="2"/>
              <a:buChar char="v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E. H. Hirsch, “The Concept of Magnetic Insulation,” Rev. Sci. </a:t>
            </a:r>
            <a:r>
              <a:rPr lang="en-US" sz="1800" dirty="0" err="1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Instrum</a:t>
            </a: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., vol. 42, no. 9, </a:t>
            </a:r>
            <a:r>
              <a:rPr lang="en-US" sz="1800" dirty="0" err="1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p</a:t>
            </a: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. 1371, 1971.</a:t>
            </a:r>
          </a:p>
          <a:p>
            <a:pPr marL="796925" lvl="1" indent="-339725" eaLnBrk="1" hangingPunct="1">
              <a:spcBef>
                <a:spcPts val="500"/>
              </a:spcBef>
              <a:spcAft>
                <a:spcPts val="0"/>
              </a:spcAft>
              <a:buFont typeface="Wingdings" charset="2"/>
              <a:buChar char="v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F. </a:t>
            </a:r>
            <a:r>
              <a:rPr lang="en-US" sz="1800" dirty="0" err="1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Winterberg</a:t>
            </a: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, “On the Concept of Magnetic Insulation,” Rev. Sci. </a:t>
            </a:r>
            <a:r>
              <a:rPr lang="en-US" sz="1800" dirty="0" err="1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Instrum</a:t>
            </a: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., vol. 43, </a:t>
            </a:r>
            <a:r>
              <a:rPr lang="en-US" sz="1800" dirty="0" err="1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p</a:t>
            </a: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. 814, May 1972.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5181600" y="5029200"/>
          <a:ext cx="533400" cy="533400"/>
        </p:xfrm>
        <a:graphic>
          <a:graphicData uri="http://schemas.openxmlformats.org/presentationml/2006/ole">
            <p:oleObj spid="_x0000_s49154" name="Equation" r:id="rId4" imgW="266700" imgH="266700" progId="Equation.3">
              <p:embed/>
            </p:oleObj>
          </a:graphicData>
        </a:graphic>
      </p:graphicFrame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228600" y="3810000"/>
            <a:ext cx="5105400" cy="2590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39725" lvl="1" indent="-339725" eaLnBrk="1" hangingPunct="1">
              <a:spcBef>
                <a:spcPts val="5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charset="2"/>
              <a:buChar char="v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45 Helvetica Light" pitchFamily="16" charset="0"/>
                <a:ea typeface="DejaVu Sans" charset="0"/>
                <a:cs typeface="DejaVu Sans" charset="0"/>
              </a:rPr>
              <a:t>Field emitted electrons are confined to a region near the surface</a:t>
            </a:r>
            <a:endParaRPr lang="en-US" b="1" dirty="0" smtClean="0">
              <a:solidFill>
                <a:schemeClr val="accent2">
                  <a:lumMod val="50000"/>
                </a:schemeClr>
              </a:solidFill>
              <a:latin typeface="45 Helvetica Light" pitchFamily="16" charset="0"/>
              <a:ea typeface="DejaVu Sans" charset="0"/>
              <a:cs typeface="DejaVu Sans" charset="0"/>
            </a:endParaRPr>
          </a:p>
          <a:p>
            <a:pPr marL="796925" lvl="1" indent="-339725" eaLnBrk="1" hangingPunct="1">
              <a:spcBef>
                <a:spcPts val="500"/>
              </a:spcBef>
              <a:spcAft>
                <a:spcPts val="0"/>
              </a:spcAft>
              <a:buFont typeface="Wingdings" charset="2"/>
              <a:buChar char="v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r>
              <a:rPr lang="en-US" sz="1800" dirty="0" smtClean="0">
                <a:solidFill>
                  <a:srgbClr val="000000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Magnetic field is parallel to high-voltage surface (high electric field)</a:t>
            </a:r>
          </a:p>
          <a:p>
            <a:pPr marL="796925" lvl="1" indent="-339725" eaLnBrk="1" hangingPunct="1">
              <a:spcBef>
                <a:spcPts val="500"/>
              </a:spcBef>
              <a:spcAft>
                <a:spcPts val="0"/>
              </a:spcAft>
              <a:buFont typeface="Wingdings" charset="2"/>
              <a:buChar char="v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r>
              <a:rPr lang="en-US" sz="1800" dirty="0" smtClean="0">
                <a:solidFill>
                  <a:srgbClr val="000000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Thickness determined by </a:t>
            </a:r>
            <a:r>
              <a:rPr lang="en-US" sz="1800" dirty="0" err="1" smtClean="0">
                <a:solidFill>
                  <a:srgbClr val="000000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Larmor</a:t>
            </a:r>
            <a:r>
              <a:rPr lang="en-US" sz="1800" dirty="0" smtClean="0">
                <a:solidFill>
                  <a:srgbClr val="000000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 radius</a:t>
            </a:r>
          </a:p>
          <a:p>
            <a:pPr marL="796925" lvl="1" indent="-339725" eaLnBrk="1" hangingPunct="1">
              <a:spcBef>
                <a:spcPts val="500"/>
              </a:spcBef>
              <a:spcAft>
                <a:spcPts val="0"/>
              </a:spcAft>
              <a:buFont typeface="Wingdings" charset="2"/>
              <a:buChar char="v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r>
              <a:rPr lang="en-US" sz="1800" dirty="0" smtClean="0">
                <a:solidFill>
                  <a:srgbClr val="000000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Limited time for acceleration by the electric </a:t>
            </a:r>
            <a:r>
              <a:rPr lang="en-US" sz="1800" dirty="0" smtClean="0">
                <a:solidFill>
                  <a:srgbClr val="000000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field (i.e., expect less energy deposition on surface)</a:t>
            </a:r>
            <a:endParaRPr lang="en-US" sz="1800" dirty="0" smtClean="0">
              <a:solidFill>
                <a:srgbClr val="000000"/>
              </a:solidFill>
              <a:latin typeface="45 Helvetica Light" pitchFamily="16" charset="0"/>
              <a:ea typeface="DejaVu Sans" charset="0"/>
              <a:cs typeface="DejaVu Sans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715000" y="4114800"/>
            <a:ext cx="3276600" cy="2209800"/>
            <a:chOff x="5715000" y="4191000"/>
            <a:chExt cx="3276600" cy="2209800"/>
          </a:xfrm>
        </p:grpSpPr>
        <p:sp>
          <p:nvSpPr>
            <p:cNvPr id="6" name="Cube 5"/>
            <p:cNvSpPr/>
            <p:nvPr/>
          </p:nvSpPr>
          <p:spPr bwMode="auto">
            <a:xfrm>
              <a:off x="5715000" y="5105400"/>
              <a:ext cx="3276600" cy="914400"/>
            </a:xfrm>
            <a:prstGeom prst="cube">
              <a:avLst>
                <a:gd name="adj" fmla="val 90470"/>
              </a:avLst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rot="5400000" flipH="1" flipV="1">
              <a:off x="6172200" y="4800600"/>
              <a:ext cx="838200" cy="8382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" name="Straight Arrow Connector 10"/>
            <p:cNvCxnSpPr/>
            <p:nvPr/>
          </p:nvCxnSpPr>
          <p:spPr bwMode="auto">
            <a:xfrm rot="5400000" flipH="1" flipV="1">
              <a:off x="6705599" y="4800600"/>
              <a:ext cx="838200" cy="8382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2" name="Straight Arrow Connector 11"/>
            <p:cNvCxnSpPr/>
            <p:nvPr/>
          </p:nvCxnSpPr>
          <p:spPr bwMode="auto">
            <a:xfrm rot="5400000" flipH="1" flipV="1">
              <a:off x="7238999" y="4800600"/>
              <a:ext cx="838200" cy="8382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3" name="Straight Arrow Connector 12"/>
            <p:cNvCxnSpPr/>
            <p:nvPr/>
          </p:nvCxnSpPr>
          <p:spPr bwMode="auto">
            <a:xfrm rot="5400000" flipH="1" flipV="1">
              <a:off x="7772400" y="4800600"/>
              <a:ext cx="838200" cy="8382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4" name="Straight Arrow Connector 13"/>
            <p:cNvCxnSpPr/>
            <p:nvPr/>
          </p:nvCxnSpPr>
          <p:spPr bwMode="auto">
            <a:xfrm rot="5400000" flipH="1" flipV="1">
              <a:off x="6172200" y="4495800"/>
              <a:ext cx="838200" cy="8382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5" name="Straight Arrow Connector 14"/>
            <p:cNvCxnSpPr/>
            <p:nvPr/>
          </p:nvCxnSpPr>
          <p:spPr bwMode="auto">
            <a:xfrm rot="5400000" flipH="1" flipV="1">
              <a:off x="6705599" y="4495800"/>
              <a:ext cx="838200" cy="8382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" name="Straight Arrow Connector 15"/>
            <p:cNvCxnSpPr/>
            <p:nvPr/>
          </p:nvCxnSpPr>
          <p:spPr bwMode="auto">
            <a:xfrm rot="5400000" flipH="1" flipV="1">
              <a:off x="7238999" y="4495800"/>
              <a:ext cx="838200" cy="8382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" name="Straight Arrow Connector 16"/>
            <p:cNvCxnSpPr/>
            <p:nvPr/>
          </p:nvCxnSpPr>
          <p:spPr bwMode="auto">
            <a:xfrm rot="5400000" flipH="1" flipV="1">
              <a:off x="7772400" y="4495800"/>
              <a:ext cx="838200" cy="8382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8" name="Straight Arrow Connector 17"/>
            <p:cNvCxnSpPr/>
            <p:nvPr/>
          </p:nvCxnSpPr>
          <p:spPr bwMode="auto">
            <a:xfrm rot="5400000" flipH="1" flipV="1">
              <a:off x="6172200" y="4191000"/>
              <a:ext cx="838200" cy="8382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" name="Straight Arrow Connector 18"/>
            <p:cNvCxnSpPr/>
            <p:nvPr/>
          </p:nvCxnSpPr>
          <p:spPr bwMode="auto">
            <a:xfrm rot="5400000" flipH="1" flipV="1">
              <a:off x="6705599" y="4191000"/>
              <a:ext cx="838200" cy="8382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0" name="Straight Arrow Connector 19"/>
            <p:cNvCxnSpPr/>
            <p:nvPr/>
          </p:nvCxnSpPr>
          <p:spPr bwMode="auto">
            <a:xfrm rot="5400000" flipH="1" flipV="1">
              <a:off x="7238999" y="4191000"/>
              <a:ext cx="838200" cy="8382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1" name="Straight Arrow Connector 20"/>
            <p:cNvCxnSpPr/>
            <p:nvPr/>
          </p:nvCxnSpPr>
          <p:spPr bwMode="auto">
            <a:xfrm rot="5400000" flipH="1" flipV="1">
              <a:off x="7772400" y="4191000"/>
              <a:ext cx="838200" cy="8382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2" name="Circular Arrow 21"/>
            <p:cNvSpPr/>
            <p:nvPr/>
          </p:nvSpPr>
          <p:spPr bwMode="auto">
            <a:xfrm>
              <a:off x="6400800" y="4648200"/>
              <a:ext cx="1752600" cy="1752600"/>
            </a:xfrm>
            <a:prstGeom prst="circularArrow">
              <a:avLst>
                <a:gd name="adj1" fmla="val 7521"/>
                <a:gd name="adj2" fmla="val 1048096"/>
                <a:gd name="adj3" fmla="val 20366007"/>
                <a:gd name="adj4" fmla="val 10800000"/>
                <a:gd name="adj5" fmla="val 12500"/>
              </a:avLst>
            </a:prstGeom>
            <a:solidFill>
              <a:srgbClr val="8000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</a:endParaRPr>
            </a:p>
          </p:txBody>
        </p:sp>
        <p:graphicFrame>
          <p:nvGraphicFramePr>
            <p:cNvPr id="24" name="Object 23"/>
            <p:cNvGraphicFramePr>
              <a:graphicFrameLocks noChangeAspect="1"/>
            </p:cNvGraphicFramePr>
            <p:nvPr/>
          </p:nvGraphicFramePr>
          <p:xfrm>
            <a:off x="6019800" y="4191000"/>
            <a:ext cx="381000" cy="495300"/>
          </p:xfrm>
          <a:graphic>
            <a:graphicData uri="http://schemas.openxmlformats.org/presentationml/2006/ole">
              <p:oleObj spid="_x0000_s49155" name="Equation" r:id="rId5" imgW="127000" imgH="165100" progId="Equation.3">
                <p:embed/>
              </p:oleObj>
            </a:graphicData>
          </a:graphic>
        </p:graphicFrame>
      </p:grp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152400"/>
            <a:ext cx="7239000" cy="1828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The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eSHIELD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 Phase I SBIR</a:t>
            </a:r>
          </a:p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“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Magnetic Insulation and the Effects of External Magnetic Fields on RF Cavity Operation in </a:t>
            </a:r>
            <a:r>
              <a:rPr lang="en-US" sz="2800" dirty="0" err="1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Accelerators”</a:t>
            </a:r>
            <a:endParaRPr lang="en-US" sz="2800" dirty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3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2133600"/>
            <a:ext cx="868680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Accurate field/secondary emission and heating models</a:t>
            </a:r>
          </a:p>
          <a:p>
            <a:pPr marL="914400" lvl="1" indent="-457200">
              <a:spcAft>
                <a:spcPts val="600"/>
              </a:spcAft>
              <a:buFont typeface="Wingdings" charset="2"/>
              <a:buChar char="v"/>
            </a:pP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VORPAL (3D Electromagnetic/Electrostatic PIC)</a:t>
            </a:r>
          </a:p>
          <a:p>
            <a:pPr marL="914400" lvl="1" indent="-457200">
              <a:spcAft>
                <a:spcPts val="600"/>
              </a:spcAft>
              <a:buFont typeface="Wingdings" charset="2"/>
              <a:buChar char="v"/>
            </a:pP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Mostly complete (needs temperature dependent secondary emission)</a:t>
            </a:r>
          </a:p>
          <a:p>
            <a:pPr marL="457200" indent="-457200"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en-US" sz="2000" b="1" dirty="0" smtClean="0">
                <a:solidFill>
                  <a:srgbClr val="191966"/>
                </a:solidFill>
                <a:latin typeface="+mn-lt"/>
              </a:rPr>
              <a:t>Simulations of emitted electron propagation in cavities</a:t>
            </a:r>
          </a:p>
          <a:p>
            <a:pPr marL="914400" lvl="1" indent="-457200">
              <a:spcAft>
                <a:spcPts val="600"/>
              </a:spcAft>
              <a:buFont typeface="Wingdings" charset="2"/>
              <a:buChar char="v"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In Progress (</a:t>
            </a:r>
            <a:r>
              <a:rPr lang="en-US" sz="1800" i="1" dirty="0" smtClean="0">
                <a:solidFill>
                  <a:srgbClr val="800000"/>
                </a:solidFill>
                <a:latin typeface="+mn-lt"/>
              </a:rPr>
              <a:t>Discussed in this presentation!</a:t>
            </a: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)</a:t>
            </a:r>
          </a:p>
          <a:p>
            <a:pPr marL="457200" indent="-457200"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Coupled small-scale micro-physics simulations with large-scale macro-physics simulations</a:t>
            </a:r>
          </a:p>
          <a:p>
            <a:pPr marL="914400" lvl="1" indent="-457200">
              <a:spcAft>
                <a:spcPts val="600"/>
              </a:spcAft>
              <a:buFont typeface="Wingdings" charset="2"/>
              <a:buChar char="v"/>
            </a:pP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Currently being studied in terms of non-uniform “mesh refinement”</a:t>
            </a:r>
          </a:p>
          <a:p>
            <a:pPr marL="914400" lvl="1" indent="-457200">
              <a:spcAft>
                <a:spcPts val="600"/>
              </a:spcAft>
              <a:buFont typeface="Wingdings" charset="2"/>
              <a:buChar char="v"/>
            </a:pP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Early in development (</a:t>
            </a:r>
            <a:r>
              <a:rPr lang="en-US" sz="1800" i="1" dirty="0" smtClean="0">
                <a:solidFill>
                  <a:schemeClr val="tx1"/>
                </a:solidFill>
                <a:latin typeface="+mn-lt"/>
              </a:rPr>
              <a:t>i.e., we ignore space charge for now</a:t>
            </a: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)</a:t>
            </a:r>
          </a:p>
          <a:p>
            <a:pPr marL="457200" indent="-457200"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Prototype integrated numerical simulations of the magnetic insulation concept</a:t>
            </a:r>
          </a:p>
          <a:p>
            <a:pPr marL="914400" lvl="1" indent="-457200">
              <a:spcAft>
                <a:spcPts val="600"/>
              </a:spcAft>
              <a:buFont typeface="Wingdings" charset="2"/>
              <a:buChar char="v"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To be developed further in Phase II</a:t>
            </a:r>
            <a:endParaRPr lang="en-US" sz="16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Simulation Challenges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4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" name="Text Box 2"/>
          <p:cNvSpPr txBox="1">
            <a:spLocks noChangeArrowheads="1"/>
          </p:cNvSpPr>
          <p:nvPr/>
        </p:nvSpPr>
        <p:spPr bwMode="auto">
          <a:xfrm>
            <a:off x="228600" y="1524000"/>
            <a:ext cx="86868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39725" indent="-339725" eaLnBrk="1" hangingPunct="1">
              <a:spcBef>
                <a:spcPts val="5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charset="2"/>
              <a:buChar char="v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45 Helvetica Light" pitchFamily="16" charset="0"/>
                <a:ea typeface="DejaVu Sans" charset="0"/>
                <a:cs typeface="DejaVu Sans" charset="0"/>
              </a:rPr>
              <a:t>Material and emission modeling / “The Physics”</a:t>
            </a:r>
          </a:p>
          <a:p>
            <a:pPr marL="796925" lvl="1" indent="-339725" eaLnBrk="1" hangingPunct="1">
              <a:spcBef>
                <a:spcPts val="500"/>
              </a:spcBef>
              <a:spcAft>
                <a:spcPts val="0"/>
              </a:spcAft>
              <a:buFont typeface="Wingdings" charset="2"/>
              <a:buChar char="v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Temperature-dependent field and secondary electron emission models are parameterized approximations (uncertainty)</a:t>
            </a:r>
          </a:p>
          <a:p>
            <a:pPr marL="796925" lvl="1" indent="-339725" eaLnBrk="1" hangingPunct="1">
              <a:spcBef>
                <a:spcPts val="500"/>
              </a:spcBef>
              <a:spcAft>
                <a:spcPts val="0"/>
              </a:spcAft>
              <a:buFont typeface="Wingdings" charset="2"/>
              <a:buChar char="v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Material surfaces must be parameterized in terms of bulk properties</a:t>
            </a:r>
          </a:p>
          <a:p>
            <a:pPr marL="796925" lvl="1" indent="-339725" eaLnBrk="1" hangingPunct="1">
              <a:spcBef>
                <a:spcPts val="500"/>
              </a:spcBef>
              <a:spcAft>
                <a:spcPts val="0"/>
              </a:spcAft>
              <a:buFont typeface="Wingdings" charset="2"/>
              <a:buChar char="v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Microscopic surface geometries are unknown and evolve in unknown ways</a:t>
            </a:r>
          </a:p>
          <a:p>
            <a:pPr marL="796925" lvl="1" indent="-339725" eaLnBrk="1" hangingPunct="1">
              <a:spcBef>
                <a:spcPts val="500"/>
              </a:spcBef>
              <a:spcAft>
                <a:spcPts val="0"/>
              </a:spcAft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endParaRPr lang="en-US" sz="1200" dirty="0" smtClean="0">
              <a:solidFill>
                <a:schemeClr val="tx1"/>
              </a:solidFill>
              <a:latin typeface="45 Helvetica Light" pitchFamily="16" charset="0"/>
              <a:ea typeface="DejaVu Sans" charset="0"/>
              <a:cs typeface="DejaVu Sans" charset="0"/>
            </a:endParaRPr>
          </a:p>
          <a:p>
            <a:pPr marL="796925" lvl="1" indent="-339725" eaLnBrk="1" hangingPunct="1">
              <a:spcBef>
                <a:spcPts val="500"/>
              </a:spcBef>
              <a:spcAft>
                <a:spcPts val="0"/>
              </a:spcAft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r>
              <a:rPr lang="en-US" sz="1800" b="1" dirty="0" smtClean="0">
                <a:solidFill>
                  <a:srgbClr val="800000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Need to resolve the “small scale” (How “small” is uncertain!)</a:t>
            </a:r>
          </a:p>
          <a:p>
            <a:pPr marL="796925" lvl="1" indent="-339725" eaLnBrk="1" hangingPunct="1">
              <a:spcBef>
                <a:spcPts val="500"/>
              </a:spcBef>
              <a:spcAft>
                <a:spcPts val="0"/>
              </a:spcAft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endParaRPr lang="en-US" sz="1200" dirty="0" smtClean="0">
              <a:solidFill>
                <a:schemeClr val="tx1"/>
              </a:solidFill>
              <a:latin typeface="45 Helvetica Light" pitchFamily="16" charset="0"/>
              <a:ea typeface="DejaVu Sans" charset="0"/>
              <a:cs typeface="DejaVu Sans" charset="0"/>
            </a:endParaRPr>
          </a:p>
          <a:p>
            <a:pPr marL="339725" indent="-339725" eaLnBrk="1" hangingPunct="1">
              <a:spcBef>
                <a:spcPts val="5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charset="2"/>
              <a:buChar char="v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45 Helvetica Light" pitchFamily="16" charset="0"/>
                <a:ea typeface="DejaVu Sans" charset="0"/>
                <a:cs typeface="DejaVu Sans" charset="0"/>
              </a:rPr>
              <a:t>Multi-scale resolution issues</a:t>
            </a:r>
          </a:p>
          <a:p>
            <a:pPr marL="796925" lvl="1" indent="-339725" eaLnBrk="1" hangingPunct="1">
              <a:spcBef>
                <a:spcPts val="500"/>
              </a:spcBef>
              <a:spcAft>
                <a:spcPts val="0"/>
              </a:spcAft>
              <a:buFont typeface="Wingdings" charset="2"/>
              <a:buChar char="v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Microscopic surface properties / asperities: 		~10</a:t>
            </a:r>
            <a:r>
              <a:rPr lang="en-US" sz="1800" baseline="300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-6</a:t>
            </a: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m</a:t>
            </a:r>
            <a:endParaRPr lang="en-US" sz="1800" dirty="0" smtClean="0">
              <a:solidFill>
                <a:schemeClr val="tx1"/>
              </a:solidFill>
              <a:latin typeface="45 Helvetica Light" pitchFamily="16" charset="0"/>
              <a:ea typeface="DejaVu Sans" charset="0"/>
              <a:cs typeface="DejaVu Sans" charset="0"/>
            </a:endParaRPr>
          </a:p>
          <a:p>
            <a:pPr marL="796925" lvl="1" indent="-339725" eaLnBrk="1" hangingPunct="1">
              <a:spcBef>
                <a:spcPts val="500"/>
              </a:spcBef>
              <a:spcAft>
                <a:spcPts val="0"/>
              </a:spcAft>
              <a:buFont typeface="Wingdings" charset="2"/>
              <a:buChar char="v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RF Cavities:								 	~0.1 </a:t>
            </a:r>
            <a:r>
              <a:rPr lang="en-US" sz="1800" dirty="0" err="1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m</a:t>
            </a: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 to ~1 </a:t>
            </a:r>
            <a:r>
              <a:rPr lang="en-US" sz="1800" dirty="0" err="1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m</a:t>
            </a:r>
            <a:endParaRPr lang="en-US" sz="1800" dirty="0" smtClean="0">
              <a:solidFill>
                <a:schemeClr val="tx1"/>
              </a:solidFill>
              <a:latin typeface="45 Helvetica Light" pitchFamily="16" charset="0"/>
              <a:ea typeface="DejaVu Sans" charset="0"/>
              <a:cs typeface="DejaVu Sans" charset="0"/>
            </a:endParaRPr>
          </a:p>
          <a:p>
            <a:pPr marL="796925" lvl="1" indent="-339725" eaLnBrk="1" hangingPunct="1">
              <a:spcBef>
                <a:spcPts val="500"/>
              </a:spcBef>
              <a:spcAft>
                <a:spcPts val="0"/>
              </a:spcAft>
              <a:buFont typeface="Wingdings" charset="2"/>
              <a:buChar char="v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EM PIC time scale (in small-scale simulations):	~10</a:t>
            </a:r>
            <a:r>
              <a:rPr lang="en-US" sz="1800" baseline="300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-15</a:t>
            </a: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s</a:t>
            </a:r>
            <a:endParaRPr lang="en-US" sz="1800" dirty="0" smtClean="0">
              <a:solidFill>
                <a:schemeClr val="tx1"/>
              </a:solidFill>
              <a:latin typeface="45 Helvetica Light" pitchFamily="16" charset="0"/>
              <a:ea typeface="DejaVu Sans" charset="0"/>
              <a:cs typeface="DejaVu Sans" charset="0"/>
            </a:endParaRPr>
          </a:p>
          <a:p>
            <a:pPr marL="796925" lvl="1" indent="-339725" eaLnBrk="1" hangingPunct="1">
              <a:spcBef>
                <a:spcPts val="500"/>
              </a:spcBef>
              <a:spcAft>
                <a:spcPts val="0"/>
              </a:spcAft>
              <a:buFont typeface="Wingdings" charset="2"/>
              <a:buChar char="v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RF Time Scales:								~10</a:t>
            </a:r>
            <a:r>
              <a:rPr lang="en-US" sz="1800" baseline="300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-9</a:t>
            </a: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s</a:t>
            </a: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 to 10</a:t>
            </a:r>
            <a:r>
              <a:rPr lang="en-US" sz="1800" baseline="300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-8</a:t>
            </a:r>
            <a:r>
              <a:rPr lang="en-US" sz="1800" dirty="0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s</a:t>
            </a:r>
            <a:endParaRPr lang="en-US" sz="1800" dirty="0" smtClean="0">
              <a:solidFill>
                <a:schemeClr val="tx1"/>
              </a:solidFill>
              <a:latin typeface="45 Helvetica Light" pitchFamily="16" charset="0"/>
              <a:ea typeface="DejaVu Sans" charset="0"/>
              <a:cs typeface="DejaVu Sans" charset="0"/>
            </a:endParaRPr>
          </a:p>
          <a:p>
            <a:pPr marL="796925" lvl="1" indent="-339725" eaLnBrk="1" hangingPunct="1">
              <a:spcBef>
                <a:spcPts val="500"/>
              </a:spcBef>
              <a:spcAft>
                <a:spcPts val="0"/>
              </a:spcAft>
              <a:buFont typeface="Wingdings" charset="2"/>
              <a:buChar char="v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endParaRPr lang="en-US" sz="1200" dirty="0" smtClean="0">
              <a:solidFill>
                <a:schemeClr val="tx1"/>
              </a:solidFill>
              <a:latin typeface="45 Helvetica Light" pitchFamily="16" charset="0"/>
              <a:ea typeface="DejaVu Sans" charset="0"/>
              <a:cs typeface="DejaVu Sans" charset="0"/>
            </a:endParaRPr>
          </a:p>
          <a:p>
            <a:pPr marL="796925" lvl="1" indent="-339725" eaLnBrk="1" hangingPunct="1">
              <a:spcBef>
                <a:spcPts val="500"/>
              </a:spcBef>
              <a:spcAft>
                <a:spcPts val="0"/>
              </a:spcAft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r>
              <a:rPr lang="en-US" sz="1800" b="1" dirty="0" smtClean="0">
                <a:solidFill>
                  <a:srgbClr val="800000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Need “mesh refinement” (Hard in PIC!) – </a:t>
            </a:r>
            <a:r>
              <a:rPr lang="en-US" sz="1800" b="1" i="1" dirty="0" smtClean="0">
                <a:solidFill>
                  <a:srgbClr val="800000"/>
                </a:solidFill>
                <a:latin typeface="45 Helvetica Light" pitchFamily="16" charset="0"/>
                <a:ea typeface="DejaVu Sans" charset="0"/>
                <a:cs typeface="DejaVu Sans" charset="0"/>
              </a:rPr>
              <a:t>Ignoring space charge (for now)!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VORPAL Simulations of the </a:t>
            </a:r>
          </a:p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805 MHz “Button” Cavity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5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914401" y="1575208"/>
            <a:ext cx="3352800" cy="4749392"/>
            <a:chOff x="914401" y="1575208"/>
            <a:chExt cx="3352800" cy="4749392"/>
          </a:xfrm>
        </p:grpSpPr>
        <p:pic>
          <p:nvPicPr>
            <p:cNvPr id="16" name="Picture 15" descr="eshldTest04_3D_0-5.png"/>
            <p:cNvPicPr>
              <a:picLocks noChangeAspect="1"/>
            </p:cNvPicPr>
            <p:nvPr/>
          </p:nvPicPr>
          <p:blipFill>
            <a:blip r:embed="rId3"/>
            <a:srcRect l="19965" r="19965" b="6831"/>
            <a:stretch>
              <a:fillRect/>
            </a:stretch>
          </p:blipFill>
          <p:spPr>
            <a:xfrm>
              <a:off x="914401" y="1575208"/>
              <a:ext cx="3352800" cy="4749392"/>
            </a:xfrm>
            <a:prstGeom prst="rect">
              <a:avLst/>
            </a:prstGeom>
          </p:spPr>
        </p:pic>
        <p:sp>
          <p:nvSpPr>
            <p:cNvPr id="21" name="Oval 20"/>
            <p:cNvSpPr/>
            <p:nvPr/>
          </p:nvSpPr>
          <p:spPr bwMode="auto">
            <a:xfrm>
              <a:off x="1219200" y="1600200"/>
              <a:ext cx="2801310" cy="4648200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</a:endParaRPr>
            </a:p>
          </p:txBody>
        </p:sp>
        <p:pic>
          <p:nvPicPr>
            <p:cNvPr id="22" name="Picture 21" descr="eshldTest04_3D_0-5.png"/>
            <p:cNvPicPr>
              <a:picLocks noChangeAspect="1"/>
            </p:cNvPicPr>
            <p:nvPr/>
          </p:nvPicPr>
          <p:blipFill>
            <a:blip r:embed="rId3"/>
            <a:srcRect l="49913" r="19965" b="6831"/>
            <a:stretch>
              <a:fillRect/>
            </a:stretch>
          </p:blipFill>
          <p:spPr>
            <a:xfrm>
              <a:off x="2585847" y="1575208"/>
              <a:ext cx="1681323" cy="4749392"/>
            </a:xfrm>
            <a:prstGeom prst="rect">
              <a:avLst/>
            </a:prstGeom>
          </p:spPr>
        </p:pic>
      </p:grpSp>
      <p:sp>
        <p:nvSpPr>
          <p:cNvPr id="33" name="TextBox 32"/>
          <p:cNvSpPr txBox="1"/>
          <p:nvPr/>
        </p:nvSpPr>
        <p:spPr>
          <a:xfrm>
            <a:off x="4267200" y="1371600"/>
            <a:ext cx="4724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365760">
              <a:buFont typeface="Wingdings" charset="2"/>
              <a:buChar char="v"/>
            </a:pP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Full Diameter: 		31.5 cm</a:t>
            </a:r>
          </a:p>
          <a:p>
            <a:pPr marL="457200" indent="-365760">
              <a:buFont typeface="Wingdings" charset="2"/>
              <a:buChar char="v"/>
            </a:pP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Iris Diameter:		16 cm</a:t>
            </a:r>
          </a:p>
          <a:p>
            <a:pPr marL="457200" indent="-365760">
              <a:buFont typeface="Wingdings" charset="2"/>
              <a:buChar char="v"/>
            </a:pP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Central Length:		~8 cm</a:t>
            </a:r>
          </a:p>
          <a:p>
            <a:pPr marL="457200" indent="-365760">
              <a:buFont typeface="Wingdings" charset="2"/>
              <a:buChar char="v"/>
            </a:pPr>
            <a:endParaRPr lang="en-US" sz="1200" dirty="0" smtClean="0">
              <a:solidFill>
                <a:srgbClr val="000000"/>
              </a:solidFill>
              <a:latin typeface="+mn-lt"/>
            </a:endParaRPr>
          </a:p>
          <a:p>
            <a:pPr marL="457200" indent="-365760">
              <a:buFont typeface="Wingdings" charset="2"/>
              <a:buChar char="v"/>
            </a:pP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Enclosed by windows (asymmetric)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152400" y="5105400"/>
            <a:ext cx="1206376" cy="1219200"/>
            <a:chOff x="152400" y="5105400"/>
            <a:chExt cx="1206376" cy="1219200"/>
          </a:xfrm>
        </p:grpSpPr>
        <p:grpSp>
          <p:nvGrpSpPr>
            <p:cNvPr id="35" name="Group 34"/>
            <p:cNvGrpSpPr/>
            <p:nvPr/>
          </p:nvGrpSpPr>
          <p:grpSpPr>
            <a:xfrm>
              <a:off x="431800" y="5487194"/>
              <a:ext cx="635000" cy="608806"/>
              <a:chOff x="127000" y="5487194"/>
              <a:chExt cx="635000" cy="608806"/>
            </a:xfrm>
          </p:grpSpPr>
          <p:cxnSp>
            <p:nvCxnSpPr>
              <p:cNvPr id="39" name="Straight Arrow Connector 38"/>
              <p:cNvCxnSpPr/>
              <p:nvPr/>
            </p:nvCxnSpPr>
            <p:spPr bwMode="auto">
              <a:xfrm rot="5400000" flipH="1" flipV="1">
                <a:off x="151209" y="5715397"/>
                <a:ext cx="457994" cy="1588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40" name="Straight Arrow Connector 39"/>
              <p:cNvCxnSpPr/>
              <p:nvPr/>
            </p:nvCxnSpPr>
            <p:spPr bwMode="auto">
              <a:xfrm>
                <a:off x="381000" y="5943600"/>
                <a:ext cx="381000" cy="1588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41" name="Straight Arrow Connector 40"/>
              <p:cNvCxnSpPr/>
              <p:nvPr/>
            </p:nvCxnSpPr>
            <p:spPr bwMode="auto">
              <a:xfrm rot="10800000" flipV="1">
                <a:off x="127000" y="5943600"/>
                <a:ext cx="254000" cy="152400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36" name="TextBox 35"/>
            <p:cNvSpPr txBox="1"/>
            <p:nvPr/>
          </p:nvSpPr>
          <p:spPr>
            <a:xfrm>
              <a:off x="538118" y="5105400"/>
              <a:ext cx="3000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>
                  <a:solidFill>
                    <a:srgbClr val="000000"/>
                  </a:solidFill>
                  <a:latin typeface="+mn-lt"/>
                </a:rPr>
                <a:t>y</a:t>
              </a:r>
              <a:endParaRPr lang="en-US" sz="16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071518" y="5757446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>
                  <a:solidFill>
                    <a:srgbClr val="000000"/>
                  </a:solidFill>
                  <a:latin typeface="+mn-lt"/>
                </a:rPr>
                <a:t>x</a:t>
              </a:r>
              <a:endParaRPr lang="en-US" sz="16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52400" y="5986046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>
                  <a:solidFill>
                    <a:srgbClr val="000000"/>
                  </a:solidFill>
                  <a:latin typeface="+mn-lt"/>
                </a:rPr>
                <a:t>z</a:t>
              </a:r>
              <a:endParaRPr lang="en-US" sz="1600" dirty="0">
                <a:solidFill>
                  <a:srgbClr val="000000"/>
                </a:solidFill>
                <a:latin typeface="+mn-lt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VORPAL Simulations of the </a:t>
            </a:r>
          </a:p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805 MHz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 “Button” Cavity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6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937058" y="1524000"/>
            <a:ext cx="3177742" cy="4800600"/>
            <a:chOff x="937058" y="1524000"/>
            <a:chExt cx="3177742" cy="4800600"/>
          </a:xfrm>
        </p:grpSpPr>
        <p:pic>
          <p:nvPicPr>
            <p:cNvPr id="20" name="Picture 19" descr="eshldTest04_3D_0.png"/>
            <p:cNvPicPr>
              <a:picLocks noChangeAspect="1"/>
            </p:cNvPicPr>
            <p:nvPr/>
          </p:nvPicPr>
          <p:blipFill>
            <a:blip r:embed="rId3"/>
            <a:srcRect l="19965" r="23709" b="6831"/>
            <a:stretch>
              <a:fillRect/>
            </a:stretch>
          </p:blipFill>
          <p:spPr>
            <a:xfrm>
              <a:off x="937058" y="1524000"/>
              <a:ext cx="3177742" cy="4800600"/>
            </a:xfrm>
            <a:prstGeom prst="rect">
              <a:avLst/>
            </a:prstGeom>
          </p:spPr>
        </p:pic>
        <p:sp>
          <p:nvSpPr>
            <p:cNvPr id="17" name="Oval 16"/>
            <p:cNvSpPr/>
            <p:nvPr/>
          </p:nvSpPr>
          <p:spPr bwMode="auto">
            <a:xfrm>
              <a:off x="1219200" y="1600200"/>
              <a:ext cx="2801310" cy="4648200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267200" y="1371600"/>
            <a:ext cx="4724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365760">
              <a:buClr>
                <a:schemeClr val="bg1">
                  <a:lumMod val="50000"/>
                </a:schemeClr>
              </a:buClr>
              <a:buFont typeface="Wingdings" charset="2"/>
              <a:buChar char="v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Full Diameter: 		31.5 cm</a:t>
            </a:r>
          </a:p>
          <a:p>
            <a:pPr marL="457200" indent="-365760">
              <a:buClr>
                <a:schemeClr val="bg1">
                  <a:lumMod val="50000"/>
                </a:schemeClr>
              </a:buClr>
              <a:buFont typeface="Wingdings" charset="2"/>
              <a:buChar char="v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Iris Diameter:		16 cm</a:t>
            </a:r>
          </a:p>
          <a:p>
            <a:pPr marL="457200" indent="-365760">
              <a:buClr>
                <a:schemeClr val="bg1">
                  <a:lumMod val="50000"/>
                </a:schemeClr>
              </a:buClr>
              <a:buFont typeface="Wingdings" charset="2"/>
              <a:buChar char="v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Central Length:		~8 cm</a:t>
            </a:r>
          </a:p>
          <a:p>
            <a:pPr marL="457200" indent="-365760">
              <a:buClr>
                <a:schemeClr val="bg1">
                  <a:lumMod val="50000"/>
                </a:schemeClr>
              </a:buClr>
              <a:buFont typeface="Wingdings" charset="2"/>
              <a:buChar char="v"/>
            </a:pPr>
            <a:endParaRPr lang="en-US" sz="1200" dirty="0" smtClean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marL="457200" indent="-365760">
              <a:buClr>
                <a:schemeClr val="bg1">
                  <a:lumMod val="50000"/>
                </a:schemeClr>
              </a:buClr>
              <a:buFont typeface="Wingdings" charset="2"/>
              <a:buChar char="v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Enclosed by windows (asymmetric)</a:t>
            </a:r>
          </a:p>
          <a:p>
            <a:pPr marL="457200" indent="-365760">
              <a:buFont typeface="Wingdings" charset="2"/>
              <a:buChar char="v"/>
            </a:pPr>
            <a:endParaRPr lang="en-US" sz="1200" dirty="0" smtClean="0">
              <a:solidFill>
                <a:srgbClr val="000000"/>
              </a:solidFill>
              <a:latin typeface="+mn-lt"/>
            </a:endParaRPr>
          </a:p>
          <a:p>
            <a:pPr marL="457200" indent="-365760">
              <a:buFont typeface="Wingdings" charset="2"/>
              <a:buChar char="v"/>
            </a:pP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Considered 3 points of emission:</a:t>
            </a:r>
          </a:p>
          <a:p>
            <a:pPr marL="1005840" lvl="1" indent="-457200">
              <a:buFont typeface="+mj-lt"/>
              <a:buAutoNum type="alphaUcPeriod"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On axis (“button”)</a:t>
            </a:r>
          </a:p>
          <a:p>
            <a:pPr marL="1005840" lvl="1" indent="-457200">
              <a:buFont typeface="+mj-lt"/>
              <a:buAutoNum type="alphaUcPeriod"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Off axis / On window (4 cm)</a:t>
            </a:r>
          </a:p>
          <a:p>
            <a:pPr marL="1005840" lvl="1" indent="-457200">
              <a:buFont typeface="+mj-lt"/>
              <a:buAutoNum type="alphaUcPeriod"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Off axis / On iris (~8.5 cm)</a:t>
            </a:r>
          </a:p>
          <a:p>
            <a:pPr marL="457200" indent="-365760">
              <a:buFont typeface="Lucida Grande"/>
              <a:buChar char="-"/>
            </a:pPr>
            <a:endParaRPr lang="en-US" sz="1200" dirty="0" smtClean="0">
              <a:solidFill>
                <a:srgbClr val="000000"/>
              </a:solidFill>
              <a:latin typeface="+mn-lt"/>
            </a:endParaRPr>
          </a:p>
          <a:p>
            <a:pPr marL="457200" indent="-365760">
              <a:buFont typeface="Wingdings" charset="2"/>
              <a:buChar char="v"/>
            </a:pP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Emission Spots:		~1 mm radius</a:t>
            </a:r>
          </a:p>
          <a:p>
            <a:pPr marL="457200" indent="-365760">
              <a:buFont typeface="Wingdings" charset="2"/>
              <a:buChar char="v"/>
            </a:pP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Fowler-</a:t>
            </a:r>
            <a:r>
              <a:rPr lang="en-US" sz="2000" dirty="0" err="1" smtClean="0">
                <a:solidFill>
                  <a:srgbClr val="000000"/>
                </a:solidFill>
                <a:latin typeface="+mn-lt"/>
              </a:rPr>
              <a:t>Nordheim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 (300 K)</a:t>
            </a:r>
          </a:p>
          <a:p>
            <a:pPr marL="457200" indent="-365760">
              <a:buFont typeface="Wingdings" charset="2"/>
              <a:buChar char="v"/>
            </a:pP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Emits for </a:t>
            </a:r>
            <a:r>
              <a:rPr lang="en-US" sz="2000" i="1" dirty="0" smtClean="0">
                <a:solidFill>
                  <a:srgbClr val="000000"/>
                </a:solidFill>
                <a:latin typeface="+mn-lt"/>
              </a:rPr>
              <a:t>only 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1 RF cycle</a:t>
            </a:r>
          </a:p>
          <a:p>
            <a:pPr marL="457200" indent="-365760">
              <a:buFont typeface="Wingdings" charset="2"/>
              <a:buChar char="v"/>
            </a:pP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Magnetic Fields considered: </a:t>
            </a:r>
          </a:p>
          <a:p>
            <a:pPr marL="914400" lvl="1" indent="-365760">
              <a:buFont typeface="+mj-lt"/>
              <a:buAutoNum type="arabicPeriod"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None</a:t>
            </a:r>
          </a:p>
          <a:p>
            <a:pPr marL="914400" lvl="1" indent="-365760">
              <a:buFont typeface="+mj-lt"/>
              <a:buAutoNum type="arabicPeriod"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“Parallel” (x-axis)</a:t>
            </a:r>
          </a:p>
          <a:p>
            <a:pPr marL="914400" lvl="1" indent="-365760">
              <a:buFont typeface="+mj-lt"/>
              <a:buAutoNum type="arabicPeriod"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“Perpendicular” (y-axis)</a:t>
            </a:r>
          </a:p>
        </p:txBody>
      </p:sp>
      <p:sp>
        <p:nvSpPr>
          <p:cNvPr id="14" name="Oval 13"/>
          <p:cNvSpPr/>
          <p:nvPr/>
        </p:nvSpPr>
        <p:spPr bwMode="auto">
          <a:xfrm>
            <a:off x="2133600" y="3846073"/>
            <a:ext cx="94290" cy="156454"/>
          </a:xfrm>
          <a:prstGeom prst="ellipse">
            <a:avLst/>
          </a:prstGeom>
          <a:solidFill>
            <a:srgbClr val="800000">
              <a:alpha val="50000"/>
            </a:srgb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115510" y="3272546"/>
            <a:ext cx="94290" cy="156454"/>
          </a:xfrm>
          <a:prstGeom prst="ellipse">
            <a:avLst/>
          </a:prstGeom>
          <a:solidFill>
            <a:srgbClr val="800000">
              <a:alpha val="50000"/>
            </a:srgb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2133600" y="2590800"/>
            <a:ext cx="94290" cy="156454"/>
          </a:xfrm>
          <a:prstGeom prst="ellipse">
            <a:avLst/>
          </a:prstGeom>
          <a:solidFill>
            <a:srgbClr val="800000">
              <a:alpha val="50000"/>
            </a:srgb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09800" y="3714690"/>
            <a:ext cx="3603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A</a:t>
            </a:r>
            <a:endParaRPr lang="en-US" sz="2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09800" y="3124200"/>
            <a:ext cx="3698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B</a:t>
            </a:r>
            <a:endParaRPr lang="en-US" sz="2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09800" y="2438400"/>
            <a:ext cx="3698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C</a:t>
            </a:r>
            <a:endParaRPr lang="en-US" sz="2000" b="1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152400" y="5105400"/>
            <a:ext cx="1206376" cy="1219200"/>
            <a:chOff x="152400" y="5105400"/>
            <a:chExt cx="1206376" cy="1219200"/>
          </a:xfrm>
        </p:grpSpPr>
        <p:grpSp>
          <p:nvGrpSpPr>
            <p:cNvPr id="35" name="Group 34"/>
            <p:cNvGrpSpPr/>
            <p:nvPr/>
          </p:nvGrpSpPr>
          <p:grpSpPr>
            <a:xfrm>
              <a:off x="431800" y="5487194"/>
              <a:ext cx="635000" cy="608806"/>
              <a:chOff x="127000" y="5487194"/>
              <a:chExt cx="635000" cy="608806"/>
            </a:xfrm>
          </p:grpSpPr>
          <p:cxnSp>
            <p:nvCxnSpPr>
              <p:cNvPr id="25" name="Straight Arrow Connector 24"/>
              <p:cNvCxnSpPr/>
              <p:nvPr/>
            </p:nvCxnSpPr>
            <p:spPr bwMode="auto">
              <a:xfrm rot="5400000" flipH="1" flipV="1">
                <a:off x="151209" y="5715397"/>
                <a:ext cx="457994" cy="1588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28" name="Straight Arrow Connector 27"/>
              <p:cNvCxnSpPr/>
              <p:nvPr/>
            </p:nvCxnSpPr>
            <p:spPr bwMode="auto">
              <a:xfrm>
                <a:off x="381000" y="5943600"/>
                <a:ext cx="381000" cy="1588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0" name="Straight Arrow Connector 29"/>
              <p:cNvCxnSpPr/>
              <p:nvPr/>
            </p:nvCxnSpPr>
            <p:spPr bwMode="auto">
              <a:xfrm rot="10800000" flipV="1">
                <a:off x="127000" y="5943600"/>
                <a:ext cx="254000" cy="152400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36" name="TextBox 35"/>
            <p:cNvSpPr txBox="1"/>
            <p:nvPr/>
          </p:nvSpPr>
          <p:spPr>
            <a:xfrm>
              <a:off x="538118" y="5105400"/>
              <a:ext cx="3000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>
                  <a:solidFill>
                    <a:srgbClr val="000000"/>
                  </a:solidFill>
                  <a:latin typeface="+mn-lt"/>
                </a:rPr>
                <a:t>y</a:t>
              </a:r>
              <a:endParaRPr lang="en-US" sz="16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071518" y="5757446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>
                  <a:solidFill>
                    <a:srgbClr val="000000"/>
                  </a:solidFill>
                  <a:latin typeface="+mn-lt"/>
                </a:rPr>
                <a:t>x</a:t>
              </a:r>
              <a:endParaRPr lang="en-US" sz="16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52400" y="5986046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>
                  <a:solidFill>
                    <a:srgbClr val="000000"/>
                  </a:solidFill>
                  <a:latin typeface="+mn-lt"/>
                </a:rPr>
                <a:t>z</a:t>
              </a:r>
              <a:endParaRPr lang="en-US" sz="1600" dirty="0">
                <a:solidFill>
                  <a:srgbClr val="000000"/>
                </a:solidFill>
                <a:latin typeface="+mn-lt"/>
              </a:endParaRPr>
            </a:p>
          </p:txBody>
        </p:sp>
      </p:grp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VORPAL Simulations of the </a:t>
            </a:r>
          </a:p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805 MHz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 “Button” Cavity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7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1107424" y="1600200"/>
            <a:ext cx="7960376" cy="4131593"/>
            <a:chOff x="1231900" y="1752600"/>
            <a:chExt cx="7226300" cy="3750593"/>
          </a:xfrm>
        </p:grpSpPr>
        <p:pic>
          <p:nvPicPr>
            <p:cNvPr id="12" name="Picture 11" descr="eshldTest04_history_Jhist.png"/>
            <p:cNvPicPr>
              <a:picLocks noChangeAspect="1"/>
            </p:cNvPicPr>
            <p:nvPr/>
          </p:nvPicPr>
          <p:blipFill>
            <a:blip r:embed="rId4"/>
            <a:srcRect t="10169" b="8136"/>
            <a:stretch>
              <a:fillRect/>
            </a:stretch>
          </p:blipFill>
          <p:spPr>
            <a:xfrm>
              <a:off x="1231900" y="1752600"/>
              <a:ext cx="7226300" cy="1836425"/>
            </a:xfrm>
            <a:prstGeom prst="rect">
              <a:avLst/>
            </a:prstGeom>
          </p:spPr>
        </p:pic>
        <p:pic>
          <p:nvPicPr>
            <p:cNvPr id="13" name="Picture 12" descr="eshldTest04_history_Ehist.png"/>
            <p:cNvPicPr>
              <a:picLocks noChangeAspect="1"/>
            </p:cNvPicPr>
            <p:nvPr/>
          </p:nvPicPr>
          <p:blipFill>
            <a:blip r:embed="rId5"/>
            <a:srcRect t="9763" b="8136"/>
            <a:stretch>
              <a:fillRect/>
            </a:stretch>
          </p:blipFill>
          <p:spPr>
            <a:xfrm>
              <a:off x="1231900" y="3657600"/>
              <a:ext cx="7226300" cy="1845593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 bwMode="auto">
          <a:xfrm>
            <a:off x="7543800" y="5410200"/>
            <a:ext cx="1143000" cy="304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0" y="2133600"/>
          <a:ext cx="1447800" cy="633412"/>
        </p:xfrm>
        <a:graphic>
          <a:graphicData uri="http://schemas.openxmlformats.org/presentationml/2006/ole">
            <p:oleObj spid="_x0000_s67586" name="Equation" r:id="rId6" imgW="609600" imgH="266700" progId="Equation.3">
              <p:embed/>
            </p:oleObj>
          </a:graphicData>
        </a:graphic>
      </p:graphicFrame>
      <p:graphicFrame>
        <p:nvGraphicFramePr>
          <p:cNvPr id="65539" name="Object 3"/>
          <p:cNvGraphicFramePr>
            <a:graphicFrameLocks noChangeAspect="1"/>
          </p:cNvGraphicFramePr>
          <p:nvPr/>
        </p:nvGraphicFramePr>
        <p:xfrm>
          <a:off x="0" y="4267200"/>
          <a:ext cx="1417637" cy="573088"/>
        </p:xfrm>
        <a:graphic>
          <a:graphicData uri="http://schemas.openxmlformats.org/presentationml/2006/ole">
            <p:oleObj spid="_x0000_s67587" name="Equation" r:id="rId7" imgW="596900" imgH="241300" progId="Equation.3">
              <p:embed/>
            </p:oleObj>
          </a:graphicData>
        </a:graphic>
      </p:graphicFrame>
      <p:graphicFrame>
        <p:nvGraphicFramePr>
          <p:cNvPr id="65540" name="Object 4"/>
          <p:cNvGraphicFramePr>
            <a:graphicFrameLocks noChangeAspect="1"/>
          </p:cNvGraphicFramePr>
          <p:nvPr/>
        </p:nvGraphicFramePr>
        <p:xfrm>
          <a:off x="5105400" y="5703887"/>
          <a:ext cx="904875" cy="392113"/>
        </p:xfrm>
        <a:graphic>
          <a:graphicData uri="http://schemas.openxmlformats.org/presentationml/2006/ole">
            <p:oleObj spid="_x0000_s67588" name="Equation" r:id="rId8" imgW="381000" imgH="165100" progId="Equation.3">
              <p:embed/>
            </p:oleObj>
          </a:graphicData>
        </a:graphic>
      </p:graphicFrame>
      <p:sp>
        <p:nvSpPr>
          <p:cNvPr id="11" name="Rectangle 10"/>
          <p:cNvSpPr/>
          <p:nvPr/>
        </p:nvSpPr>
        <p:spPr bwMode="auto">
          <a:xfrm>
            <a:off x="7924800" y="3733800"/>
            <a:ext cx="304800" cy="1676400"/>
          </a:xfrm>
          <a:prstGeom prst="rect">
            <a:avLst/>
          </a:prstGeom>
          <a:solidFill>
            <a:srgbClr val="00B8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01597" y="5791200"/>
            <a:ext cx="1185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Emission!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cxnSp>
        <p:nvCxnSpPr>
          <p:cNvPr id="16" name="Straight Arrow Connector 15"/>
          <p:cNvCxnSpPr>
            <a:stCxn id="14" idx="0"/>
            <a:endCxn id="11" idx="2"/>
          </p:cNvCxnSpPr>
          <p:nvPr/>
        </p:nvCxnSpPr>
        <p:spPr bwMode="auto">
          <a:xfrm rot="16200000" flipV="1">
            <a:off x="7895200" y="5592200"/>
            <a:ext cx="381000" cy="1699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A1: On-axis / B = 0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8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5" name="Picture 14" descr="xVsTi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393" y="1295171"/>
            <a:ext cx="8169007" cy="510562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A1: On-axis / B = 0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9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Picture 5" descr="yzCollEnerg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6400"/>
            <a:ext cx="9144000" cy="4572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" y="58790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Total Energy: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58790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7.2 </a:t>
            </a:r>
            <a:r>
              <a:rPr lang="en-US" sz="1800" dirty="0" err="1" smtClean="0">
                <a:solidFill>
                  <a:srgbClr val="000000"/>
                </a:solidFill>
                <a:latin typeface="+mn-lt"/>
              </a:rPr>
              <a:t>MeV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6400" y="5867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0.85 </a:t>
            </a:r>
            <a:r>
              <a:rPr lang="en-US" sz="1800" dirty="0" err="1" smtClean="0">
                <a:solidFill>
                  <a:srgbClr val="000000"/>
                </a:solidFill>
                <a:latin typeface="+mn-lt"/>
              </a:rPr>
              <a:t>MeV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A1: On-axis / B = 0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10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0" name="eshldTest04.mpg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47800" y="1066800"/>
            <a:ext cx="6324600" cy="529246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A2: On-axis /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B</a:t>
            </a:r>
            <a:r>
              <a:rPr lang="en-US" sz="28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x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 = 1 T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11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Picture 5" descr="xVsTi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295400"/>
            <a:ext cx="8154132" cy="509633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A2: On-axis /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B</a:t>
            </a:r>
            <a:r>
              <a:rPr lang="en-US" sz="28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x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 = 1 T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12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7" name="Picture 6" descr="yzCollEnerg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6400"/>
            <a:ext cx="9144000" cy="457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58790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Total Energy: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7800" y="58790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7.2 </a:t>
            </a:r>
            <a:r>
              <a:rPr lang="en-US" sz="1800" dirty="0" err="1" smtClean="0">
                <a:solidFill>
                  <a:srgbClr val="000000"/>
                </a:solidFill>
                <a:latin typeface="+mn-lt"/>
              </a:rPr>
              <a:t>MeV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86400" y="5867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0.86 </a:t>
            </a:r>
            <a:r>
              <a:rPr lang="en-US" sz="1800" dirty="0" err="1" smtClean="0">
                <a:solidFill>
                  <a:srgbClr val="000000"/>
                </a:solidFill>
                <a:latin typeface="+mn-lt"/>
              </a:rPr>
              <a:t>MeV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A2: On-axis /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B</a:t>
            </a:r>
            <a:r>
              <a:rPr lang="en-US" sz="28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x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 = 1 T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13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1" name="eshldTest05.mpg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24000" y="1143000"/>
            <a:ext cx="6248400" cy="522869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A3: On-axis / B</a:t>
            </a:r>
            <a:r>
              <a:rPr lang="en-US" sz="28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y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 = 1 T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14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7" name="Picture 6" descr="xVsTi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59" y="1295400"/>
            <a:ext cx="8168641" cy="51054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A3: On-axis / B</a:t>
            </a:r>
            <a:r>
              <a:rPr lang="en-US" sz="28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y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 = 1 T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15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Picture 5" descr="yzCollEnerg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6400"/>
            <a:ext cx="9144000" cy="457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58790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Total Energy: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7800" y="58790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0.96 </a:t>
            </a:r>
            <a:r>
              <a:rPr lang="en-US" sz="1800" dirty="0" err="1" smtClean="0">
                <a:solidFill>
                  <a:srgbClr val="000000"/>
                </a:solidFill>
                <a:latin typeface="+mn-lt"/>
              </a:rPr>
              <a:t>MeV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86400" y="5867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0.48 </a:t>
            </a:r>
            <a:r>
              <a:rPr lang="en-US" sz="1800" dirty="0" err="1" smtClean="0">
                <a:solidFill>
                  <a:srgbClr val="000000"/>
                </a:solidFill>
                <a:latin typeface="+mn-lt"/>
              </a:rPr>
              <a:t>eV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A3: On-axis / B</a:t>
            </a:r>
            <a:r>
              <a:rPr lang="en-US" sz="28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y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 = 1 T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16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1" name="eshldTest08.mpg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47800" y="1143000"/>
            <a:ext cx="6248400" cy="522869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xVsTi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295400"/>
            <a:ext cx="8168641" cy="5105400"/>
          </a:xfrm>
          <a:prstGeom prst="rect">
            <a:avLst/>
          </a:prstGeom>
        </p:spPr>
      </p:pic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B1: On-window / B = 0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17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B1: On-window / B = 0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18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Picture 5" descr="yzCollEnerg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6400"/>
            <a:ext cx="9144000" cy="4572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" y="58790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Total Energy: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58790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7.3 </a:t>
            </a:r>
            <a:r>
              <a:rPr lang="en-US" sz="1800" dirty="0" err="1" smtClean="0">
                <a:solidFill>
                  <a:srgbClr val="000000"/>
                </a:solidFill>
                <a:latin typeface="+mn-lt"/>
              </a:rPr>
              <a:t>MeV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6400" y="5867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43 </a:t>
            </a:r>
            <a:r>
              <a:rPr lang="en-US" sz="1800" dirty="0" err="1" smtClean="0">
                <a:solidFill>
                  <a:srgbClr val="000000"/>
                </a:solidFill>
                <a:latin typeface="+mn-lt"/>
              </a:rPr>
              <a:t>eV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B1: On-window / B = 0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19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0" name="eshldTest10.mpg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47800" y="1066800"/>
            <a:ext cx="6324600" cy="529246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xVsTi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295400"/>
            <a:ext cx="8168641" cy="5105400"/>
          </a:xfrm>
          <a:prstGeom prst="rect">
            <a:avLst/>
          </a:prstGeom>
        </p:spPr>
      </p:pic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B2: On-window /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B</a:t>
            </a:r>
            <a:r>
              <a:rPr lang="en-US" sz="28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x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 = 1 T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20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7400" y="5867400"/>
            <a:ext cx="2168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  <a:latin typeface="+mn-lt"/>
              </a:rPr>
              <a:t>SUSPICIOUS!</a:t>
            </a:r>
            <a:endParaRPr lang="en-US" dirty="0">
              <a:solidFill>
                <a:srgbClr val="800000"/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B2: On-window /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B</a:t>
            </a:r>
            <a:r>
              <a:rPr lang="en-US" sz="28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x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 = 1 T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21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7" name="Picture 6" descr="yzCollEnerg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6400"/>
            <a:ext cx="9144000" cy="457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58790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Total Energy: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7800" y="58790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1.5 </a:t>
            </a:r>
            <a:r>
              <a:rPr lang="en-US" sz="1800" dirty="0" err="1" smtClean="0">
                <a:solidFill>
                  <a:srgbClr val="000000"/>
                </a:solidFill>
                <a:latin typeface="+mn-lt"/>
              </a:rPr>
              <a:t>MeV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86400" y="5867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688 </a:t>
            </a:r>
            <a:r>
              <a:rPr lang="en-US" sz="1800" dirty="0" err="1" smtClean="0">
                <a:solidFill>
                  <a:srgbClr val="000000"/>
                </a:solidFill>
                <a:latin typeface="+mn-lt"/>
              </a:rPr>
              <a:t>eV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B2: On-window /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B</a:t>
            </a:r>
            <a:r>
              <a:rPr lang="en-US" sz="28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x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 = 1 T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22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1" name="eshldTest11.mpg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74044" y="1130300"/>
            <a:ext cx="6298356" cy="52705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xVsTi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491" y="1295400"/>
            <a:ext cx="8168641" cy="5105400"/>
          </a:xfrm>
          <a:prstGeom prst="rect">
            <a:avLst/>
          </a:prstGeom>
        </p:spPr>
      </p:pic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B3: On-window / B</a:t>
            </a:r>
            <a:r>
              <a:rPr lang="en-US" sz="28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y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 = 1 T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23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B3: On-window / B</a:t>
            </a:r>
            <a:r>
              <a:rPr lang="en-US" sz="28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y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 = 1 T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24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Picture 5" descr="yzCollEnerg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6400"/>
            <a:ext cx="9144000" cy="4572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8900000">
            <a:off x="6240433" y="3730043"/>
            <a:ext cx="1689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  <a:latin typeface="+mn-lt"/>
              </a:rPr>
              <a:t>NOTHING!</a:t>
            </a:r>
            <a:endParaRPr lang="en-US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" y="58790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Total Energy: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7800" y="58790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6.2 </a:t>
            </a:r>
            <a:r>
              <a:rPr lang="en-US" sz="1800" dirty="0" err="1" smtClean="0">
                <a:solidFill>
                  <a:srgbClr val="000000"/>
                </a:solidFill>
                <a:latin typeface="+mn-lt"/>
              </a:rPr>
              <a:t>keV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B3: On-window / B</a:t>
            </a:r>
            <a:r>
              <a:rPr lang="en-US" sz="28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y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 = 1 T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25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9" name="eshldTest12.mpg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47800" y="1143000"/>
            <a:ext cx="6248400" cy="522869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xVsTi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491" y="1295400"/>
            <a:ext cx="8168641" cy="5105400"/>
          </a:xfrm>
          <a:prstGeom prst="rect">
            <a:avLst/>
          </a:prstGeom>
        </p:spPr>
      </p:pic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C1: On-iris / B = 0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26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C1: On-iris / B = 0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27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Picture 5" descr="yzCollEnerg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6400"/>
            <a:ext cx="9144000" cy="4572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" y="58790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Total Energy: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58790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13.8 </a:t>
            </a:r>
            <a:r>
              <a:rPr lang="en-US" sz="1800" dirty="0" err="1" smtClean="0">
                <a:solidFill>
                  <a:srgbClr val="000000"/>
                </a:solidFill>
                <a:latin typeface="+mn-lt"/>
              </a:rPr>
              <a:t>MeV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86400" y="5867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43.5 </a:t>
            </a:r>
            <a:r>
              <a:rPr lang="en-US" sz="1800" dirty="0" err="1" smtClean="0">
                <a:solidFill>
                  <a:srgbClr val="000000"/>
                </a:solidFill>
                <a:latin typeface="+mn-lt"/>
              </a:rPr>
              <a:t>keV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C1: On-iris / B = 0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28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9" name="eshldTest06.mpg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47800" y="1104106"/>
            <a:ext cx="6324600" cy="529246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xVsTi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491" y="1295400"/>
            <a:ext cx="8168641" cy="5105400"/>
          </a:xfrm>
          <a:prstGeom prst="rect">
            <a:avLst/>
          </a:prstGeom>
        </p:spPr>
      </p:pic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C2: On-iris /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B</a:t>
            </a:r>
            <a:r>
              <a:rPr lang="en-US" sz="28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x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 = 1 T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29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C2: On-iris /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B</a:t>
            </a:r>
            <a:r>
              <a:rPr lang="en-US" sz="28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x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 = 1 T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30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Picture 5" descr="yzCollEnerg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6400"/>
            <a:ext cx="9144000" cy="457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58790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Total Energy: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7800" y="58790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13.8 </a:t>
            </a:r>
            <a:r>
              <a:rPr lang="en-US" sz="1800" dirty="0" err="1" smtClean="0">
                <a:solidFill>
                  <a:srgbClr val="000000"/>
                </a:solidFill>
                <a:latin typeface="+mn-lt"/>
              </a:rPr>
              <a:t>MeV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86400" y="5867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175 </a:t>
            </a:r>
            <a:r>
              <a:rPr lang="en-US" sz="1800" dirty="0" err="1" smtClean="0">
                <a:solidFill>
                  <a:srgbClr val="000000"/>
                </a:solidFill>
                <a:latin typeface="+mn-lt"/>
              </a:rPr>
              <a:t>keV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C2: On-iris /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B</a:t>
            </a:r>
            <a:r>
              <a:rPr lang="en-US" sz="28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x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 = 1 T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31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1" name="eshldTest07.mpg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47800" y="1108340"/>
            <a:ext cx="6324600" cy="529246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xVsTi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491" y="1295400"/>
            <a:ext cx="8168641" cy="5105400"/>
          </a:xfrm>
          <a:prstGeom prst="rect">
            <a:avLst/>
          </a:prstGeom>
        </p:spPr>
      </p:pic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C3: On-iris / B</a:t>
            </a:r>
            <a:r>
              <a:rPr lang="en-US" sz="28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y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 = 1 T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32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C3: On-iris / B</a:t>
            </a:r>
            <a:r>
              <a:rPr lang="en-US" sz="28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y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 = 1 T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33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7" name="Picture 6" descr="yzCollEnerg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6400"/>
            <a:ext cx="9144000" cy="457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18900000">
            <a:off x="6240433" y="3730043"/>
            <a:ext cx="1689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  <a:latin typeface="+mn-lt"/>
              </a:rPr>
              <a:t>NOTHING!</a:t>
            </a:r>
            <a:endParaRPr lang="en-US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790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Total Energy: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7800" y="58790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1.15 </a:t>
            </a:r>
            <a:r>
              <a:rPr lang="en-US" sz="1800" dirty="0" err="1" smtClean="0">
                <a:solidFill>
                  <a:srgbClr val="000000"/>
                </a:solidFill>
                <a:latin typeface="+mn-lt"/>
              </a:rPr>
              <a:t>MeV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304800"/>
            <a:ext cx="72390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CASE C3: On-iris / B</a:t>
            </a:r>
            <a:r>
              <a:rPr lang="en-US" sz="28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y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 = 1 T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34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1" name="eshldTest09.mpg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47800" y="1143000"/>
            <a:ext cx="6248400" cy="522869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1524000" y="152400"/>
            <a:ext cx="7239000" cy="121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buClr>
                <a:srgbClr val="000099"/>
              </a:buClr>
              <a:buFont typeface="45 Helvetica Light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n-lt"/>
                <a:ea typeface="DejaVu Sans" charset="0"/>
                <a:cs typeface="DejaVu Sans" charset="0"/>
              </a:rPr>
              <a:t>Conclusions &amp; Future Work</a:t>
            </a:r>
          </a:p>
        </p:txBody>
      </p:sp>
      <p:sp>
        <p:nvSpPr>
          <p:cNvPr id="47" name="Slide Number Placeholder 5"/>
          <p:cNvSpPr txBox="1">
            <a:spLocks/>
          </p:cNvSpPr>
          <p:nvPr/>
        </p:nvSpPr>
        <p:spPr bwMode="auto">
          <a:xfrm>
            <a:off x="4114800" y="6477001"/>
            <a:ext cx="922337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2BC58CC1-8610-6C41-8718-1F3BE848565C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35</a:t>
            </a:fld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1524000"/>
            <a:ext cx="8686800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charset="2"/>
              <a:buChar char="v"/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Preliminary simulations of field emission in the 805 MHz cavity</a:t>
            </a:r>
          </a:p>
          <a:p>
            <a:pPr marL="914400" lvl="1" indent="-457200">
              <a:spcAft>
                <a:spcPts val="600"/>
              </a:spcAft>
              <a:buFont typeface="Wingdings" charset="2"/>
              <a:buChar char="v"/>
            </a:pP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Not a thorough exploration of configuration space, but…</a:t>
            </a:r>
          </a:p>
          <a:p>
            <a:pPr marL="914400" lvl="1" indent="-457200">
              <a:spcAft>
                <a:spcPts val="600"/>
              </a:spcAft>
              <a:buFont typeface="Wingdings" charset="2"/>
              <a:buChar char="v"/>
            </a:pP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Most of the energy deposited is on the “near” wall (very little on “far”)</a:t>
            </a:r>
          </a:p>
          <a:p>
            <a:pPr marL="914400" lvl="1" indent="-457200">
              <a:spcAft>
                <a:spcPts val="600"/>
              </a:spcAft>
              <a:buFont typeface="Wingdings" charset="2"/>
              <a:buChar char="v"/>
            </a:pP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Suggest that “magnetic insulation” can reduce the energy deposited on the near wall by approximately an order of magnitude!</a:t>
            </a:r>
          </a:p>
          <a:p>
            <a:pPr marL="914400" lvl="1" indent="-457200">
              <a:spcAft>
                <a:spcPts val="600"/>
              </a:spcAft>
              <a:buFont typeface="Wingdings" charset="2"/>
              <a:buChar char="v"/>
            </a:pP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Probably depends (greatly!) on the cavity field-strength, dimensions, etc.</a:t>
            </a:r>
          </a:p>
          <a:p>
            <a:pPr marL="457200" indent="-457200">
              <a:spcAft>
                <a:spcPts val="600"/>
              </a:spcAft>
              <a:buFont typeface="Wingdings" charset="2"/>
              <a:buChar char="v"/>
            </a:pPr>
            <a:r>
              <a:rPr lang="en-US" sz="2000" b="1" dirty="0" smtClean="0">
                <a:solidFill>
                  <a:srgbClr val="191966"/>
                </a:solidFill>
                <a:latin typeface="+mn-lt"/>
              </a:rPr>
              <a:t>Need to account for space charge</a:t>
            </a:r>
          </a:p>
          <a:p>
            <a:pPr marL="914400" lvl="1" indent="-457200">
              <a:spcAft>
                <a:spcPts val="600"/>
              </a:spcAft>
              <a:buFont typeface="Wingdings" charset="2"/>
              <a:buChar char="v"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Requires finer mesh</a:t>
            </a:r>
          </a:p>
          <a:p>
            <a:pPr marL="914400" lvl="1" indent="-457200">
              <a:spcAft>
                <a:spcPts val="600"/>
              </a:spcAft>
              <a:buFont typeface="Wingdings" charset="2"/>
              <a:buChar char="v"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Suggests non-uniform “mesh refinement” techniques (or risk prohibitively large simulations)</a:t>
            </a:r>
          </a:p>
          <a:p>
            <a:pPr marL="457200" indent="-457200"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charset="2"/>
              <a:buChar char="v"/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Need to include secondary electrons</a:t>
            </a:r>
          </a:p>
          <a:p>
            <a:pPr marL="914400" lvl="1" indent="-457200">
              <a:spcAft>
                <a:spcPts val="600"/>
              </a:spcAft>
              <a:buFont typeface="Wingdings" charset="2"/>
              <a:buChar char="v"/>
            </a:pP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Multi-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</a:rPr>
              <a:t>pactoring</a:t>
            </a: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 could be significant (amplification and resonance)</a:t>
            </a:r>
          </a:p>
          <a:p>
            <a:pPr marL="914400" lvl="1" indent="-457200">
              <a:spcAft>
                <a:spcPts val="600"/>
              </a:spcAft>
              <a:buFont typeface="Wingdings" charset="2"/>
              <a:buChar char="v"/>
            </a:pP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Means simulating longer times (many RF cycles)</a:t>
            </a:r>
          </a:p>
          <a:p>
            <a:pPr marL="457200" indent="-457200"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charset="2"/>
              <a:buChar char="v"/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Need to investigate better data </a:t>
            </a:r>
            <a:r>
              <a:rPr lang="en-US" sz="2000" b="1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analysis techniques</a:t>
            </a:r>
            <a:endParaRPr lang="en-US" sz="16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420" y="6504801"/>
            <a:ext cx="3768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Muon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Collider Design Workshop / BNL / Dec 3, 2009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45 Helvetica Light"/>
        <a:ea typeface="DejaVu Sans"/>
        <a:cs typeface="DejaVu Sans"/>
      </a:majorFont>
      <a:minorFont>
        <a:latin typeface="45 Helvetica Light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967</TotalTime>
  <Words>1617</Words>
  <Application>Microsoft Macintosh PowerPoint</Application>
  <PresentationFormat>On-screen Show (4:3)</PresentationFormat>
  <Paragraphs>288</Paragraphs>
  <Slides>35</Slides>
  <Notes>35</Notes>
  <HiddenSlides>0</HiddenSlides>
  <MMClips>9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</dc:creator>
  <cp:lastModifiedBy>Kevin Paul</cp:lastModifiedBy>
  <cp:revision>104</cp:revision>
  <dcterms:created xsi:type="dcterms:W3CDTF">2009-12-02T14:20:37Z</dcterms:created>
  <dcterms:modified xsi:type="dcterms:W3CDTF">2009-12-02T14:37:10Z</dcterms:modified>
</cp:coreProperties>
</file>