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Default Extension="bin" ContentType="application/vnd.openxmlformats-officedocument.presentationml.printerSettings"/>
  <Override PartName="/ppt/embeddings/Microsoft_Equation5.bin" ContentType="application/vnd.openxmlformats-officedocument.oleObject"/>
  <Override PartName="/ppt/notesSlides/notesSlide30.xml" ContentType="application/vnd.openxmlformats-officedocument.presentationml.notesSlide+xml"/>
  <Override PartName="/ppt/notesSlides/notesSlide13.xml" ContentType="application/vnd.openxmlformats-officedocument.presentationml.notesSlide+xml"/>
  <Default Extension="wmf" ContentType="image/x-wmf"/>
  <Override PartName="/ppt/notesSlides/notesSlide29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18.xml" ContentType="application/vnd.openxmlformats-officedocument.presentationml.slide+xml"/>
  <Override PartName="/ppt/slides/slide37.xml" ContentType="application/vnd.openxmlformats-officedocument.presentationml.slide+xml"/>
  <Override PartName="/ppt/embeddings/Microsoft_Equation25.bin" ContentType="application/vnd.openxmlformats-officedocument.oleObject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embeddings/Microsoft_Equation9.bin" ContentType="application/vnd.openxmlformats-officedocument.oleObject"/>
  <Override PartName="/ppt/slides/slide23.xml" ContentType="application/vnd.openxmlformats-officedocument.presentationml.slide+xml"/>
  <Override PartName="/ppt/slides/slide42.xml" ContentType="application/vnd.openxmlformats-officedocument.presentationml.slide+xml"/>
  <Override PartName="/ppt/theme/theme1.xml" ContentType="application/vnd.openxmlformats-officedocument.theme+xml"/>
  <Override PartName="/ppt/notesSlides/notesSlide34.xml" ContentType="application/vnd.openxmlformats-officedocument.presentationml.notesSlide+xml"/>
  <Override PartName="/ppt/embeddings/Microsoft_Equation13.bin" ContentType="application/vnd.openxmlformats-officedocument.oleObject"/>
  <Override PartName="/ppt/slideLayouts/slideLayout10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2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27.xml" ContentType="application/vnd.openxmlformats-officedocument.presentationml.slide+xml"/>
  <Override PartName="/ppt/slides/slide11.xml" ContentType="application/vnd.openxmlformats-officedocument.presentationml.slide+xml"/>
  <Override PartName="/ppt/slides/slide46.xml" ContentType="application/vnd.openxmlformats-officedocument.presentationml.slide+xml"/>
  <Override PartName="/ppt/embeddings/Microsoft_Equation2.bin" ContentType="application/vnd.openxmlformats-officedocument.oleObject"/>
  <Override PartName="/ppt/notesSlides/notesSlide8.xml" ContentType="application/vnd.openxmlformats-officedocument.presentationml.notesSlide+xml"/>
  <Override PartName="/ppt/embeddings/Microsoft_Equation17.bin" ContentType="application/vnd.openxmlformats-officedocument.oleObject"/>
  <Override PartName="/ppt/embeddings/Microsoft_Equation22.bin" ContentType="application/vnd.openxmlformats-officedocument.oleObject"/>
  <Override PartName="/ppt/notesSlides/notesSlide26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15.xml" ContentType="application/vnd.openxmlformats-officedocument.presentationml.slide+xml"/>
  <Override PartName="/ppt/notesSlides/notesSlide31.xml" ContentType="application/vnd.openxmlformats-officedocument.presentationml.notesSlide+xml"/>
  <Override PartName="/ppt/embeddings/Microsoft_Equation6.bin" ContentType="application/vnd.openxmlformats-officedocument.oleObject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embeddings/Microsoft_Equation10.bin" ContentType="application/vnd.openxmlformats-officedocument.oleObject"/>
  <Override PartName="/ppt/notesSlides/notesSlide14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9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embeddings/Microsoft_Equation14.bin" ContentType="application/vnd.openxmlformats-officedocument.oleObject"/>
  <Override PartName="/ppt/slideLayouts/slideLayout11.xml" ContentType="application/vnd.openxmlformats-officedocument.presentationml.slideLayout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Default Extension="jpeg" ContentType="image/jpeg"/>
  <Default Extension="vml" ContentType="application/vnd.openxmlformats-officedocument.vmlDrawing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8.xml" ContentType="application/vnd.openxmlformats-officedocument.presentationml.slide+xml"/>
  <Override PartName="/ppt/slides/slide47.xml" ContentType="application/vnd.openxmlformats-officedocument.presentationml.slide+xml"/>
  <Override PartName="/ppt/slides/slide31.xml" ContentType="application/vnd.openxmlformats-officedocument.presentationml.slide+xml"/>
  <Override PartName="/ppt/notesSlides/notesSlide23.xml" ContentType="application/vnd.openxmlformats-officedocument.presentationml.notesSlide+xml"/>
  <Override PartName="/ppt/embeddings/Microsoft_Equation3.bin" ContentType="application/vnd.openxmlformats-officedocument.oleObject"/>
  <Override PartName="/ppt/notesSlides/notesSlide9.xml" ContentType="application/vnd.openxmlformats-officedocument.presentationml.notesSlide+xml"/>
  <Override PartName="/ppt/embeddings/Microsoft_Equation18.bin" ContentType="application/vnd.openxmlformats-officedocument.oleObject"/>
  <Override PartName="/ppt/notesSlides/notesSlide11.xml" ContentType="application/vnd.openxmlformats-officedocument.presentationml.notesSlide+xml"/>
  <Override PartName="/ppt/embeddings/Microsoft_Equation23.bin" ContentType="application/vnd.openxmlformats-officedocument.oleObject"/>
  <Override PartName="/ppt/notesSlides/notesSlide27.xml" ContentType="application/vnd.openxmlformats-officedocument.presentationml.notesSlide+xml"/>
  <Default Extension="rels" ContentType="application/vnd.openxmlformats-package.relationships+xml"/>
  <Override PartName="/ppt/slides/slide16.xml" ContentType="application/vnd.openxmlformats-officedocument.presentationml.slide+xml"/>
  <Override PartName="/ppt/slides/slide35.xml" ContentType="application/vnd.openxmlformats-officedocument.presentationml.slide+xml"/>
  <Override PartName="/ppt/slides/slide1.xml" ContentType="application/vnd.openxmlformats-officedocument.presentationml.slide+xml"/>
  <Override PartName="/ppt/notesSlides/notesSlide32.xml" ContentType="application/vnd.openxmlformats-officedocument.presentationml.notesSlide+xml"/>
  <Override PartName="/ppt/embeddings/Microsoft_Equation7.bin" ContentType="application/vnd.openxmlformats-officedocument.oleObject"/>
  <Override PartName="/ppt/slides/slide21.xml" ContentType="application/vnd.openxmlformats-officedocument.presentationml.slide+xml"/>
  <Override PartName="/ppt/slides/slide40.xml" ContentType="application/vnd.openxmlformats-officedocument.presentationml.slide+xml"/>
  <Override PartName="/ppt/embeddings/Microsoft_Equation11.bin" ContentType="application/vnd.openxmlformats-officedocument.oleObject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s/slide25.xml" ContentType="application/vnd.openxmlformats-officedocument.presentationml.slide+xml"/>
  <Override PartName="/ppt/slides/slide44.xml" ContentType="application/vnd.openxmlformats-officedocument.presentationml.slide+xml"/>
  <Override PartName="/ppt/theme/theme3.xml" ContentType="application/vnd.openxmlformats-officedocument.theme+xml"/>
  <Override PartName="/ppt/embeddings/Microsoft_Equation15.bin" ContentType="application/vnd.openxmlformats-officedocument.oleObject"/>
  <Override PartName="/ppt/slideLayouts/slideLayout12.xml" ContentType="application/vnd.openxmlformats-officedocument.presentationml.slideLayout+xml"/>
  <Override PartName="/ppt/notesSlides/notesSlide19.xml" ContentType="application/vnd.openxmlformats-officedocument.presentationml.notesSlide+xml"/>
  <Override PartName="/ppt/embeddings/Microsoft_Equation20.bin" ContentType="application/vnd.openxmlformats-officedocument.oleObject"/>
  <Override PartName="/ppt/notesSlides/notesSlide24.xml" ContentType="application/vnd.openxmlformats-officedocument.presentationml.notes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Default Extension="xml" ContentType="application/xml"/>
  <Override PartName="/ppt/tableStyles.xml" ContentType="application/vnd.openxmlformats-officedocument.presentationml.tableStyles+xml"/>
  <Override PartName="/ppt/slideLayouts/slideLayout7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s/slide32.xml" ContentType="application/vnd.openxmlformats-officedocument.presentationml.slide+xml"/>
  <Override PartName="/ppt/embeddings/Microsoft_Equation4.bin" ContentType="application/vnd.openxmlformats-officedocument.oleObject"/>
  <Override PartName="/ppt/slides/slide29.xml" ContentType="application/vnd.openxmlformats-officedocument.presentationml.slide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ppt/embeddings/Microsoft_Equation19.bin" ContentType="application/vnd.openxmlformats-officedocument.oleObject"/>
  <Override PartName="/ppt/notesMasters/notesMaster1.xml" ContentType="application/vnd.openxmlformats-officedocument.presentationml.notesMaster+xml"/>
  <Override PartName="/ppt/notesSlides/notesSlide12.xml" ContentType="application/vnd.openxmlformats-officedocument.presentationml.notesSlide+xml"/>
  <Override PartName="/ppt/embeddings/Microsoft_Equation24.bin" ContentType="application/vnd.openxmlformats-officedocument.oleObject"/>
  <Override PartName="/ppt/notesSlides/notesSlide28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7.xml" ContentType="application/vnd.openxmlformats-officedocument.presentationml.slide+xml"/>
  <Override PartName="/ppt/slides/slide36.xml" ContentType="application/vnd.openxmlformats-officedocument.presentationml.slide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notesSlides/notesSlide33.xml" ContentType="application/vnd.openxmlformats-officedocument.presentationml.notesSlide+xml"/>
  <Override PartName="/ppt/embeddings/Microsoft_Equation8.bin" ContentType="application/vnd.openxmlformats-officedocument.oleObject"/>
  <Override PartName="/ppt/slides/slide22.xml" ContentType="application/vnd.openxmlformats-officedocument.presentationml.slide+xml"/>
  <Override PartName="/ppt/slides/slide41.xml" ContentType="application/vnd.openxmlformats-officedocument.presentationml.slide+xml"/>
  <Override PartName="/ppt/embeddings/Microsoft_Equation12.bin" ContentType="application/vnd.openxmlformats-officedocument.oleObject"/>
  <Override PartName="/ppt/notesSlides/notesSlide1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0.xml" ContentType="application/vnd.openxmlformats-officedocument.presentationml.slide+xml"/>
  <Override PartName="/ppt/slides/slide26.xml" ContentType="application/vnd.openxmlformats-officedocument.presentationml.slide+xml"/>
  <Override PartName="/ppt/slides/slide45.xml" ContentType="application/vnd.openxmlformats-officedocument.presentationml.slide+xml"/>
  <Override PartName="/ppt/embeddings/Microsoft_Equation1.bin" ContentType="application/vnd.openxmlformats-officedocument.oleObject"/>
  <Override PartName="/ppt/embeddings/Microsoft_Equation16.bin" ContentType="application/vnd.openxmlformats-officedocument.oleObject"/>
  <Default Extension="png" ContentType="image/png"/>
  <Override PartName="/ppt/embeddings/Microsoft_Equation21.bin" ContentType="application/vnd.openxmlformats-officedocument.oleObject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 autoCompressPictures="0">
  <p:sldMasterIdLst>
    <p:sldMasterId id="2147483651" r:id="rId1"/>
  </p:sldMasterIdLst>
  <p:notesMasterIdLst>
    <p:notesMasterId r:id="rId49"/>
  </p:notesMasterIdLst>
  <p:handoutMasterIdLst>
    <p:handoutMasterId r:id="rId50"/>
  </p:handoutMasterIdLst>
  <p:sldIdLst>
    <p:sldId id="597" r:id="rId2"/>
    <p:sldId id="618" r:id="rId3"/>
    <p:sldId id="599" r:id="rId4"/>
    <p:sldId id="620" r:id="rId5"/>
    <p:sldId id="657" r:id="rId6"/>
    <p:sldId id="638" r:id="rId7"/>
    <p:sldId id="706" r:id="rId8"/>
    <p:sldId id="643" r:id="rId9"/>
    <p:sldId id="645" r:id="rId10"/>
    <p:sldId id="690" r:id="rId11"/>
    <p:sldId id="677" r:id="rId12"/>
    <p:sldId id="691" r:id="rId13"/>
    <p:sldId id="681" r:id="rId14"/>
    <p:sldId id="685" r:id="rId15"/>
    <p:sldId id="689" r:id="rId16"/>
    <p:sldId id="686" r:id="rId17"/>
    <p:sldId id="687" r:id="rId18"/>
    <p:sldId id="688" r:id="rId19"/>
    <p:sldId id="646" r:id="rId20"/>
    <p:sldId id="674" r:id="rId21"/>
    <p:sldId id="696" r:id="rId22"/>
    <p:sldId id="693" r:id="rId23"/>
    <p:sldId id="697" r:id="rId24"/>
    <p:sldId id="700" r:id="rId25"/>
    <p:sldId id="695" r:id="rId26"/>
    <p:sldId id="660" r:id="rId27"/>
    <p:sldId id="661" r:id="rId28"/>
    <p:sldId id="662" r:id="rId29"/>
    <p:sldId id="664" r:id="rId30"/>
    <p:sldId id="703" r:id="rId31"/>
    <p:sldId id="704" r:id="rId32"/>
    <p:sldId id="663" r:id="rId33"/>
    <p:sldId id="671" r:id="rId34"/>
    <p:sldId id="705" r:id="rId35"/>
    <p:sldId id="647" r:id="rId36"/>
    <p:sldId id="667" r:id="rId37"/>
    <p:sldId id="668" r:id="rId38"/>
    <p:sldId id="644" r:id="rId39"/>
    <p:sldId id="652" r:id="rId40"/>
    <p:sldId id="639" r:id="rId41"/>
    <p:sldId id="653" r:id="rId42"/>
    <p:sldId id="640" r:id="rId43"/>
    <p:sldId id="692" r:id="rId44"/>
    <p:sldId id="694" r:id="rId45"/>
    <p:sldId id="698" r:id="rId46"/>
    <p:sldId id="699" r:id="rId47"/>
    <p:sldId id="702" r:id="rId48"/>
  </p:sldIdLst>
  <p:sldSz cx="9144000" cy="6858000" type="letter"/>
  <p:notesSz cx="6934200" cy="92837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Unicode M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Unicode M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Unicode M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Unicode M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Unicode MS" charset="0"/>
        <a:ea typeface="+mn-ea"/>
        <a:cs typeface="+mn-cs"/>
      </a:defRPr>
    </a:lvl5pPr>
    <a:lvl6pPr marL="2286000" algn="l" defTabSz="457200" rtl="0" eaLnBrk="1" latinLnBrk="0" hangingPunct="1">
      <a:defRPr sz="1000" kern="1200">
        <a:solidFill>
          <a:schemeClr val="tx1"/>
        </a:solidFill>
        <a:latin typeface="Arial Unicode MS" charset="0"/>
        <a:ea typeface="+mn-ea"/>
        <a:cs typeface="+mn-cs"/>
      </a:defRPr>
    </a:lvl6pPr>
    <a:lvl7pPr marL="2743200" algn="l" defTabSz="457200" rtl="0" eaLnBrk="1" latinLnBrk="0" hangingPunct="1">
      <a:defRPr sz="1000" kern="1200">
        <a:solidFill>
          <a:schemeClr val="tx1"/>
        </a:solidFill>
        <a:latin typeface="Arial Unicode MS" charset="0"/>
        <a:ea typeface="+mn-ea"/>
        <a:cs typeface="+mn-cs"/>
      </a:defRPr>
    </a:lvl7pPr>
    <a:lvl8pPr marL="3200400" algn="l" defTabSz="457200" rtl="0" eaLnBrk="1" latinLnBrk="0" hangingPunct="1">
      <a:defRPr sz="1000" kern="1200">
        <a:solidFill>
          <a:schemeClr val="tx1"/>
        </a:solidFill>
        <a:latin typeface="Arial Unicode MS" charset="0"/>
        <a:ea typeface="+mn-ea"/>
        <a:cs typeface="+mn-cs"/>
      </a:defRPr>
    </a:lvl8pPr>
    <a:lvl9pPr marL="3657600" algn="l" defTabSz="457200" rtl="0" eaLnBrk="1" latinLnBrk="0" hangingPunct="1">
      <a:defRPr sz="1000" kern="1200">
        <a:solidFill>
          <a:schemeClr val="tx1"/>
        </a:solidFill>
        <a:latin typeface="Arial Unicode M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 useTimings="0">
    <p:present/>
    <p:sldAll/>
    <p:penClr>
      <a:schemeClr val="tx1"/>
    </p:penClr>
  </p:showPr>
  <p:clrMru>
    <a:srgbClr val="FFFF99"/>
    <a:srgbClr val="800080"/>
    <a:srgbClr val="006600"/>
    <a:srgbClr val="008000"/>
    <a:srgbClr val="0000CC"/>
    <a:srgbClr val="FF3399"/>
    <a:srgbClr val="FF0000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napVertSplitter="1" vertBarState="minimized">
    <p:restoredLeft sz="16285" autoAdjust="0"/>
    <p:restoredTop sz="95408" autoAdjust="0"/>
  </p:normalViewPr>
  <p:slideViewPr>
    <p:cSldViewPr snapToGrid="0">
      <p:cViewPr>
        <p:scale>
          <a:sx n="110" d="100"/>
          <a:sy n="110" d="100"/>
        </p:scale>
        <p:origin x="-1472" y="-4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"/>
    </p:cViewPr>
  </p:sorterViewPr>
  <p:notesViewPr>
    <p:cSldViewPr snapToGrid="0">
      <p:cViewPr varScale="1">
        <p:scale>
          <a:sx n="52" d="100"/>
          <a:sy n="52" d="100"/>
        </p:scale>
        <p:origin x="-1326" y="-102"/>
      </p:cViewPr>
      <p:guideLst>
        <p:guide orient="horz" pos="2923"/>
        <p:guide pos="218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handoutMaster" Target="handoutMasters/handoutMaster1.xml"/><Relationship Id="rId51" Type="http://schemas.openxmlformats.org/officeDocument/2006/relationships/printerSettings" Target="printerSettings/printerSettings1.bin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6.xml"/><Relationship Id="rId4" Type="http://schemas.openxmlformats.org/officeDocument/2006/relationships/slide" Target="slides/slide17.xml"/><Relationship Id="rId5" Type="http://schemas.openxmlformats.org/officeDocument/2006/relationships/slide" Target="slides/slide18.xml"/><Relationship Id="rId1" Type="http://schemas.openxmlformats.org/officeDocument/2006/relationships/slide" Target="slides/slide3.xml"/><Relationship Id="rId2" Type="http://schemas.openxmlformats.org/officeDocument/2006/relationships/slide" Target="slides/slide1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Relationship Id="rId2" Type="http://schemas.openxmlformats.org/officeDocument/2006/relationships/image" Target="../media/image3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4" Type="http://schemas.openxmlformats.org/officeDocument/2006/relationships/image" Target="../media/image36.wmf"/><Relationship Id="rId1" Type="http://schemas.openxmlformats.org/officeDocument/2006/relationships/image" Target="../media/image33.wmf"/><Relationship Id="rId2" Type="http://schemas.openxmlformats.org/officeDocument/2006/relationships/image" Target="../media/image3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4" Type="http://schemas.openxmlformats.org/officeDocument/2006/relationships/image" Target="../media/image40.wmf"/><Relationship Id="rId5" Type="http://schemas.openxmlformats.org/officeDocument/2006/relationships/image" Target="../media/image41.wmf"/><Relationship Id="rId6" Type="http://schemas.openxmlformats.org/officeDocument/2006/relationships/image" Target="../media/image42.wmf"/><Relationship Id="rId7" Type="http://schemas.openxmlformats.org/officeDocument/2006/relationships/image" Target="../media/image43.wmf"/><Relationship Id="rId8" Type="http://schemas.openxmlformats.org/officeDocument/2006/relationships/image" Target="../media/image44.wmf"/><Relationship Id="rId1" Type="http://schemas.openxmlformats.org/officeDocument/2006/relationships/image" Target="../media/image37.wmf"/><Relationship Id="rId2" Type="http://schemas.openxmlformats.org/officeDocument/2006/relationships/image" Target="../media/image3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4" Type="http://schemas.openxmlformats.org/officeDocument/2006/relationships/image" Target="../media/image47.wmf"/><Relationship Id="rId5" Type="http://schemas.openxmlformats.org/officeDocument/2006/relationships/image" Target="../media/image48.wmf"/><Relationship Id="rId6" Type="http://schemas.openxmlformats.org/officeDocument/2006/relationships/image" Target="../media/image49.wmf"/><Relationship Id="rId7" Type="http://schemas.openxmlformats.org/officeDocument/2006/relationships/image" Target="../media/image50.wmf"/><Relationship Id="rId8" Type="http://schemas.openxmlformats.org/officeDocument/2006/relationships/image" Target="../media/image51.wmf"/><Relationship Id="rId1" Type="http://schemas.openxmlformats.org/officeDocument/2006/relationships/image" Target="../media/image31.wmf"/><Relationship Id="rId2" Type="http://schemas.openxmlformats.org/officeDocument/2006/relationships/image" Target="../media/image4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484938" y="8897938"/>
            <a:ext cx="406400" cy="27305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124294" tIns="60512" rIns="124294" bIns="60512" anchor="ctr">
            <a:prstTxWarp prst="textNoShape">
              <a:avLst/>
            </a:prstTxWarp>
            <a:spAutoFit/>
          </a:bodyPr>
          <a:lstStyle/>
          <a:p>
            <a:pPr algn="r" defTabSz="1252538"/>
            <a:fld id="{36C9EF97-6807-4C43-845F-FF87336DC2E7}" type="slidenum">
              <a:rPr lang="en-US"/>
              <a:pPr algn="r" defTabSz="1252538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83175" cy="4176713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vert="horz" wrap="square" lIns="124294" tIns="60512" rIns="124294" bIns="605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notes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5700" y="701675"/>
            <a:ext cx="4627563" cy="3470275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334125" y="8816975"/>
            <a:ext cx="557213" cy="436563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124294" tIns="60512" rIns="124294" bIns="60512" anchor="ctr">
            <a:prstTxWarp prst="textNoShape">
              <a:avLst/>
            </a:prstTxWarp>
            <a:spAutoFit/>
          </a:bodyPr>
          <a:lstStyle/>
          <a:p>
            <a:pPr algn="r" defTabSz="1252538"/>
            <a:fld id="{0AC8504C-F526-024A-89CF-DF6F17E28440}" type="slidenum">
              <a:rPr lang="en-US" sz="2000"/>
              <a:pPr algn="r" defTabSz="1252538"/>
              <a:t>‹#›</a:t>
            </a:fld>
            <a:endParaRPr lang="en-US" sz="20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1216025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 Unicode MS" charset="0"/>
        <a:ea typeface="+mn-ea"/>
        <a:cs typeface="+mn-cs"/>
      </a:defRPr>
    </a:lvl1pPr>
    <a:lvl2pPr marL="608013" algn="l" defTabSz="1216025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 Unicode MS" charset="0"/>
        <a:ea typeface="ＭＳ Ｐゴシック" charset="-128"/>
        <a:cs typeface="+mn-cs"/>
      </a:defRPr>
    </a:lvl2pPr>
    <a:lvl3pPr marL="1216025" algn="l" defTabSz="1216025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 Unicode MS" charset="0"/>
        <a:ea typeface="ＭＳ Ｐゴシック" charset="-128"/>
        <a:cs typeface="+mn-cs"/>
      </a:defRPr>
    </a:lvl3pPr>
    <a:lvl4pPr marL="1824038" algn="l" defTabSz="1216025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 Unicode MS" charset="0"/>
        <a:ea typeface="ＭＳ Ｐゴシック" charset="-128"/>
        <a:cs typeface="+mn-cs"/>
      </a:defRPr>
    </a:lvl4pPr>
    <a:lvl5pPr marL="2432050" algn="l" defTabSz="1216025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 Unicode M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8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4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5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9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0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0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5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5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5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927775" y="8817904"/>
            <a:ext cx="3004820" cy="464185"/>
          </a:xfrm>
          <a:prstGeom prst="rect">
            <a:avLst/>
          </a:prstGeom>
          <a:noFill/>
        </p:spPr>
        <p:txBody>
          <a:bodyPr lIns="92665" tIns="46333" rIns="92665" bIns="46333"/>
          <a:lstStyle/>
          <a:p>
            <a:fld id="{9F20C9CC-AB0F-49B9-903E-D04D6514BA73}" type="slidenum">
              <a:rPr lang="en-US"/>
              <a:pPr/>
              <a:t>15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1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7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7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3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3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7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7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9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6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3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9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2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1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4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616201" y="6604000"/>
            <a:ext cx="4572000" cy="254000"/>
          </a:xfrm>
          <a:prstGeom prst="rect">
            <a:avLst/>
          </a:prstGeom>
        </p:spPr>
        <p:txBody>
          <a:bodyPr/>
          <a:lstStyle>
            <a:lvl1pPr>
              <a:defRPr sz="1000" smtClean="0">
                <a:solidFill>
                  <a:srgbClr val="000090"/>
                </a:solidFill>
                <a:latin typeface="Tahoma"/>
              </a:defRPr>
            </a:lvl1pPr>
          </a:lstStyle>
          <a:p>
            <a:r>
              <a:rPr lang="en-US" dirty="0" smtClean="0"/>
              <a:t>Dejan Trbojevic  BNL - Muon Collider Design Workshop Dec 1-3, 2009</a:t>
            </a:r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006600" y="5448300"/>
            <a:ext cx="5915025" cy="2540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r>
              <a:rPr lang="en-US" sz="900" dirty="0" smtClean="0">
                <a:latin typeface="Arial Unicode MS" charset="0"/>
              </a:rPr>
              <a:t>Dejan Trbojevic  BNL - Muon Collider Design Workshop Dec 1-3, 2009</a:t>
            </a:r>
            <a:endParaRPr lang="en-US" sz="900" dirty="0">
              <a:latin typeface="Arial Unicode MS" charset="0"/>
            </a:endParaRPr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006600" y="5448300"/>
            <a:ext cx="5915025" cy="2540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r>
              <a:rPr lang="en-US" sz="900" dirty="0" smtClean="0">
                <a:latin typeface="Arial Unicode MS" charset="0"/>
              </a:rPr>
              <a:t>Dejan Trbojevic  BNL - Muon Collider Design Workshop Dec 1-3, 2009</a:t>
            </a:r>
            <a:endParaRPr lang="en-US" sz="900" dirty="0">
              <a:latin typeface="Arial Unicode MS" charset="0"/>
            </a:endParaRP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9700" y="1143000"/>
            <a:ext cx="4338638" cy="5291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738" y="1143000"/>
            <a:ext cx="4338637" cy="5291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006600" y="5448300"/>
            <a:ext cx="5915025" cy="2540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r>
              <a:rPr lang="en-US" sz="900" dirty="0" smtClean="0">
                <a:latin typeface="Arial Unicode MS" charset="0"/>
              </a:rPr>
              <a:t>Dejan Trbojevic  BNL - Muon Collider Design Workshop Dec 1-3, 2009</a:t>
            </a:r>
            <a:endParaRPr lang="en-US" sz="900" dirty="0">
              <a:latin typeface="Arial Unicode MS" charset="0"/>
            </a:endParaRPr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2006600" y="5448300"/>
            <a:ext cx="5915025" cy="2540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r>
              <a:rPr lang="en-US" sz="900" dirty="0" smtClean="0">
                <a:latin typeface="Arial Unicode MS" charset="0"/>
              </a:rPr>
              <a:t>Dejan Trbojevic  BNL - Muon Collider Design Workshop Dec 1-3, 2009</a:t>
            </a:r>
            <a:endParaRPr lang="en-US" sz="900" dirty="0">
              <a:latin typeface="Arial Unicode MS" charset="0"/>
            </a:endParaRPr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2006600" y="5448300"/>
            <a:ext cx="5915025" cy="2540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r>
              <a:rPr lang="en-US" sz="900" dirty="0" smtClean="0">
                <a:latin typeface="Arial Unicode MS" charset="0"/>
              </a:rPr>
              <a:t>Dejan Trbojevic  BNL - Muon Collider Design Workshop Dec 1-3, 2009</a:t>
            </a:r>
            <a:endParaRPr lang="en-US" sz="900" dirty="0">
              <a:latin typeface="Arial Unicode MS" charset="0"/>
            </a:endParaRPr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006600" y="5448300"/>
            <a:ext cx="5915025" cy="2540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r>
              <a:rPr lang="en-US" sz="900" dirty="0" smtClean="0">
                <a:latin typeface="Arial Unicode MS" charset="0"/>
              </a:rPr>
              <a:t>Dejan Trbojevic  BNL - Muon Collider Design Workshop Dec 1-3, 2009</a:t>
            </a:r>
            <a:endParaRPr lang="en-US" sz="900" dirty="0">
              <a:latin typeface="Arial Unicode MS" charset="0"/>
            </a:endParaRPr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006600" y="5448300"/>
            <a:ext cx="5915025" cy="2540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r>
              <a:rPr lang="en-US" sz="900" dirty="0" smtClean="0">
                <a:latin typeface="Arial Unicode MS" charset="0"/>
              </a:rPr>
              <a:t>Dejan Trbojevic  BNL - Muon Collider Design Workshop Dec 1-3, 2009</a:t>
            </a:r>
            <a:endParaRPr lang="en-US" sz="900" dirty="0">
              <a:latin typeface="Arial Unicode MS" charset="0"/>
            </a:endParaRPr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006600" y="5448300"/>
            <a:ext cx="5915025" cy="2540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r>
              <a:rPr lang="en-US" sz="900" dirty="0" smtClean="0">
                <a:latin typeface="Arial Unicode MS" charset="0"/>
              </a:rPr>
              <a:t>Dejan Trbojevic  BNL - Muon Collider Design Workshop Dec 1-3, 2009</a:t>
            </a:r>
            <a:endParaRPr lang="en-US" sz="900" dirty="0">
              <a:latin typeface="Arial Unicode MS" charset="0"/>
            </a:endParaRP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006600" y="5448300"/>
            <a:ext cx="5915025" cy="2540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r>
              <a:rPr lang="en-US" sz="900" dirty="0" smtClean="0">
                <a:latin typeface="Arial Unicode MS" charset="0"/>
              </a:rPr>
              <a:t>Dejan Trbojevic  BNL - Muon Collider Design Workshop Dec 1-3, 2009</a:t>
            </a:r>
            <a:endParaRPr lang="en-US" sz="900" dirty="0">
              <a:latin typeface="Arial Unicode MS" charset="0"/>
            </a:endParaRPr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4341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4341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006600" y="5448300"/>
            <a:ext cx="5915025" cy="2540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r>
              <a:rPr lang="en-US" sz="900" dirty="0" smtClean="0">
                <a:latin typeface="Arial Unicode MS" charset="0"/>
              </a:rPr>
              <a:t>Dejan Trbojevic  BNL - Muon Collider Design Workshop Dec 1-3, 2009</a:t>
            </a:r>
            <a:endParaRPr lang="en-US" sz="900" dirty="0">
              <a:latin typeface="Arial Unicode MS" charset="0"/>
            </a:endParaRPr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5406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9700" y="1143000"/>
            <a:ext cx="8839200" cy="5291138"/>
          </a:xfrm>
        </p:spPr>
        <p:txBody>
          <a:bodyPr/>
          <a:lstStyle>
            <a:lvl1pPr>
              <a:defRPr sz="2800">
                <a:solidFill>
                  <a:srgbClr val="000090"/>
                </a:solidFill>
                <a:latin typeface="+mj-lt"/>
              </a:defRPr>
            </a:lvl1pPr>
            <a:lvl2pPr>
              <a:defRPr sz="2000">
                <a:solidFill>
                  <a:srgbClr val="000090"/>
                </a:solidFill>
                <a:latin typeface="+mj-lt"/>
              </a:defRPr>
            </a:lvl2pPr>
            <a:lvl3pPr>
              <a:defRPr sz="1800">
                <a:solidFill>
                  <a:srgbClr val="000090"/>
                </a:solidFill>
                <a:latin typeface="+mj-lt"/>
              </a:defRPr>
            </a:lvl3pPr>
            <a:lvl4pPr>
              <a:defRPr sz="1600">
                <a:solidFill>
                  <a:srgbClr val="000090"/>
                </a:solidFill>
                <a:latin typeface="+mj-lt"/>
              </a:defRPr>
            </a:lvl4pPr>
            <a:lvl5pPr>
              <a:defRPr sz="1600">
                <a:solidFill>
                  <a:srgbClr val="000090"/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019300" y="6580188"/>
            <a:ext cx="5915025" cy="277812"/>
          </a:xfrm>
          <a:prstGeom prst="rect">
            <a:avLst/>
          </a:prstGeom>
        </p:spPr>
        <p:txBody>
          <a:bodyPr/>
          <a:lstStyle>
            <a:lvl1pPr>
              <a:defRPr sz="1200" smtClean="0">
                <a:solidFill>
                  <a:srgbClr val="000090"/>
                </a:solidFill>
                <a:latin typeface="Tahoma"/>
              </a:defRPr>
            </a:lvl1pPr>
          </a:lstStyle>
          <a:p>
            <a:r>
              <a:rPr lang="en-US" dirty="0" smtClean="0"/>
              <a:t>Dejan Trbojevic  BNL - Muon Collider Design Workshop Dec 1-3, 2009</a:t>
            </a:r>
            <a:endParaRPr lang="en-US" dirty="0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5" Type="http://schemas.openxmlformats.org/officeDocument/2006/relationships/image" Target="../media/image2.png"/><Relationship Id="rId16" Type="http://schemas.openxmlformats.org/officeDocument/2006/relationships/image" Target="../media/image3.png"/><Relationship Id="rId17" Type="http://schemas.openxmlformats.org/officeDocument/2006/relationships/image" Target="../media/image4.png"/><Relationship Id="rId18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754063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Title of Slide</a:t>
            </a:r>
          </a:p>
        </p:txBody>
      </p:sp>
      <p:sp>
        <p:nvSpPr>
          <p:cNvPr id="541705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990600"/>
            <a:ext cx="8829675" cy="529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41731" name="Picture 35" descr="C:\Documents and Settings\davino.DAVINO\My Documents\Loghi\BNL.jpg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6488113"/>
            <a:ext cx="939800" cy="369887"/>
          </a:xfrm>
          <a:prstGeom prst="rect">
            <a:avLst/>
          </a:prstGeom>
          <a:noFill/>
        </p:spPr>
      </p:pic>
      <p:sp>
        <p:nvSpPr>
          <p:cNvPr id="541733" name="Rectangle 37"/>
          <p:cNvSpPr>
            <a:spLocks noGrp="1" noChangeArrowheads="1"/>
          </p:cNvSpPr>
          <p:nvPr userDrawn="1"/>
        </p:nvSpPr>
        <p:spPr bwMode="auto">
          <a:xfrm>
            <a:off x="8639175" y="6591300"/>
            <a:ext cx="5048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r"/>
            <a:fld id="{8FC066CB-8F3B-D343-8E74-843835171336}" type="slidenum">
              <a:rPr lang="de-AT" b="1">
                <a:solidFill>
                  <a:srgbClr val="0000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</a:rPr>
              <a:pPr algn="r"/>
              <a:t>‹#›</a:t>
            </a:fld>
            <a:endParaRPr lang="de-AT" b="1">
              <a:solidFill>
                <a:srgbClr val="000099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ahoma" charset="0"/>
            </a:endParaRPr>
          </a:p>
        </p:txBody>
      </p:sp>
      <p:pic>
        <p:nvPicPr>
          <p:cNvPr id="7" name="Picture 6" descr="Screen shot 2009-11-28 at 1.03.19 PM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219200" y="6452268"/>
            <a:ext cx="700809" cy="405732"/>
          </a:xfrm>
          <a:prstGeom prst="rect">
            <a:avLst/>
          </a:prstGeom>
        </p:spPr>
      </p:pic>
      <p:sp>
        <p:nvSpPr>
          <p:cNvPr id="11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616201" y="6604000"/>
            <a:ext cx="4572000" cy="254000"/>
          </a:xfrm>
          <a:prstGeom prst="rect">
            <a:avLst/>
          </a:prstGeom>
        </p:spPr>
        <p:txBody>
          <a:bodyPr/>
          <a:lstStyle>
            <a:lvl1pPr>
              <a:defRPr sz="1000" smtClean="0">
                <a:solidFill>
                  <a:srgbClr val="000090"/>
                </a:solidFill>
                <a:latin typeface="Tahoma"/>
              </a:defRPr>
            </a:lvl1pPr>
          </a:lstStyle>
          <a:p>
            <a:r>
              <a:rPr lang="en-US" dirty="0" smtClean="0"/>
              <a:t>Dejan Trbojevic  BNL - Muon Collider Design Workshop Dec 1-3, 2009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ransition spd="slow"/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00279F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00279F"/>
          </a:solidFill>
          <a:latin typeface="Tahoma" charset="0"/>
        </a:defRPr>
      </a:lvl2pPr>
      <a:lvl3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00279F"/>
          </a:solidFill>
          <a:latin typeface="Tahoma" charset="0"/>
        </a:defRPr>
      </a:lvl3pPr>
      <a:lvl4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00279F"/>
          </a:solidFill>
          <a:latin typeface="Tahoma" charset="0"/>
        </a:defRPr>
      </a:lvl4pPr>
      <a:lvl5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00279F"/>
          </a:solidFill>
          <a:latin typeface="Tahoma" charset="0"/>
        </a:defRPr>
      </a:lvl5pPr>
      <a:lvl6pPr marL="457200"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00279F"/>
          </a:solidFill>
          <a:latin typeface="Tahoma" charset="0"/>
        </a:defRPr>
      </a:lvl6pPr>
      <a:lvl7pPr marL="914400"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00279F"/>
          </a:solidFill>
          <a:latin typeface="Tahoma" charset="0"/>
        </a:defRPr>
      </a:lvl7pPr>
      <a:lvl8pPr marL="1371600"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00279F"/>
          </a:solidFill>
          <a:latin typeface="Tahoma" charset="0"/>
        </a:defRPr>
      </a:lvl8pPr>
      <a:lvl9pPr marL="1828800"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00279F"/>
          </a:solidFill>
          <a:latin typeface="Tahoma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45000"/>
        </a:spcBef>
        <a:spcAft>
          <a:spcPct val="30000"/>
        </a:spcAft>
        <a:buSzPct val="100000"/>
        <a:buBlip>
          <a:blip r:embed="rId16"/>
        </a:buBlip>
        <a:defRPr sz="2800">
          <a:solidFill>
            <a:srgbClr val="00009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ct val="45000"/>
        </a:spcBef>
        <a:spcAft>
          <a:spcPct val="30000"/>
        </a:spcAft>
        <a:buBlip>
          <a:blip r:embed="rId17"/>
        </a:buBlip>
        <a:defRPr sz="2000">
          <a:solidFill>
            <a:srgbClr val="000090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lnSpc>
          <a:spcPct val="110000"/>
        </a:lnSpc>
        <a:spcBef>
          <a:spcPct val="45000"/>
        </a:spcBef>
        <a:spcAft>
          <a:spcPct val="30000"/>
        </a:spcAft>
        <a:buSzPct val="100000"/>
        <a:buBlip>
          <a:blip r:embed="rId18"/>
        </a:buBlip>
        <a:defRPr sz="1800">
          <a:solidFill>
            <a:srgbClr val="000090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defRPr sz="2400">
          <a:solidFill>
            <a:schemeClr val="tx1"/>
          </a:solidFill>
          <a:latin typeface="Times New Roman" charset="0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400">
          <a:solidFill>
            <a:schemeClr val="tx1"/>
          </a:solidFill>
          <a:latin typeface="Times New Roman" charset="0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400">
          <a:solidFill>
            <a:schemeClr val="tx1"/>
          </a:solidFill>
          <a:latin typeface="Times New Roman" charset="0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400">
          <a:solidFill>
            <a:schemeClr val="tx1"/>
          </a:solidFill>
          <a:latin typeface="Times New Roman" charset="0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400">
          <a:solidFill>
            <a:schemeClr val="tx1"/>
          </a:solidFill>
          <a:latin typeface="Times New Roman" charset="0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400">
          <a:solidFill>
            <a:schemeClr val="tx1"/>
          </a:solidFill>
          <a:latin typeface="Times New Roman" charset="0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4" Type="http://schemas.openxmlformats.org/officeDocument/2006/relationships/image" Target="../media/image7.w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4" Type="http://schemas.openxmlformats.org/officeDocument/2006/relationships/oleObject" Target="../embeddings/Microsoft_Equation1.bin"/><Relationship Id="rId5" Type="http://schemas.openxmlformats.org/officeDocument/2006/relationships/oleObject" Target="../embeddings/Microsoft_Equation2.bin"/><Relationship Id="rId6" Type="http://schemas.openxmlformats.org/officeDocument/2006/relationships/oleObject" Target="../embeddings/Microsoft_Equation3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oleObject" Target="../embeddings/Microsoft_Equation4.bin"/><Relationship Id="rId5" Type="http://schemas.openxmlformats.org/officeDocument/2006/relationships/oleObject" Target="../embeddings/Microsoft_Equation5.bin"/><Relationship Id="rId6" Type="http://schemas.openxmlformats.org/officeDocument/2006/relationships/oleObject" Target="../embeddings/Microsoft_Equation6.bin"/><Relationship Id="rId7" Type="http://schemas.openxmlformats.org/officeDocument/2006/relationships/oleObject" Target="../embeddings/Microsoft_Equation7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4" Type="http://schemas.openxmlformats.org/officeDocument/2006/relationships/oleObject" Target="../embeddings/Microsoft_Equation8.bin"/><Relationship Id="rId5" Type="http://schemas.openxmlformats.org/officeDocument/2006/relationships/oleObject" Target="../embeddings/Microsoft_Equation9.bin"/><Relationship Id="rId6" Type="http://schemas.openxmlformats.org/officeDocument/2006/relationships/oleObject" Target="../embeddings/Microsoft_Equation10.bin"/><Relationship Id="rId7" Type="http://schemas.openxmlformats.org/officeDocument/2006/relationships/oleObject" Target="../embeddings/Microsoft_Equation11.bin"/><Relationship Id="rId8" Type="http://schemas.openxmlformats.org/officeDocument/2006/relationships/oleObject" Target="../embeddings/Microsoft_Equation12.bin"/><Relationship Id="rId9" Type="http://schemas.openxmlformats.org/officeDocument/2006/relationships/oleObject" Target="../embeddings/Microsoft_Equation13.bin"/><Relationship Id="rId10" Type="http://schemas.openxmlformats.org/officeDocument/2006/relationships/oleObject" Target="../embeddings/Microsoft_Equation14.bin"/><Relationship Id="rId11" Type="http://schemas.openxmlformats.org/officeDocument/2006/relationships/oleObject" Target="../embeddings/Microsoft_Equation15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Microsoft_Equation18.bin"/><Relationship Id="rId12" Type="http://schemas.openxmlformats.org/officeDocument/2006/relationships/oleObject" Target="../embeddings/Microsoft_Equation19.bin"/><Relationship Id="rId13" Type="http://schemas.openxmlformats.org/officeDocument/2006/relationships/oleObject" Target="../embeddings/Microsoft_Equation20.bin"/><Relationship Id="rId14" Type="http://schemas.openxmlformats.org/officeDocument/2006/relationships/oleObject" Target="../embeddings/Microsoft_Equation21.bin"/><Relationship Id="rId15" Type="http://schemas.openxmlformats.org/officeDocument/2006/relationships/oleObject" Target="../embeddings/Microsoft_Equation22.bin"/><Relationship Id="rId16" Type="http://schemas.openxmlformats.org/officeDocument/2006/relationships/oleObject" Target="../embeddings/Microsoft_Equation23.bin"/><Relationship Id="rId17" Type="http://schemas.openxmlformats.org/officeDocument/2006/relationships/oleObject" Target="../embeddings/Microsoft_Equation24.bin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21.xml"/><Relationship Id="rId4" Type="http://schemas.openxmlformats.org/officeDocument/2006/relationships/oleObject" Target="../embeddings/Microsoft_Equation16.bin"/><Relationship Id="rId5" Type="http://schemas.openxmlformats.org/officeDocument/2006/relationships/oleObject" Target="../embeddings/Microsoft_Equation17.bin"/><Relationship Id="rId6" Type="http://schemas.openxmlformats.org/officeDocument/2006/relationships/image" Target="../media/image52.jpeg"/><Relationship Id="rId7" Type="http://schemas.openxmlformats.org/officeDocument/2006/relationships/image" Target="../media/image53.jpeg"/><Relationship Id="rId8" Type="http://schemas.openxmlformats.org/officeDocument/2006/relationships/image" Target="../media/image54.jpeg"/><Relationship Id="rId9" Type="http://schemas.openxmlformats.org/officeDocument/2006/relationships/image" Target="../media/image55.jpeg"/><Relationship Id="rId10" Type="http://schemas.openxmlformats.org/officeDocument/2006/relationships/image" Target="../media/image56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8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9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0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2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3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4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5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4" Type="http://schemas.openxmlformats.org/officeDocument/2006/relationships/oleObject" Target="../embeddings/Microsoft_Equation25.bin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8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010" name="Text Box 2"/>
          <p:cNvSpPr txBox="1">
            <a:spLocks noChangeArrowheads="1"/>
          </p:cNvSpPr>
          <p:nvPr/>
        </p:nvSpPr>
        <p:spPr bwMode="auto">
          <a:xfrm>
            <a:off x="0" y="2947988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</a:rPr>
              <a:t>Dejan Trbojevic</a:t>
            </a:r>
            <a:r>
              <a:rPr lang="en-US" sz="2000" b="1">
                <a:solidFill>
                  <a:srgbClr val="800080"/>
                </a:solidFill>
              </a:rPr>
              <a:t> </a:t>
            </a:r>
          </a:p>
        </p:txBody>
      </p:sp>
      <p:sp>
        <p:nvSpPr>
          <p:cNvPr id="1067012" name="Rectangle 4"/>
          <p:cNvSpPr>
            <a:spLocks noChangeArrowheads="1"/>
          </p:cNvSpPr>
          <p:nvPr/>
        </p:nvSpPr>
        <p:spPr bwMode="auto">
          <a:xfrm>
            <a:off x="0" y="784225"/>
            <a:ext cx="9144000" cy="285750"/>
          </a:xfrm>
          <a:prstGeom prst="rect">
            <a:avLst/>
          </a:prstGeom>
          <a:solidFill>
            <a:schemeClr val="bg1"/>
          </a:solidFill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7013" name="Text Box 5"/>
          <p:cNvSpPr txBox="1">
            <a:spLocks noChangeArrowheads="1"/>
          </p:cNvSpPr>
          <p:nvPr/>
        </p:nvSpPr>
        <p:spPr bwMode="auto">
          <a:xfrm>
            <a:off x="0" y="1031875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000099"/>
                </a:solidFill>
                <a:latin typeface="Arial" charset="0"/>
                <a:ea typeface="Arial" charset="0"/>
                <a:cs typeface="Arial" charset="0"/>
              </a:rPr>
              <a:t>Muon acceleration by </a:t>
            </a:r>
            <a:r>
              <a:rPr lang="en-US" sz="3200" b="1" dirty="0" smtClean="0">
                <a:solidFill>
                  <a:srgbClr val="000099"/>
                </a:solidFill>
                <a:latin typeface="Arial" charset="0"/>
                <a:ea typeface="Arial" charset="0"/>
                <a:cs typeface="Arial" charset="0"/>
              </a:rPr>
              <a:t>RLA </a:t>
            </a:r>
          </a:p>
          <a:p>
            <a:pPr algn="ctr">
              <a:spcBef>
                <a:spcPct val="50000"/>
              </a:spcBef>
            </a:pPr>
            <a:r>
              <a:rPr lang="en-US" sz="3200" b="1" dirty="0" smtClean="0">
                <a:solidFill>
                  <a:srgbClr val="000099"/>
                </a:solidFill>
                <a:latin typeface="Arial" charset="0"/>
                <a:ea typeface="Arial" charset="0"/>
                <a:cs typeface="Arial" charset="0"/>
              </a:rPr>
              <a:t>with the </a:t>
            </a:r>
            <a:r>
              <a:rPr lang="en-US" sz="3200" b="1" dirty="0">
                <a:solidFill>
                  <a:srgbClr val="000099"/>
                </a:solidFill>
                <a:latin typeface="Arial" charset="0"/>
                <a:ea typeface="Arial" charset="0"/>
                <a:cs typeface="Arial" charset="0"/>
              </a:rPr>
              <a:t>non-scaling FFAG</a:t>
            </a:r>
            <a:r>
              <a:rPr lang="en-US" sz="2800" b="1" u="sng" dirty="0">
                <a:solidFill>
                  <a:srgbClr val="CC0099"/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586" name="Rectangle 2"/>
          <p:cNvSpPr>
            <a:spLocks noGrp="1" noChangeArrowheads="1"/>
          </p:cNvSpPr>
          <p:nvPr>
            <p:ph type="title"/>
          </p:nvPr>
        </p:nvSpPr>
        <p:spPr>
          <a:xfrm>
            <a:off x="233363" y="311150"/>
            <a:ext cx="8229600" cy="387350"/>
          </a:xfrm>
        </p:spPr>
        <p:txBody>
          <a:bodyPr/>
          <a:lstStyle/>
          <a:p>
            <a:r>
              <a:rPr lang="en-US" dirty="0">
                <a:solidFill>
                  <a:srgbClr val="003399"/>
                </a:solidFill>
                <a:latin typeface="Arial" charset="0"/>
              </a:rPr>
              <a:t>RLA for Muons</a:t>
            </a:r>
          </a:p>
        </p:txBody>
      </p:sp>
      <p:sp>
        <p:nvSpPr>
          <p:cNvPr id="1091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46125"/>
            <a:ext cx="9144000" cy="5654675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3399"/>
                </a:solidFill>
              </a:rPr>
              <a:t>Introduction: </a:t>
            </a:r>
          </a:p>
          <a:p>
            <a:pPr lvl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3399"/>
                </a:solidFill>
              </a:rPr>
              <a:t>Present design of the muon RLA’s</a:t>
            </a:r>
          </a:p>
          <a:p>
            <a:pPr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3399"/>
                </a:solidFill>
              </a:rPr>
              <a:t>Problems:</a:t>
            </a:r>
            <a:r>
              <a:rPr lang="en-US" sz="1400" b="1" dirty="0">
                <a:solidFill>
                  <a:srgbClr val="003399"/>
                </a:solidFill>
              </a:rPr>
              <a:t> </a:t>
            </a:r>
          </a:p>
          <a:p>
            <a:pPr lvl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3399"/>
                </a:solidFill>
              </a:rPr>
              <a:t>Matching of the circular non-scaling FFAG to the straight linac. </a:t>
            </a:r>
          </a:p>
          <a:p>
            <a:pPr lvl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3399"/>
                </a:solidFill>
              </a:rPr>
              <a:t>Time of flight adjustments for each pass.</a:t>
            </a:r>
          </a:p>
          <a:p>
            <a:pPr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3399"/>
                </a:solidFill>
              </a:rPr>
              <a:t>Goals</a:t>
            </a:r>
            <a:r>
              <a:rPr lang="en-US" sz="2000" b="1" dirty="0" smtClean="0">
                <a:solidFill>
                  <a:srgbClr val="003399"/>
                </a:solidFill>
              </a:rPr>
              <a:t>:</a:t>
            </a:r>
            <a:endParaRPr lang="en-US" sz="1200" b="1" dirty="0" smtClean="0">
              <a:solidFill>
                <a:srgbClr val="003399"/>
              </a:solidFill>
            </a:endParaRPr>
          </a:p>
          <a:p>
            <a:pPr lvl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3399"/>
                </a:solidFill>
              </a:rPr>
              <a:t>Use the permanent magnets for the arcs – Halbach magnets.</a:t>
            </a:r>
          </a:p>
          <a:p>
            <a:pPr lvl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3399"/>
                </a:solidFill>
              </a:rPr>
              <a:t>Try </a:t>
            </a:r>
            <a:r>
              <a:rPr lang="en-US" sz="1600" b="1" dirty="0">
                <a:solidFill>
                  <a:srgbClr val="003399"/>
                </a:solidFill>
              </a:rPr>
              <a:t>to make four or five times in muon energy by either a race track or dog-bone acceleration with a single arc (2.5-10 GeV or</a:t>
            </a:r>
            <a:r>
              <a:rPr lang="en-US" sz="1600" b="1" dirty="0" smtClean="0">
                <a:solidFill>
                  <a:srgbClr val="003399"/>
                </a:solidFill>
              </a:rPr>
              <a:t> -60%&lt; δp/p&lt; +60%)</a:t>
            </a:r>
            <a:r>
              <a:rPr lang="en-US" sz="1600" b="1" dirty="0">
                <a:solidFill>
                  <a:srgbClr val="003399"/>
                </a:solidFill>
              </a:rPr>
              <a:t>.</a:t>
            </a:r>
          </a:p>
          <a:p>
            <a:pPr lvl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3399"/>
                </a:solidFill>
              </a:rPr>
              <a:t>Match the betatron and dispersion functions from the arc to the linac.</a:t>
            </a:r>
          </a:p>
          <a:p>
            <a:pPr lvl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3399"/>
                </a:solidFill>
              </a:rPr>
              <a:t>Design a chicane to adjust the time of flight for different energy passes.</a:t>
            </a:r>
            <a:endParaRPr lang="en-US" sz="1600" dirty="0">
              <a:solidFill>
                <a:srgbClr val="00339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4638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129" name="Rectangle 25"/>
          <p:cNvSpPr>
            <a:spLocks noGrp="1" noChangeArrowheads="1"/>
          </p:cNvSpPr>
          <p:nvPr>
            <p:ph type="title"/>
          </p:nvPr>
        </p:nvSpPr>
        <p:spPr>
          <a:xfrm>
            <a:off x="306388" y="227013"/>
            <a:ext cx="8821737" cy="387350"/>
          </a:xfrm>
        </p:spPr>
        <p:txBody>
          <a:bodyPr/>
          <a:lstStyle/>
          <a:p>
            <a:r>
              <a:rPr lang="en-US" sz="2400" b="0" dirty="0"/>
              <a:t>‘</a:t>
            </a:r>
            <a:r>
              <a:rPr lang="en-US" sz="2000" b="0" dirty="0"/>
              <a:t>Racetrack’ </a:t>
            </a:r>
            <a:r>
              <a:rPr lang="en-US" sz="2000" b="0" dirty="0" err="1"/>
              <a:t>vs</a:t>
            </a:r>
            <a:r>
              <a:rPr lang="en-US" sz="2000" b="0" dirty="0"/>
              <a:t> ‘</a:t>
            </a:r>
            <a:r>
              <a:rPr lang="en-US" sz="2000" b="0" dirty="0" err="1">
                <a:solidFill>
                  <a:srgbClr val="000099"/>
                </a:solidFill>
              </a:rPr>
              <a:t>Dogbone</a:t>
            </a:r>
            <a:r>
              <a:rPr lang="en-US" sz="2000" b="0" dirty="0">
                <a:solidFill>
                  <a:srgbClr val="000099"/>
                </a:solidFill>
              </a:rPr>
              <a:t>’  RLA (both </a:t>
            </a:r>
            <a:r>
              <a:rPr lang="en-US" sz="2000" b="0" dirty="0">
                <a:solidFill>
                  <a:srgbClr val="000099"/>
                </a:solidFill>
                <a:latin typeface="Symbol" charset="2"/>
              </a:rPr>
              <a:t>m</a:t>
            </a:r>
            <a:r>
              <a:rPr lang="en-US" sz="2000" b="0" baseline="30000" dirty="0">
                <a:solidFill>
                  <a:srgbClr val="000099"/>
                </a:solidFill>
              </a:rPr>
              <a:t>+</a:t>
            </a:r>
            <a:r>
              <a:rPr lang="en-US" sz="2000" b="0" dirty="0">
                <a:solidFill>
                  <a:srgbClr val="000099"/>
                </a:solidFill>
              </a:rPr>
              <a:t> and </a:t>
            </a:r>
            <a:r>
              <a:rPr lang="en-US" sz="2000" b="0" dirty="0">
                <a:solidFill>
                  <a:srgbClr val="000099"/>
                </a:solidFill>
                <a:latin typeface="Symbol" charset="2"/>
              </a:rPr>
              <a:t>m</a:t>
            </a:r>
            <a:r>
              <a:rPr lang="en-US" sz="2000" b="0" baseline="30000" dirty="0">
                <a:solidFill>
                  <a:srgbClr val="000099"/>
                </a:solidFill>
              </a:rPr>
              <a:t>-</a:t>
            </a:r>
            <a:r>
              <a:rPr lang="en-US" sz="2000" b="0" dirty="0">
                <a:solidFill>
                  <a:srgbClr val="000099"/>
                </a:solidFill>
              </a:rPr>
              <a:t> species )</a:t>
            </a:r>
            <a:endParaRPr lang="en-US" sz="2000" dirty="0">
              <a:solidFill>
                <a:srgbClr val="000099"/>
              </a:solidFill>
            </a:endParaRPr>
          </a:p>
        </p:txBody>
      </p:sp>
      <p:sp>
        <p:nvSpPr>
          <p:cNvPr id="1071130" name="Freeform 26"/>
          <p:cNvSpPr>
            <a:spLocks/>
          </p:cNvSpPr>
          <p:nvPr/>
        </p:nvSpPr>
        <p:spPr bwMode="auto">
          <a:xfrm>
            <a:off x="2741613" y="1162050"/>
            <a:ext cx="715962" cy="1079500"/>
          </a:xfrm>
          <a:custGeom>
            <a:avLst/>
            <a:gdLst/>
            <a:ahLst/>
            <a:cxnLst>
              <a:cxn ang="0">
                <a:pos x="507" y="0"/>
              </a:cxn>
              <a:cxn ang="0">
                <a:pos x="95" y="444"/>
              </a:cxn>
              <a:cxn ang="0">
                <a:pos x="27" y="636"/>
              </a:cxn>
              <a:cxn ang="0">
                <a:pos x="259" y="680"/>
              </a:cxn>
            </a:cxnLst>
            <a:rect l="0" t="0" r="r" b="b"/>
            <a:pathLst>
              <a:path w="507" h="680">
                <a:moveTo>
                  <a:pt x="507" y="0"/>
                </a:moveTo>
                <a:cubicBezTo>
                  <a:pt x="341" y="169"/>
                  <a:pt x="175" y="338"/>
                  <a:pt x="95" y="444"/>
                </a:cubicBezTo>
                <a:cubicBezTo>
                  <a:pt x="15" y="550"/>
                  <a:pt x="0" y="597"/>
                  <a:pt x="27" y="636"/>
                </a:cubicBezTo>
                <a:cubicBezTo>
                  <a:pt x="54" y="675"/>
                  <a:pt x="156" y="677"/>
                  <a:pt x="259" y="680"/>
                </a:cubicBezTo>
              </a:path>
            </a:pathLst>
          </a:custGeom>
          <a:noFill/>
          <a:ln w="12699" cap="flat" cmpd="sng">
            <a:noFill/>
            <a:prstDash val="solid"/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71131" name="Freeform 27"/>
          <p:cNvSpPr>
            <a:spLocks/>
          </p:cNvSpPr>
          <p:nvPr/>
        </p:nvSpPr>
        <p:spPr bwMode="auto">
          <a:xfrm flipH="1">
            <a:off x="5678488" y="1166813"/>
            <a:ext cx="715962" cy="1079500"/>
          </a:xfrm>
          <a:custGeom>
            <a:avLst/>
            <a:gdLst/>
            <a:ahLst/>
            <a:cxnLst>
              <a:cxn ang="0">
                <a:pos x="507" y="0"/>
              </a:cxn>
              <a:cxn ang="0">
                <a:pos x="95" y="444"/>
              </a:cxn>
              <a:cxn ang="0">
                <a:pos x="27" y="636"/>
              </a:cxn>
              <a:cxn ang="0">
                <a:pos x="259" y="680"/>
              </a:cxn>
            </a:cxnLst>
            <a:rect l="0" t="0" r="r" b="b"/>
            <a:pathLst>
              <a:path w="507" h="680">
                <a:moveTo>
                  <a:pt x="507" y="0"/>
                </a:moveTo>
                <a:cubicBezTo>
                  <a:pt x="341" y="169"/>
                  <a:pt x="175" y="338"/>
                  <a:pt x="95" y="444"/>
                </a:cubicBezTo>
                <a:cubicBezTo>
                  <a:pt x="15" y="550"/>
                  <a:pt x="0" y="597"/>
                  <a:pt x="27" y="636"/>
                </a:cubicBezTo>
                <a:cubicBezTo>
                  <a:pt x="54" y="675"/>
                  <a:pt x="156" y="677"/>
                  <a:pt x="259" y="680"/>
                </a:cubicBezTo>
              </a:path>
            </a:pathLst>
          </a:custGeom>
          <a:noFill/>
          <a:ln w="12699" cap="flat" cmpd="sng">
            <a:noFill/>
            <a:prstDash val="solid"/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71132" name="Freeform 28"/>
          <p:cNvSpPr>
            <a:spLocks/>
          </p:cNvSpPr>
          <p:nvPr/>
        </p:nvSpPr>
        <p:spPr bwMode="auto">
          <a:xfrm>
            <a:off x="6670675" y="4684713"/>
            <a:ext cx="715963" cy="1079500"/>
          </a:xfrm>
          <a:custGeom>
            <a:avLst/>
            <a:gdLst/>
            <a:ahLst/>
            <a:cxnLst>
              <a:cxn ang="0">
                <a:pos x="507" y="0"/>
              </a:cxn>
              <a:cxn ang="0">
                <a:pos x="95" y="444"/>
              </a:cxn>
              <a:cxn ang="0">
                <a:pos x="27" y="636"/>
              </a:cxn>
              <a:cxn ang="0">
                <a:pos x="259" y="680"/>
              </a:cxn>
            </a:cxnLst>
            <a:rect l="0" t="0" r="r" b="b"/>
            <a:pathLst>
              <a:path w="507" h="680">
                <a:moveTo>
                  <a:pt x="507" y="0"/>
                </a:moveTo>
                <a:cubicBezTo>
                  <a:pt x="341" y="169"/>
                  <a:pt x="175" y="338"/>
                  <a:pt x="95" y="444"/>
                </a:cubicBezTo>
                <a:cubicBezTo>
                  <a:pt x="15" y="550"/>
                  <a:pt x="0" y="597"/>
                  <a:pt x="27" y="636"/>
                </a:cubicBezTo>
                <a:cubicBezTo>
                  <a:pt x="54" y="675"/>
                  <a:pt x="156" y="677"/>
                  <a:pt x="259" y="680"/>
                </a:cubicBezTo>
              </a:path>
            </a:pathLst>
          </a:custGeom>
          <a:noFill/>
          <a:ln w="12699" cap="flat" cmpd="sng">
            <a:noFill/>
            <a:prstDash val="solid"/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71133" name="Freeform 29"/>
          <p:cNvSpPr>
            <a:spLocks/>
          </p:cNvSpPr>
          <p:nvPr/>
        </p:nvSpPr>
        <p:spPr bwMode="auto">
          <a:xfrm>
            <a:off x="2166938" y="5224463"/>
            <a:ext cx="715962" cy="1079500"/>
          </a:xfrm>
          <a:custGeom>
            <a:avLst/>
            <a:gdLst/>
            <a:ahLst/>
            <a:cxnLst>
              <a:cxn ang="0">
                <a:pos x="507" y="0"/>
              </a:cxn>
              <a:cxn ang="0">
                <a:pos x="95" y="444"/>
              </a:cxn>
              <a:cxn ang="0">
                <a:pos x="27" y="636"/>
              </a:cxn>
              <a:cxn ang="0">
                <a:pos x="259" y="680"/>
              </a:cxn>
            </a:cxnLst>
            <a:rect l="0" t="0" r="r" b="b"/>
            <a:pathLst>
              <a:path w="507" h="680">
                <a:moveTo>
                  <a:pt x="507" y="0"/>
                </a:moveTo>
                <a:cubicBezTo>
                  <a:pt x="341" y="169"/>
                  <a:pt x="175" y="338"/>
                  <a:pt x="95" y="444"/>
                </a:cubicBezTo>
                <a:cubicBezTo>
                  <a:pt x="15" y="550"/>
                  <a:pt x="0" y="597"/>
                  <a:pt x="27" y="636"/>
                </a:cubicBezTo>
                <a:cubicBezTo>
                  <a:pt x="54" y="675"/>
                  <a:pt x="156" y="677"/>
                  <a:pt x="259" y="680"/>
                </a:cubicBezTo>
              </a:path>
            </a:pathLst>
          </a:custGeom>
          <a:noFill/>
          <a:ln w="12699" cap="flat" cmpd="sng">
            <a:noFill/>
            <a:prstDash val="solid"/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1071151" name="Group 47"/>
          <p:cNvGrpSpPr>
            <a:grpSpLocks/>
          </p:cNvGrpSpPr>
          <p:nvPr/>
        </p:nvGrpSpPr>
        <p:grpSpPr bwMode="auto">
          <a:xfrm>
            <a:off x="3433763" y="4959350"/>
            <a:ext cx="303212" cy="255588"/>
            <a:chOff x="3537" y="2812"/>
            <a:chExt cx="191" cy="161"/>
          </a:xfrm>
        </p:grpSpPr>
        <p:sp>
          <p:nvSpPr>
            <p:cNvPr id="1071152" name="Line 48"/>
            <p:cNvSpPr>
              <a:spLocks noChangeShapeType="1"/>
            </p:cNvSpPr>
            <p:nvPr/>
          </p:nvSpPr>
          <p:spPr bwMode="auto">
            <a:xfrm>
              <a:off x="3550" y="2973"/>
              <a:ext cx="113" cy="0"/>
            </a:xfrm>
            <a:prstGeom prst="line">
              <a:avLst/>
            </a:prstGeom>
            <a:noFill/>
            <a:ln w="12699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1071153" name="Text Box 49"/>
            <p:cNvSpPr txBox="1">
              <a:spLocks noChangeArrowheads="1"/>
            </p:cNvSpPr>
            <p:nvPr/>
          </p:nvSpPr>
          <p:spPr bwMode="auto">
            <a:xfrm>
              <a:off x="3537" y="2812"/>
              <a:ext cx="191" cy="152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r>
                <a:rPr lang="en-US" b="1" dirty="0">
                  <a:solidFill>
                    <a:srgbClr val="660066"/>
                  </a:solidFill>
                  <a:latin typeface="Symbol" charset="2"/>
                  <a:ea typeface="Arial" charset="0"/>
                  <a:cs typeface="Arial" charset="0"/>
                </a:rPr>
                <a:t>m</a:t>
              </a:r>
              <a:r>
                <a:rPr lang="en-US" b="1" baseline="30000" dirty="0">
                  <a:solidFill>
                    <a:srgbClr val="660066"/>
                  </a:solidFill>
                  <a:latin typeface="Symbol" charset="2"/>
                  <a:ea typeface="Arial" charset="0"/>
                  <a:cs typeface="Arial" charset="0"/>
                </a:rPr>
                <a:t>+</a:t>
              </a:r>
            </a:p>
          </p:txBody>
        </p:sp>
      </p:grpSp>
      <p:grpSp>
        <p:nvGrpSpPr>
          <p:cNvPr id="1071189" name="Group 85"/>
          <p:cNvGrpSpPr>
            <a:grpSpLocks/>
          </p:cNvGrpSpPr>
          <p:nvPr/>
        </p:nvGrpSpPr>
        <p:grpSpPr bwMode="auto">
          <a:xfrm>
            <a:off x="2403475" y="4511675"/>
            <a:ext cx="3867150" cy="1728788"/>
            <a:chOff x="1514" y="3046"/>
            <a:chExt cx="2436" cy="501"/>
          </a:xfrm>
        </p:grpSpPr>
        <p:grpSp>
          <p:nvGrpSpPr>
            <p:cNvPr id="1071106" name="Group 2"/>
            <p:cNvGrpSpPr>
              <a:grpSpLocks/>
            </p:cNvGrpSpPr>
            <p:nvPr/>
          </p:nvGrpSpPr>
          <p:grpSpPr bwMode="auto">
            <a:xfrm>
              <a:off x="1514" y="3280"/>
              <a:ext cx="2436" cy="267"/>
              <a:chOff x="1514" y="2968"/>
              <a:chExt cx="2436" cy="267"/>
            </a:xfrm>
          </p:grpSpPr>
          <p:grpSp>
            <p:nvGrpSpPr>
              <p:cNvPr id="1071107" name="Group 3"/>
              <p:cNvGrpSpPr>
                <a:grpSpLocks/>
              </p:cNvGrpSpPr>
              <p:nvPr/>
            </p:nvGrpSpPr>
            <p:grpSpPr bwMode="auto">
              <a:xfrm>
                <a:off x="1514" y="2968"/>
                <a:ext cx="2436" cy="267"/>
                <a:chOff x="1616" y="848"/>
                <a:chExt cx="2436" cy="915"/>
              </a:xfrm>
            </p:grpSpPr>
            <p:grpSp>
              <p:nvGrpSpPr>
                <p:cNvPr id="1071108" name="Group 4"/>
                <p:cNvGrpSpPr>
                  <a:grpSpLocks/>
                </p:cNvGrpSpPr>
                <p:nvPr/>
              </p:nvGrpSpPr>
              <p:grpSpPr bwMode="auto">
                <a:xfrm>
                  <a:off x="1616" y="852"/>
                  <a:ext cx="508" cy="900"/>
                  <a:chOff x="1606" y="852"/>
                  <a:chExt cx="508" cy="900"/>
                </a:xfrm>
              </p:grpSpPr>
              <p:sp>
                <p:nvSpPr>
                  <p:cNvPr id="1071109" name="Arc 5"/>
                  <p:cNvSpPr>
                    <a:spLocks/>
                  </p:cNvSpPr>
                  <p:nvPr/>
                </p:nvSpPr>
                <p:spPr bwMode="auto">
                  <a:xfrm flipH="1">
                    <a:off x="1606" y="852"/>
                    <a:ext cx="508" cy="46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9050">
                    <a:solidFill>
                      <a:srgbClr val="3366F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90488" tIns="44450" rIns="90488" bIns="44450" anchor="ctr">
                    <a:prstTxWarp prst="textNoShape">
                      <a:avLst/>
                    </a:prstTxWarp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71110" name="Arc 6"/>
                  <p:cNvSpPr>
                    <a:spLocks/>
                  </p:cNvSpPr>
                  <p:nvPr/>
                </p:nvSpPr>
                <p:spPr bwMode="auto">
                  <a:xfrm flipH="1" flipV="1">
                    <a:off x="1606" y="1292"/>
                    <a:ext cx="508" cy="46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9050">
                    <a:solidFill>
                      <a:srgbClr val="3366F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90488" tIns="44450" rIns="90488" bIns="44450" anchor="ctr">
                    <a:prstTxWarp prst="textNoShape">
                      <a:avLst/>
                    </a:prstTxWarp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71111" name="Group 7"/>
                <p:cNvGrpSpPr>
                  <a:grpSpLocks/>
                </p:cNvGrpSpPr>
                <p:nvPr/>
              </p:nvGrpSpPr>
              <p:grpSpPr bwMode="auto">
                <a:xfrm>
                  <a:off x="3506" y="850"/>
                  <a:ext cx="508" cy="900"/>
                  <a:chOff x="3521" y="855"/>
                  <a:chExt cx="508" cy="900"/>
                </a:xfrm>
              </p:grpSpPr>
              <p:sp>
                <p:nvSpPr>
                  <p:cNvPr id="1071112" name="Arc 8"/>
                  <p:cNvSpPr>
                    <a:spLocks/>
                  </p:cNvSpPr>
                  <p:nvPr/>
                </p:nvSpPr>
                <p:spPr bwMode="auto">
                  <a:xfrm>
                    <a:off x="3521" y="855"/>
                    <a:ext cx="508" cy="46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9050">
                    <a:solidFill>
                      <a:srgbClr val="3366F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90488" tIns="44450" rIns="90488" bIns="44450" anchor="ctr">
                    <a:prstTxWarp prst="textNoShape">
                      <a:avLst/>
                    </a:prstTxWarp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71113" name="Arc 9"/>
                  <p:cNvSpPr>
                    <a:spLocks/>
                  </p:cNvSpPr>
                  <p:nvPr/>
                </p:nvSpPr>
                <p:spPr bwMode="auto">
                  <a:xfrm flipV="1">
                    <a:off x="3521" y="1295"/>
                    <a:ext cx="508" cy="46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9050">
                    <a:solidFill>
                      <a:srgbClr val="3366F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90488" tIns="44450" rIns="90488" bIns="44450" anchor="ctr">
                    <a:prstTxWarp prst="textNoShape">
                      <a:avLst/>
                    </a:prstTxWarp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71114" name="Group 10"/>
                <p:cNvGrpSpPr>
                  <a:grpSpLocks/>
                </p:cNvGrpSpPr>
                <p:nvPr/>
              </p:nvGrpSpPr>
              <p:grpSpPr bwMode="auto">
                <a:xfrm>
                  <a:off x="1640" y="849"/>
                  <a:ext cx="508" cy="900"/>
                  <a:chOff x="1606" y="852"/>
                  <a:chExt cx="508" cy="900"/>
                </a:xfrm>
              </p:grpSpPr>
              <p:sp>
                <p:nvSpPr>
                  <p:cNvPr id="1071115" name="Arc 11"/>
                  <p:cNvSpPr>
                    <a:spLocks/>
                  </p:cNvSpPr>
                  <p:nvPr/>
                </p:nvSpPr>
                <p:spPr bwMode="auto">
                  <a:xfrm flipH="1">
                    <a:off x="1606" y="852"/>
                    <a:ext cx="508" cy="46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9050">
                    <a:solidFill>
                      <a:srgbClr val="3366F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90488" tIns="44450" rIns="90488" bIns="44450" anchor="ctr">
                    <a:prstTxWarp prst="textNoShape">
                      <a:avLst/>
                    </a:prstTxWarp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71116" name="Arc 12"/>
                  <p:cNvSpPr>
                    <a:spLocks/>
                  </p:cNvSpPr>
                  <p:nvPr/>
                </p:nvSpPr>
                <p:spPr bwMode="auto">
                  <a:xfrm flipH="1" flipV="1">
                    <a:off x="1606" y="1292"/>
                    <a:ext cx="508" cy="46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9050">
                    <a:solidFill>
                      <a:srgbClr val="3366F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90488" tIns="44450" rIns="90488" bIns="44450" anchor="ctr">
                    <a:prstTxWarp prst="textNoShape">
                      <a:avLst/>
                    </a:prstTxWarp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71117" name="Group 13"/>
                <p:cNvGrpSpPr>
                  <a:grpSpLocks/>
                </p:cNvGrpSpPr>
                <p:nvPr/>
              </p:nvGrpSpPr>
              <p:grpSpPr bwMode="auto">
                <a:xfrm>
                  <a:off x="3464" y="848"/>
                  <a:ext cx="508" cy="900"/>
                  <a:chOff x="3521" y="855"/>
                  <a:chExt cx="508" cy="900"/>
                </a:xfrm>
              </p:grpSpPr>
              <p:sp>
                <p:nvSpPr>
                  <p:cNvPr id="1071118" name="Arc 14"/>
                  <p:cNvSpPr>
                    <a:spLocks/>
                  </p:cNvSpPr>
                  <p:nvPr/>
                </p:nvSpPr>
                <p:spPr bwMode="auto">
                  <a:xfrm>
                    <a:off x="3521" y="855"/>
                    <a:ext cx="508" cy="46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9050">
                    <a:solidFill>
                      <a:srgbClr val="3366F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90488" tIns="44450" rIns="90488" bIns="44450" anchor="ctr">
                    <a:prstTxWarp prst="textNoShape">
                      <a:avLst/>
                    </a:prstTxWarp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71119" name="Arc 15"/>
                  <p:cNvSpPr>
                    <a:spLocks/>
                  </p:cNvSpPr>
                  <p:nvPr/>
                </p:nvSpPr>
                <p:spPr bwMode="auto">
                  <a:xfrm flipV="1">
                    <a:off x="3521" y="1295"/>
                    <a:ext cx="508" cy="46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9050">
                    <a:solidFill>
                      <a:srgbClr val="3366F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90488" tIns="44450" rIns="90488" bIns="44450" anchor="ctr">
                    <a:prstTxWarp prst="textNoShape">
                      <a:avLst/>
                    </a:prstTxWarp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71120" name="Group 16"/>
                <p:cNvGrpSpPr>
                  <a:grpSpLocks/>
                </p:cNvGrpSpPr>
                <p:nvPr/>
              </p:nvGrpSpPr>
              <p:grpSpPr bwMode="auto">
                <a:xfrm>
                  <a:off x="3544" y="861"/>
                  <a:ext cx="508" cy="900"/>
                  <a:chOff x="3521" y="855"/>
                  <a:chExt cx="508" cy="900"/>
                </a:xfrm>
              </p:grpSpPr>
              <p:sp>
                <p:nvSpPr>
                  <p:cNvPr id="1071121" name="Arc 17"/>
                  <p:cNvSpPr>
                    <a:spLocks/>
                  </p:cNvSpPr>
                  <p:nvPr/>
                </p:nvSpPr>
                <p:spPr bwMode="auto">
                  <a:xfrm>
                    <a:off x="3521" y="855"/>
                    <a:ext cx="508" cy="46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9050">
                    <a:solidFill>
                      <a:srgbClr val="3366F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90488" tIns="44450" rIns="90488" bIns="44450" anchor="ctr">
                    <a:prstTxWarp prst="textNoShape">
                      <a:avLst/>
                    </a:prstTxWarp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71122" name="Arc 18"/>
                  <p:cNvSpPr>
                    <a:spLocks/>
                  </p:cNvSpPr>
                  <p:nvPr/>
                </p:nvSpPr>
                <p:spPr bwMode="auto">
                  <a:xfrm flipV="1">
                    <a:off x="3521" y="1295"/>
                    <a:ext cx="508" cy="46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9050">
                    <a:solidFill>
                      <a:srgbClr val="3366F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90488" tIns="44450" rIns="90488" bIns="44450" anchor="ctr">
                    <a:prstTxWarp prst="textNoShape">
                      <a:avLst/>
                    </a:prstTxWarp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71123" name="Line 19"/>
                <p:cNvSpPr>
                  <a:spLocks noChangeShapeType="1"/>
                </p:cNvSpPr>
                <p:nvPr/>
              </p:nvSpPr>
              <p:spPr bwMode="auto">
                <a:xfrm>
                  <a:off x="2146" y="850"/>
                  <a:ext cx="1378" cy="12"/>
                </a:xfrm>
                <a:prstGeom prst="line">
                  <a:avLst/>
                </a:prstGeom>
                <a:noFill/>
                <a:ln w="57150">
                  <a:solidFill>
                    <a:srgbClr val="33CC33"/>
                  </a:solidFill>
                  <a:round/>
                  <a:headEnd/>
                  <a:tailEnd/>
                </a:ln>
                <a:effectLst/>
              </p:spPr>
              <p:txBody>
                <a:bodyPr lIns="90488" tIns="44450" rIns="90488" bIns="44450">
                  <a:prstTxWarp prst="textNoShape">
                    <a:avLst/>
                  </a:prstTxWarp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71124" name="Line 20"/>
                <p:cNvSpPr>
                  <a:spLocks noChangeShapeType="1"/>
                </p:cNvSpPr>
                <p:nvPr/>
              </p:nvSpPr>
              <p:spPr bwMode="auto">
                <a:xfrm>
                  <a:off x="2142" y="1751"/>
                  <a:ext cx="1378" cy="12"/>
                </a:xfrm>
                <a:prstGeom prst="line">
                  <a:avLst/>
                </a:prstGeom>
                <a:noFill/>
                <a:ln w="57150">
                  <a:solidFill>
                    <a:srgbClr val="33CC33"/>
                  </a:solidFill>
                  <a:round/>
                  <a:headEnd/>
                  <a:tailEnd/>
                </a:ln>
                <a:effectLst/>
              </p:spPr>
              <p:txBody>
                <a:bodyPr lIns="90488" tIns="44450" rIns="90488" bIns="44450">
                  <a:prstTxWarp prst="textNoShape">
                    <a:avLst/>
                  </a:prstTxWarp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071125" name="Text Box 21"/>
              <p:cNvSpPr txBox="1">
                <a:spLocks noChangeArrowheads="1"/>
              </p:cNvSpPr>
              <p:nvPr/>
            </p:nvSpPr>
            <p:spPr bwMode="auto">
              <a:xfrm>
                <a:off x="2533" y="2995"/>
                <a:ext cx="396" cy="88"/>
              </a:xfrm>
              <a:prstGeom prst="rect">
                <a:avLst/>
              </a:prstGeom>
              <a:solidFill>
                <a:schemeClr val="bg1"/>
              </a:solidFill>
              <a:ln w="12699">
                <a:noFill/>
                <a:miter lim="800000"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400">
                    <a:solidFill>
                      <a:srgbClr val="800080"/>
                    </a:solidFill>
                    <a:latin typeface="Symbol" charset="2"/>
                    <a:ea typeface="Arial" charset="0"/>
                    <a:cs typeface="Arial" charset="0"/>
                  </a:rPr>
                  <a:t>D</a:t>
                </a:r>
                <a:r>
                  <a:rPr lang="en-US" sz="1400">
                    <a:solidFill>
                      <a:srgbClr val="800080"/>
                    </a:solidFill>
                    <a:latin typeface="Arial" charset="0"/>
                    <a:ea typeface="Arial" charset="0"/>
                    <a:cs typeface="Arial" charset="0"/>
                  </a:rPr>
                  <a:t>E/2</a:t>
                </a:r>
              </a:p>
            </p:txBody>
          </p:sp>
        </p:grpSp>
        <p:grpSp>
          <p:nvGrpSpPr>
            <p:cNvPr id="1071154" name="Group 50"/>
            <p:cNvGrpSpPr>
              <a:grpSpLocks/>
            </p:cNvGrpSpPr>
            <p:nvPr/>
          </p:nvGrpSpPr>
          <p:grpSpPr bwMode="auto">
            <a:xfrm>
              <a:off x="1965" y="3046"/>
              <a:ext cx="1547" cy="236"/>
              <a:chOff x="1965" y="2734"/>
              <a:chExt cx="1547" cy="236"/>
            </a:xfrm>
          </p:grpSpPr>
          <p:cxnSp>
            <p:nvCxnSpPr>
              <p:cNvPr id="1071155" name="AutoShape 51"/>
              <p:cNvCxnSpPr>
                <a:cxnSpLocks noChangeShapeType="1"/>
              </p:cNvCxnSpPr>
              <p:nvPr/>
            </p:nvCxnSpPr>
            <p:spPr bwMode="auto">
              <a:xfrm rot="16200000" flipH="1">
                <a:off x="1957" y="2857"/>
                <a:ext cx="150" cy="64"/>
              </a:xfrm>
              <a:prstGeom prst="bentConnector3">
                <a:avLst>
                  <a:gd name="adj1" fmla="val 50000"/>
                </a:avLst>
              </a:prstGeom>
              <a:noFill/>
              <a:ln w="12699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</p:cxnSp>
          <p:sp>
            <p:nvSpPr>
              <p:cNvPr id="1071156" name="Text Box 52"/>
              <p:cNvSpPr txBox="1">
                <a:spLocks noChangeArrowheads="1"/>
              </p:cNvSpPr>
              <p:nvPr/>
            </p:nvSpPr>
            <p:spPr bwMode="auto">
              <a:xfrm>
                <a:off x="1965" y="2734"/>
                <a:ext cx="191" cy="70"/>
              </a:xfrm>
              <a:prstGeom prst="rect">
                <a:avLst/>
              </a:prstGeom>
              <a:noFill/>
              <a:ln w="12699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b="1" dirty="0">
                    <a:solidFill>
                      <a:srgbClr val="660066"/>
                    </a:solidFill>
                    <a:latin typeface="Symbol" charset="2"/>
                    <a:ea typeface="Arial" charset="0"/>
                    <a:cs typeface="Arial" charset="0"/>
                  </a:rPr>
                  <a:t>m</a:t>
                </a:r>
                <a:r>
                  <a:rPr lang="en-US" b="1" baseline="30000" dirty="0">
                    <a:solidFill>
                      <a:srgbClr val="660066"/>
                    </a:solidFill>
                    <a:latin typeface="Symbol" charset="2"/>
                    <a:ea typeface="Arial" charset="0"/>
                    <a:cs typeface="Arial" charset="0"/>
                  </a:rPr>
                  <a:t>+</a:t>
                </a:r>
              </a:p>
            </p:txBody>
          </p:sp>
          <p:cxnSp>
            <p:nvCxnSpPr>
              <p:cNvPr id="1071157" name="AutoShape 53"/>
              <p:cNvCxnSpPr>
                <a:cxnSpLocks noChangeShapeType="1"/>
              </p:cNvCxnSpPr>
              <p:nvPr/>
            </p:nvCxnSpPr>
            <p:spPr bwMode="auto">
              <a:xfrm rot="5400000">
                <a:off x="3355" y="2861"/>
                <a:ext cx="138" cy="80"/>
              </a:xfrm>
              <a:prstGeom prst="bentConnector3">
                <a:avLst>
                  <a:gd name="adj1" fmla="val 50000"/>
                </a:avLst>
              </a:prstGeom>
              <a:noFill/>
              <a:ln w="12699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</p:cxnSp>
          <p:sp>
            <p:nvSpPr>
              <p:cNvPr id="1071158" name="Text Box 54"/>
              <p:cNvSpPr txBox="1">
                <a:spLocks noChangeArrowheads="1"/>
              </p:cNvSpPr>
              <p:nvPr/>
            </p:nvSpPr>
            <p:spPr bwMode="auto">
              <a:xfrm>
                <a:off x="3321" y="2752"/>
                <a:ext cx="191" cy="70"/>
              </a:xfrm>
              <a:prstGeom prst="rect">
                <a:avLst/>
              </a:prstGeom>
              <a:noFill/>
              <a:ln w="12699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b="1" dirty="0">
                    <a:solidFill>
                      <a:srgbClr val="660066"/>
                    </a:solidFill>
                    <a:latin typeface="Symbol" charset="2"/>
                    <a:ea typeface="Arial" charset="0"/>
                    <a:cs typeface="Arial" charset="0"/>
                  </a:rPr>
                  <a:t>m</a:t>
                </a:r>
                <a:r>
                  <a:rPr lang="en-US" b="1" baseline="30000" dirty="0">
                    <a:solidFill>
                      <a:srgbClr val="660066"/>
                    </a:solidFill>
                    <a:latin typeface="Symbol" charset="2"/>
                    <a:ea typeface="Arial" charset="0"/>
                    <a:cs typeface="Arial" charset="0"/>
                  </a:rPr>
                  <a:t>-</a:t>
                </a:r>
              </a:p>
            </p:txBody>
          </p:sp>
        </p:grpSp>
      </p:grpSp>
      <p:grpSp>
        <p:nvGrpSpPr>
          <p:cNvPr id="1071159" name="Group 55"/>
          <p:cNvGrpSpPr>
            <a:grpSpLocks/>
          </p:cNvGrpSpPr>
          <p:nvPr/>
        </p:nvGrpSpPr>
        <p:grpSpPr bwMode="auto">
          <a:xfrm>
            <a:off x="4957763" y="4959350"/>
            <a:ext cx="303212" cy="255588"/>
            <a:chOff x="1695" y="2812"/>
            <a:chExt cx="191" cy="161"/>
          </a:xfrm>
        </p:grpSpPr>
        <p:sp>
          <p:nvSpPr>
            <p:cNvPr id="1071160" name="Line 56"/>
            <p:cNvSpPr>
              <a:spLocks noChangeShapeType="1"/>
            </p:cNvSpPr>
            <p:nvPr/>
          </p:nvSpPr>
          <p:spPr bwMode="auto">
            <a:xfrm flipH="1">
              <a:off x="1708" y="2973"/>
              <a:ext cx="113" cy="0"/>
            </a:xfrm>
            <a:prstGeom prst="line">
              <a:avLst/>
            </a:prstGeom>
            <a:noFill/>
            <a:ln w="12699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1071161" name="Text Box 57"/>
            <p:cNvSpPr txBox="1">
              <a:spLocks noChangeArrowheads="1"/>
            </p:cNvSpPr>
            <p:nvPr/>
          </p:nvSpPr>
          <p:spPr bwMode="auto">
            <a:xfrm>
              <a:off x="1695" y="2812"/>
              <a:ext cx="191" cy="152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r>
                <a:rPr lang="en-US" b="1" dirty="0">
                  <a:solidFill>
                    <a:srgbClr val="660066"/>
                  </a:solidFill>
                  <a:latin typeface="Symbol" charset="2"/>
                  <a:ea typeface="Arial" charset="0"/>
                  <a:cs typeface="Arial" charset="0"/>
                </a:rPr>
                <a:t>m</a:t>
              </a:r>
              <a:r>
                <a:rPr lang="en-US" b="1" baseline="30000" dirty="0">
                  <a:solidFill>
                    <a:srgbClr val="660066"/>
                  </a:solidFill>
                  <a:latin typeface="Symbol" charset="2"/>
                  <a:ea typeface="Arial" charset="0"/>
                  <a:cs typeface="Arial" charset="0"/>
                </a:rPr>
                <a:t>-</a:t>
              </a:r>
            </a:p>
          </p:txBody>
        </p:sp>
      </p:grpSp>
      <p:grpSp>
        <p:nvGrpSpPr>
          <p:cNvPr id="1071167" name="Group 63"/>
          <p:cNvGrpSpPr>
            <a:grpSpLocks/>
          </p:cNvGrpSpPr>
          <p:nvPr/>
        </p:nvGrpSpPr>
        <p:grpSpPr bwMode="auto">
          <a:xfrm>
            <a:off x="8177213" y="1593850"/>
            <a:ext cx="303212" cy="241300"/>
            <a:chOff x="5151" y="1324"/>
            <a:chExt cx="191" cy="152"/>
          </a:xfrm>
        </p:grpSpPr>
        <p:sp>
          <p:nvSpPr>
            <p:cNvPr id="1071168" name="Text Box 64"/>
            <p:cNvSpPr txBox="1">
              <a:spLocks noChangeArrowheads="1"/>
            </p:cNvSpPr>
            <p:nvPr/>
          </p:nvSpPr>
          <p:spPr bwMode="auto">
            <a:xfrm>
              <a:off x="5151" y="1324"/>
              <a:ext cx="191" cy="152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r>
                <a:rPr lang="en-US" b="1" dirty="0">
                  <a:solidFill>
                    <a:srgbClr val="660066"/>
                  </a:solidFill>
                  <a:latin typeface="Symbol" charset="2"/>
                  <a:ea typeface="Arial" charset="0"/>
                  <a:cs typeface="Arial" charset="0"/>
                </a:rPr>
                <a:t>m</a:t>
              </a:r>
              <a:r>
                <a:rPr lang="en-US" b="1" baseline="30000" dirty="0">
                  <a:solidFill>
                    <a:srgbClr val="660066"/>
                  </a:solidFill>
                  <a:latin typeface="Symbol" charset="2"/>
                  <a:ea typeface="Arial" charset="0"/>
                  <a:cs typeface="Arial" charset="0"/>
                </a:rPr>
                <a:t>-</a:t>
              </a:r>
            </a:p>
          </p:txBody>
        </p:sp>
        <p:sp>
          <p:nvSpPr>
            <p:cNvPr id="1071169" name="Line 65"/>
            <p:cNvSpPr>
              <a:spLocks noChangeShapeType="1"/>
            </p:cNvSpPr>
            <p:nvPr/>
          </p:nvSpPr>
          <p:spPr bwMode="auto">
            <a:xfrm rot="-5400000">
              <a:off x="5104" y="1401"/>
              <a:ext cx="113" cy="0"/>
            </a:xfrm>
            <a:prstGeom prst="line">
              <a:avLst/>
            </a:prstGeom>
            <a:noFill/>
            <a:ln w="12699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1071170" name="Group 66"/>
          <p:cNvGrpSpPr>
            <a:grpSpLocks/>
          </p:cNvGrpSpPr>
          <p:nvPr/>
        </p:nvGrpSpPr>
        <p:grpSpPr bwMode="auto">
          <a:xfrm>
            <a:off x="8177213" y="1774825"/>
            <a:ext cx="303212" cy="241300"/>
            <a:chOff x="5151" y="1438"/>
            <a:chExt cx="191" cy="152"/>
          </a:xfrm>
        </p:grpSpPr>
        <p:sp>
          <p:nvSpPr>
            <p:cNvPr id="1071171" name="Text Box 67"/>
            <p:cNvSpPr txBox="1">
              <a:spLocks noChangeArrowheads="1"/>
            </p:cNvSpPr>
            <p:nvPr/>
          </p:nvSpPr>
          <p:spPr bwMode="auto">
            <a:xfrm>
              <a:off x="5151" y="1438"/>
              <a:ext cx="191" cy="152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r>
                <a:rPr lang="en-US" b="1" dirty="0">
                  <a:solidFill>
                    <a:srgbClr val="660066"/>
                  </a:solidFill>
                  <a:latin typeface="Symbol" charset="2"/>
                  <a:ea typeface="Arial" charset="0"/>
                  <a:cs typeface="Arial" charset="0"/>
                </a:rPr>
                <a:t>m</a:t>
              </a:r>
              <a:r>
                <a:rPr lang="en-US" b="1" baseline="30000" dirty="0">
                  <a:solidFill>
                    <a:srgbClr val="660066"/>
                  </a:solidFill>
                  <a:latin typeface="Symbol" charset="2"/>
                  <a:ea typeface="Arial" charset="0"/>
                  <a:cs typeface="Arial" charset="0"/>
                </a:rPr>
                <a:t>+</a:t>
              </a:r>
            </a:p>
          </p:txBody>
        </p:sp>
        <p:sp>
          <p:nvSpPr>
            <p:cNvPr id="1071172" name="Line 68"/>
            <p:cNvSpPr>
              <a:spLocks noChangeShapeType="1"/>
            </p:cNvSpPr>
            <p:nvPr/>
          </p:nvSpPr>
          <p:spPr bwMode="auto">
            <a:xfrm rot="5400000">
              <a:off x="5104" y="1521"/>
              <a:ext cx="113" cy="0"/>
            </a:xfrm>
            <a:prstGeom prst="line">
              <a:avLst/>
            </a:prstGeom>
            <a:noFill/>
            <a:ln w="12699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1071173" name="Group 69"/>
          <p:cNvGrpSpPr>
            <a:grpSpLocks/>
          </p:cNvGrpSpPr>
          <p:nvPr/>
        </p:nvGrpSpPr>
        <p:grpSpPr bwMode="auto">
          <a:xfrm>
            <a:off x="7377113" y="1384300"/>
            <a:ext cx="331787" cy="869950"/>
            <a:chOff x="4647" y="1192"/>
            <a:chExt cx="209" cy="548"/>
          </a:xfrm>
        </p:grpSpPr>
        <p:sp>
          <p:nvSpPr>
            <p:cNvPr id="1071174" name="Text Box 70"/>
            <p:cNvSpPr txBox="1">
              <a:spLocks noChangeArrowheads="1"/>
            </p:cNvSpPr>
            <p:nvPr/>
          </p:nvSpPr>
          <p:spPr bwMode="auto">
            <a:xfrm>
              <a:off x="4665" y="1192"/>
              <a:ext cx="191" cy="152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r>
                <a:rPr lang="en-US" b="1" dirty="0">
                  <a:solidFill>
                    <a:srgbClr val="660066"/>
                  </a:solidFill>
                  <a:latin typeface="Symbol" charset="2"/>
                  <a:ea typeface="Arial" charset="0"/>
                  <a:cs typeface="Arial" charset="0"/>
                </a:rPr>
                <a:t>m</a:t>
              </a:r>
              <a:r>
                <a:rPr lang="en-US" b="1" baseline="30000" dirty="0">
                  <a:solidFill>
                    <a:srgbClr val="660066"/>
                  </a:solidFill>
                  <a:latin typeface="Symbol" charset="2"/>
                  <a:ea typeface="Arial" charset="0"/>
                  <a:cs typeface="Arial" charset="0"/>
                </a:rPr>
                <a:t>-</a:t>
              </a:r>
            </a:p>
          </p:txBody>
        </p:sp>
        <p:sp>
          <p:nvSpPr>
            <p:cNvPr id="1071175" name="Line 71"/>
            <p:cNvSpPr>
              <a:spLocks noChangeShapeType="1"/>
            </p:cNvSpPr>
            <p:nvPr/>
          </p:nvSpPr>
          <p:spPr bwMode="auto">
            <a:xfrm flipH="1">
              <a:off x="4672" y="1599"/>
              <a:ext cx="113" cy="0"/>
            </a:xfrm>
            <a:prstGeom prst="line">
              <a:avLst/>
            </a:prstGeom>
            <a:noFill/>
            <a:ln w="12699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1071176" name="Text Box 72"/>
            <p:cNvSpPr txBox="1">
              <a:spLocks noChangeArrowheads="1"/>
            </p:cNvSpPr>
            <p:nvPr/>
          </p:nvSpPr>
          <p:spPr bwMode="auto">
            <a:xfrm>
              <a:off x="4647" y="1588"/>
              <a:ext cx="191" cy="152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r>
                <a:rPr lang="en-US" b="1" dirty="0">
                  <a:solidFill>
                    <a:srgbClr val="660066"/>
                  </a:solidFill>
                  <a:latin typeface="Symbol" charset="2"/>
                  <a:ea typeface="Arial" charset="0"/>
                  <a:cs typeface="Arial" charset="0"/>
                </a:rPr>
                <a:t>m</a:t>
              </a:r>
              <a:r>
                <a:rPr lang="en-US" b="1" baseline="30000" dirty="0">
                  <a:solidFill>
                    <a:srgbClr val="660066"/>
                  </a:solidFill>
                  <a:latin typeface="Symbol" charset="2"/>
                  <a:ea typeface="Arial" charset="0"/>
                  <a:cs typeface="Arial" charset="0"/>
                </a:rPr>
                <a:t>+</a:t>
              </a:r>
            </a:p>
          </p:txBody>
        </p:sp>
        <p:sp>
          <p:nvSpPr>
            <p:cNvPr id="1071177" name="Line 73"/>
            <p:cNvSpPr>
              <a:spLocks noChangeShapeType="1"/>
            </p:cNvSpPr>
            <p:nvPr/>
          </p:nvSpPr>
          <p:spPr bwMode="auto">
            <a:xfrm flipH="1">
              <a:off x="4678" y="1353"/>
              <a:ext cx="113" cy="0"/>
            </a:xfrm>
            <a:prstGeom prst="line">
              <a:avLst/>
            </a:prstGeom>
            <a:noFill/>
            <a:ln w="12699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1071178" name="Rectangle 74"/>
          <p:cNvSpPr>
            <a:spLocks noChangeArrowheads="1"/>
          </p:cNvSpPr>
          <p:nvPr/>
        </p:nvSpPr>
        <p:spPr bwMode="auto">
          <a:xfrm>
            <a:off x="7529513" y="1784350"/>
            <a:ext cx="914400" cy="9144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1071135" name="Group 31"/>
          <p:cNvGrpSpPr>
            <a:grpSpLocks/>
          </p:cNvGrpSpPr>
          <p:nvPr/>
        </p:nvGrpSpPr>
        <p:grpSpPr bwMode="auto">
          <a:xfrm flipH="1">
            <a:off x="547688" y="1749425"/>
            <a:ext cx="1779587" cy="863600"/>
            <a:chOff x="4161" y="2121"/>
            <a:chExt cx="1121" cy="248"/>
          </a:xfrm>
        </p:grpSpPr>
        <p:sp>
          <p:nvSpPr>
            <p:cNvPr id="1071136" name="Freeform 32"/>
            <p:cNvSpPr>
              <a:spLocks/>
            </p:cNvSpPr>
            <p:nvPr/>
          </p:nvSpPr>
          <p:spPr bwMode="auto">
            <a:xfrm>
              <a:off x="4161" y="2143"/>
              <a:ext cx="1121" cy="204"/>
            </a:xfrm>
            <a:custGeom>
              <a:avLst/>
              <a:gdLst/>
              <a:ahLst/>
              <a:cxnLst>
                <a:cxn ang="0">
                  <a:pos x="3" y="441"/>
                </a:cxn>
                <a:cxn ang="0">
                  <a:pos x="91" y="375"/>
                </a:cxn>
                <a:cxn ang="0">
                  <a:pos x="135" y="320"/>
                </a:cxn>
                <a:cxn ang="0">
                  <a:pos x="173" y="260"/>
                </a:cxn>
                <a:cxn ang="0">
                  <a:pos x="223" y="172"/>
                </a:cxn>
                <a:cxn ang="0">
                  <a:pos x="283" y="101"/>
                </a:cxn>
                <a:cxn ang="0">
                  <a:pos x="376" y="46"/>
                </a:cxn>
                <a:cxn ang="0">
                  <a:pos x="464" y="13"/>
                </a:cxn>
                <a:cxn ang="0">
                  <a:pos x="552" y="2"/>
                </a:cxn>
                <a:cxn ang="0">
                  <a:pos x="618" y="2"/>
                </a:cxn>
                <a:cxn ang="0">
                  <a:pos x="716" y="7"/>
                </a:cxn>
                <a:cxn ang="0">
                  <a:pos x="821" y="40"/>
                </a:cxn>
                <a:cxn ang="0">
                  <a:pos x="892" y="68"/>
                </a:cxn>
                <a:cxn ang="0">
                  <a:pos x="947" y="112"/>
                </a:cxn>
                <a:cxn ang="0">
                  <a:pos x="1007" y="166"/>
                </a:cxn>
                <a:cxn ang="0">
                  <a:pos x="1051" y="227"/>
                </a:cxn>
                <a:cxn ang="0">
                  <a:pos x="1089" y="304"/>
                </a:cxn>
                <a:cxn ang="0">
                  <a:pos x="1106" y="380"/>
                </a:cxn>
                <a:cxn ang="0">
                  <a:pos x="1117" y="430"/>
                </a:cxn>
                <a:cxn ang="0">
                  <a:pos x="1117" y="501"/>
                </a:cxn>
                <a:cxn ang="0">
                  <a:pos x="1095" y="578"/>
                </a:cxn>
                <a:cxn ang="0">
                  <a:pos x="1062" y="638"/>
                </a:cxn>
                <a:cxn ang="0">
                  <a:pos x="1013" y="715"/>
                </a:cxn>
                <a:cxn ang="0">
                  <a:pos x="958" y="770"/>
                </a:cxn>
                <a:cxn ang="0">
                  <a:pos x="914" y="803"/>
                </a:cxn>
                <a:cxn ang="0">
                  <a:pos x="864" y="825"/>
                </a:cxn>
                <a:cxn ang="0">
                  <a:pos x="815" y="858"/>
                </a:cxn>
                <a:cxn ang="0">
                  <a:pos x="755" y="874"/>
                </a:cxn>
                <a:cxn ang="0">
                  <a:pos x="667" y="891"/>
                </a:cxn>
                <a:cxn ang="0">
                  <a:pos x="601" y="896"/>
                </a:cxn>
                <a:cxn ang="0">
                  <a:pos x="502" y="896"/>
                </a:cxn>
                <a:cxn ang="0">
                  <a:pos x="431" y="869"/>
                </a:cxn>
                <a:cxn ang="0">
                  <a:pos x="343" y="830"/>
                </a:cxn>
                <a:cxn ang="0">
                  <a:pos x="278" y="781"/>
                </a:cxn>
                <a:cxn ang="0">
                  <a:pos x="223" y="732"/>
                </a:cxn>
                <a:cxn ang="0">
                  <a:pos x="184" y="655"/>
                </a:cxn>
                <a:cxn ang="0">
                  <a:pos x="157" y="583"/>
                </a:cxn>
                <a:cxn ang="0">
                  <a:pos x="113" y="540"/>
                </a:cxn>
                <a:cxn ang="0">
                  <a:pos x="75" y="496"/>
                </a:cxn>
                <a:cxn ang="0">
                  <a:pos x="3" y="441"/>
                </a:cxn>
              </a:cxnLst>
              <a:rect l="0" t="0" r="r" b="b"/>
              <a:pathLst>
                <a:path w="1121" h="901">
                  <a:moveTo>
                    <a:pt x="3" y="441"/>
                  </a:moveTo>
                  <a:cubicBezTo>
                    <a:pt x="6" y="421"/>
                    <a:pt x="69" y="395"/>
                    <a:pt x="91" y="375"/>
                  </a:cubicBezTo>
                  <a:cubicBezTo>
                    <a:pt x="113" y="355"/>
                    <a:pt x="121" y="339"/>
                    <a:pt x="135" y="320"/>
                  </a:cubicBezTo>
                  <a:cubicBezTo>
                    <a:pt x="149" y="301"/>
                    <a:pt x="158" y="285"/>
                    <a:pt x="173" y="260"/>
                  </a:cubicBezTo>
                  <a:cubicBezTo>
                    <a:pt x="188" y="235"/>
                    <a:pt x="205" y="199"/>
                    <a:pt x="223" y="172"/>
                  </a:cubicBezTo>
                  <a:cubicBezTo>
                    <a:pt x="241" y="145"/>
                    <a:pt x="257" y="122"/>
                    <a:pt x="283" y="101"/>
                  </a:cubicBezTo>
                  <a:cubicBezTo>
                    <a:pt x="309" y="80"/>
                    <a:pt x="346" y="61"/>
                    <a:pt x="376" y="46"/>
                  </a:cubicBezTo>
                  <a:cubicBezTo>
                    <a:pt x="406" y="31"/>
                    <a:pt x="435" y="20"/>
                    <a:pt x="464" y="13"/>
                  </a:cubicBezTo>
                  <a:cubicBezTo>
                    <a:pt x="493" y="6"/>
                    <a:pt x="526" y="4"/>
                    <a:pt x="552" y="2"/>
                  </a:cubicBezTo>
                  <a:cubicBezTo>
                    <a:pt x="578" y="0"/>
                    <a:pt x="591" y="1"/>
                    <a:pt x="618" y="2"/>
                  </a:cubicBezTo>
                  <a:cubicBezTo>
                    <a:pt x="645" y="3"/>
                    <a:pt x="682" y="1"/>
                    <a:pt x="716" y="7"/>
                  </a:cubicBezTo>
                  <a:cubicBezTo>
                    <a:pt x="750" y="13"/>
                    <a:pt x="792" y="30"/>
                    <a:pt x="821" y="40"/>
                  </a:cubicBezTo>
                  <a:cubicBezTo>
                    <a:pt x="850" y="50"/>
                    <a:pt x="871" y="56"/>
                    <a:pt x="892" y="68"/>
                  </a:cubicBezTo>
                  <a:cubicBezTo>
                    <a:pt x="913" y="80"/>
                    <a:pt x="928" y="96"/>
                    <a:pt x="947" y="112"/>
                  </a:cubicBezTo>
                  <a:cubicBezTo>
                    <a:pt x="966" y="128"/>
                    <a:pt x="990" y="147"/>
                    <a:pt x="1007" y="166"/>
                  </a:cubicBezTo>
                  <a:cubicBezTo>
                    <a:pt x="1024" y="185"/>
                    <a:pt x="1037" y="204"/>
                    <a:pt x="1051" y="227"/>
                  </a:cubicBezTo>
                  <a:cubicBezTo>
                    <a:pt x="1065" y="250"/>
                    <a:pt x="1080" y="279"/>
                    <a:pt x="1089" y="304"/>
                  </a:cubicBezTo>
                  <a:cubicBezTo>
                    <a:pt x="1098" y="329"/>
                    <a:pt x="1101" y="359"/>
                    <a:pt x="1106" y="380"/>
                  </a:cubicBezTo>
                  <a:cubicBezTo>
                    <a:pt x="1111" y="401"/>
                    <a:pt x="1115" y="410"/>
                    <a:pt x="1117" y="430"/>
                  </a:cubicBezTo>
                  <a:cubicBezTo>
                    <a:pt x="1119" y="450"/>
                    <a:pt x="1121" y="476"/>
                    <a:pt x="1117" y="501"/>
                  </a:cubicBezTo>
                  <a:cubicBezTo>
                    <a:pt x="1113" y="526"/>
                    <a:pt x="1104" y="555"/>
                    <a:pt x="1095" y="578"/>
                  </a:cubicBezTo>
                  <a:cubicBezTo>
                    <a:pt x="1086" y="601"/>
                    <a:pt x="1076" y="615"/>
                    <a:pt x="1062" y="638"/>
                  </a:cubicBezTo>
                  <a:cubicBezTo>
                    <a:pt x="1048" y="661"/>
                    <a:pt x="1030" y="693"/>
                    <a:pt x="1013" y="715"/>
                  </a:cubicBezTo>
                  <a:cubicBezTo>
                    <a:pt x="996" y="737"/>
                    <a:pt x="974" y="755"/>
                    <a:pt x="958" y="770"/>
                  </a:cubicBezTo>
                  <a:cubicBezTo>
                    <a:pt x="942" y="785"/>
                    <a:pt x="930" y="794"/>
                    <a:pt x="914" y="803"/>
                  </a:cubicBezTo>
                  <a:cubicBezTo>
                    <a:pt x="898" y="812"/>
                    <a:pt x="880" y="816"/>
                    <a:pt x="864" y="825"/>
                  </a:cubicBezTo>
                  <a:cubicBezTo>
                    <a:pt x="848" y="834"/>
                    <a:pt x="833" y="850"/>
                    <a:pt x="815" y="858"/>
                  </a:cubicBezTo>
                  <a:cubicBezTo>
                    <a:pt x="797" y="866"/>
                    <a:pt x="780" y="869"/>
                    <a:pt x="755" y="874"/>
                  </a:cubicBezTo>
                  <a:cubicBezTo>
                    <a:pt x="730" y="879"/>
                    <a:pt x="693" y="887"/>
                    <a:pt x="667" y="891"/>
                  </a:cubicBezTo>
                  <a:cubicBezTo>
                    <a:pt x="641" y="895"/>
                    <a:pt x="628" y="895"/>
                    <a:pt x="601" y="896"/>
                  </a:cubicBezTo>
                  <a:cubicBezTo>
                    <a:pt x="574" y="897"/>
                    <a:pt x="530" y="901"/>
                    <a:pt x="502" y="896"/>
                  </a:cubicBezTo>
                  <a:cubicBezTo>
                    <a:pt x="474" y="891"/>
                    <a:pt x="457" y="880"/>
                    <a:pt x="431" y="869"/>
                  </a:cubicBezTo>
                  <a:cubicBezTo>
                    <a:pt x="405" y="858"/>
                    <a:pt x="369" y="845"/>
                    <a:pt x="343" y="830"/>
                  </a:cubicBezTo>
                  <a:cubicBezTo>
                    <a:pt x="317" y="815"/>
                    <a:pt x="298" y="797"/>
                    <a:pt x="278" y="781"/>
                  </a:cubicBezTo>
                  <a:cubicBezTo>
                    <a:pt x="258" y="765"/>
                    <a:pt x="239" y="753"/>
                    <a:pt x="223" y="732"/>
                  </a:cubicBezTo>
                  <a:cubicBezTo>
                    <a:pt x="207" y="711"/>
                    <a:pt x="195" y="680"/>
                    <a:pt x="184" y="655"/>
                  </a:cubicBezTo>
                  <a:cubicBezTo>
                    <a:pt x="173" y="630"/>
                    <a:pt x="169" y="602"/>
                    <a:pt x="157" y="583"/>
                  </a:cubicBezTo>
                  <a:cubicBezTo>
                    <a:pt x="145" y="564"/>
                    <a:pt x="127" y="555"/>
                    <a:pt x="113" y="540"/>
                  </a:cubicBezTo>
                  <a:cubicBezTo>
                    <a:pt x="99" y="525"/>
                    <a:pt x="93" y="512"/>
                    <a:pt x="75" y="496"/>
                  </a:cubicBezTo>
                  <a:cubicBezTo>
                    <a:pt x="57" y="480"/>
                    <a:pt x="0" y="461"/>
                    <a:pt x="3" y="441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3366FF"/>
              </a:solidFill>
              <a:prstDash val="solid"/>
              <a:round/>
              <a:headEnd/>
              <a:tailEnd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1071137" name="Freeform 33"/>
            <p:cNvSpPr>
              <a:spLocks/>
            </p:cNvSpPr>
            <p:nvPr/>
          </p:nvSpPr>
          <p:spPr bwMode="auto">
            <a:xfrm>
              <a:off x="4175" y="2121"/>
              <a:ext cx="995" cy="248"/>
            </a:xfrm>
            <a:custGeom>
              <a:avLst/>
              <a:gdLst/>
              <a:ahLst/>
              <a:cxnLst>
                <a:cxn ang="0">
                  <a:pos x="3" y="441"/>
                </a:cxn>
                <a:cxn ang="0">
                  <a:pos x="91" y="375"/>
                </a:cxn>
                <a:cxn ang="0">
                  <a:pos x="135" y="320"/>
                </a:cxn>
                <a:cxn ang="0">
                  <a:pos x="173" y="260"/>
                </a:cxn>
                <a:cxn ang="0">
                  <a:pos x="223" y="172"/>
                </a:cxn>
                <a:cxn ang="0">
                  <a:pos x="283" y="101"/>
                </a:cxn>
                <a:cxn ang="0">
                  <a:pos x="376" y="46"/>
                </a:cxn>
                <a:cxn ang="0">
                  <a:pos x="464" y="13"/>
                </a:cxn>
                <a:cxn ang="0">
                  <a:pos x="552" y="2"/>
                </a:cxn>
                <a:cxn ang="0">
                  <a:pos x="618" y="2"/>
                </a:cxn>
                <a:cxn ang="0">
                  <a:pos x="716" y="7"/>
                </a:cxn>
                <a:cxn ang="0">
                  <a:pos x="821" y="40"/>
                </a:cxn>
                <a:cxn ang="0">
                  <a:pos x="892" y="68"/>
                </a:cxn>
                <a:cxn ang="0">
                  <a:pos x="947" y="112"/>
                </a:cxn>
                <a:cxn ang="0">
                  <a:pos x="1007" y="166"/>
                </a:cxn>
                <a:cxn ang="0">
                  <a:pos x="1051" y="227"/>
                </a:cxn>
                <a:cxn ang="0">
                  <a:pos x="1089" y="304"/>
                </a:cxn>
                <a:cxn ang="0">
                  <a:pos x="1106" y="380"/>
                </a:cxn>
                <a:cxn ang="0">
                  <a:pos x="1117" y="430"/>
                </a:cxn>
                <a:cxn ang="0">
                  <a:pos x="1117" y="501"/>
                </a:cxn>
                <a:cxn ang="0">
                  <a:pos x="1095" y="578"/>
                </a:cxn>
                <a:cxn ang="0">
                  <a:pos x="1062" y="638"/>
                </a:cxn>
                <a:cxn ang="0">
                  <a:pos x="1013" y="715"/>
                </a:cxn>
                <a:cxn ang="0">
                  <a:pos x="958" y="770"/>
                </a:cxn>
                <a:cxn ang="0">
                  <a:pos x="914" y="803"/>
                </a:cxn>
                <a:cxn ang="0">
                  <a:pos x="864" y="825"/>
                </a:cxn>
                <a:cxn ang="0">
                  <a:pos x="815" y="858"/>
                </a:cxn>
                <a:cxn ang="0">
                  <a:pos x="755" y="874"/>
                </a:cxn>
                <a:cxn ang="0">
                  <a:pos x="667" y="891"/>
                </a:cxn>
                <a:cxn ang="0">
                  <a:pos x="601" y="896"/>
                </a:cxn>
                <a:cxn ang="0">
                  <a:pos x="502" y="896"/>
                </a:cxn>
                <a:cxn ang="0">
                  <a:pos x="431" y="869"/>
                </a:cxn>
                <a:cxn ang="0">
                  <a:pos x="343" y="830"/>
                </a:cxn>
                <a:cxn ang="0">
                  <a:pos x="278" y="781"/>
                </a:cxn>
                <a:cxn ang="0">
                  <a:pos x="223" y="732"/>
                </a:cxn>
                <a:cxn ang="0">
                  <a:pos x="184" y="655"/>
                </a:cxn>
                <a:cxn ang="0">
                  <a:pos x="157" y="583"/>
                </a:cxn>
                <a:cxn ang="0">
                  <a:pos x="113" y="540"/>
                </a:cxn>
                <a:cxn ang="0">
                  <a:pos x="75" y="496"/>
                </a:cxn>
                <a:cxn ang="0">
                  <a:pos x="3" y="441"/>
                </a:cxn>
              </a:cxnLst>
              <a:rect l="0" t="0" r="r" b="b"/>
              <a:pathLst>
                <a:path w="1121" h="901">
                  <a:moveTo>
                    <a:pt x="3" y="441"/>
                  </a:moveTo>
                  <a:cubicBezTo>
                    <a:pt x="6" y="421"/>
                    <a:pt x="69" y="395"/>
                    <a:pt x="91" y="375"/>
                  </a:cubicBezTo>
                  <a:cubicBezTo>
                    <a:pt x="113" y="355"/>
                    <a:pt x="121" y="339"/>
                    <a:pt x="135" y="320"/>
                  </a:cubicBezTo>
                  <a:cubicBezTo>
                    <a:pt x="149" y="301"/>
                    <a:pt x="158" y="285"/>
                    <a:pt x="173" y="260"/>
                  </a:cubicBezTo>
                  <a:cubicBezTo>
                    <a:pt x="188" y="235"/>
                    <a:pt x="205" y="199"/>
                    <a:pt x="223" y="172"/>
                  </a:cubicBezTo>
                  <a:cubicBezTo>
                    <a:pt x="241" y="145"/>
                    <a:pt x="257" y="122"/>
                    <a:pt x="283" y="101"/>
                  </a:cubicBezTo>
                  <a:cubicBezTo>
                    <a:pt x="309" y="80"/>
                    <a:pt x="346" y="61"/>
                    <a:pt x="376" y="46"/>
                  </a:cubicBezTo>
                  <a:cubicBezTo>
                    <a:pt x="406" y="31"/>
                    <a:pt x="435" y="20"/>
                    <a:pt x="464" y="13"/>
                  </a:cubicBezTo>
                  <a:cubicBezTo>
                    <a:pt x="493" y="6"/>
                    <a:pt x="526" y="4"/>
                    <a:pt x="552" y="2"/>
                  </a:cubicBezTo>
                  <a:cubicBezTo>
                    <a:pt x="578" y="0"/>
                    <a:pt x="591" y="1"/>
                    <a:pt x="618" y="2"/>
                  </a:cubicBezTo>
                  <a:cubicBezTo>
                    <a:pt x="645" y="3"/>
                    <a:pt x="682" y="1"/>
                    <a:pt x="716" y="7"/>
                  </a:cubicBezTo>
                  <a:cubicBezTo>
                    <a:pt x="750" y="13"/>
                    <a:pt x="792" y="30"/>
                    <a:pt x="821" y="40"/>
                  </a:cubicBezTo>
                  <a:cubicBezTo>
                    <a:pt x="850" y="50"/>
                    <a:pt x="871" y="56"/>
                    <a:pt x="892" y="68"/>
                  </a:cubicBezTo>
                  <a:cubicBezTo>
                    <a:pt x="913" y="80"/>
                    <a:pt x="928" y="96"/>
                    <a:pt x="947" y="112"/>
                  </a:cubicBezTo>
                  <a:cubicBezTo>
                    <a:pt x="966" y="128"/>
                    <a:pt x="990" y="147"/>
                    <a:pt x="1007" y="166"/>
                  </a:cubicBezTo>
                  <a:cubicBezTo>
                    <a:pt x="1024" y="185"/>
                    <a:pt x="1037" y="204"/>
                    <a:pt x="1051" y="227"/>
                  </a:cubicBezTo>
                  <a:cubicBezTo>
                    <a:pt x="1065" y="250"/>
                    <a:pt x="1080" y="279"/>
                    <a:pt x="1089" y="304"/>
                  </a:cubicBezTo>
                  <a:cubicBezTo>
                    <a:pt x="1098" y="329"/>
                    <a:pt x="1101" y="359"/>
                    <a:pt x="1106" y="380"/>
                  </a:cubicBezTo>
                  <a:cubicBezTo>
                    <a:pt x="1111" y="401"/>
                    <a:pt x="1115" y="410"/>
                    <a:pt x="1117" y="430"/>
                  </a:cubicBezTo>
                  <a:cubicBezTo>
                    <a:pt x="1119" y="450"/>
                    <a:pt x="1121" y="476"/>
                    <a:pt x="1117" y="501"/>
                  </a:cubicBezTo>
                  <a:cubicBezTo>
                    <a:pt x="1113" y="526"/>
                    <a:pt x="1104" y="555"/>
                    <a:pt x="1095" y="578"/>
                  </a:cubicBezTo>
                  <a:cubicBezTo>
                    <a:pt x="1086" y="601"/>
                    <a:pt x="1076" y="615"/>
                    <a:pt x="1062" y="638"/>
                  </a:cubicBezTo>
                  <a:cubicBezTo>
                    <a:pt x="1048" y="661"/>
                    <a:pt x="1030" y="693"/>
                    <a:pt x="1013" y="715"/>
                  </a:cubicBezTo>
                  <a:cubicBezTo>
                    <a:pt x="996" y="737"/>
                    <a:pt x="974" y="755"/>
                    <a:pt x="958" y="770"/>
                  </a:cubicBezTo>
                  <a:cubicBezTo>
                    <a:pt x="942" y="785"/>
                    <a:pt x="930" y="794"/>
                    <a:pt x="914" y="803"/>
                  </a:cubicBezTo>
                  <a:cubicBezTo>
                    <a:pt x="898" y="812"/>
                    <a:pt x="880" y="816"/>
                    <a:pt x="864" y="825"/>
                  </a:cubicBezTo>
                  <a:cubicBezTo>
                    <a:pt x="848" y="834"/>
                    <a:pt x="833" y="850"/>
                    <a:pt x="815" y="858"/>
                  </a:cubicBezTo>
                  <a:cubicBezTo>
                    <a:pt x="797" y="866"/>
                    <a:pt x="780" y="869"/>
                    <a:pt x="755" y="874"/>
                  </a:cubicBezTo>
                  <a:cubicBezTo>
                    <a:pt x="730" y="879"/>
                    <a:pt x="693" y="887"/>
                    <a:pt x="667" y="891"/>
                  </a:cubicBezTo>
                  <a:cubicBezTo>
                    <a:pt x="641" y="895"/>
                    <a:pt x="628" y="895"/>
                    <a:pt x="601" y="896"/>
                  </a:cubicBezTo>
                  <a:cubicBezTo>
                    <a:pt x="574" y="897"/>
                    <a:pt x="530" y="901"/>
                    <a:pt x="502" y="896"/>
                  </a:cubicBezTo>
                  <a:cubicBezTo>
                    <a:pt x="474" y="891"/>
                    <a:pt x="457" y="880"/>
                    <a:pt x="431" y="869"/>
                  </a:cubicBezTo>
                  <a:cubicBezTo>
                    <a:pt x="405" y="858"/>
                    <a:pt x="369" y="845"/>
                    <a:pt x="343" y="830"/>
                  </a:cubicBezTo>
                  <a:cubicBezTo>
                    <a:pt x="317" y="815"/>
                    <a:pt x="298" y="797"/>
                    <a:pt x="278" y="781"/>
                  </a:cubicBezTo>
                  <a:cubicBezTo>
                    <a:pt x="258" y="765"/>
                    <a:pt x="239" y="753"/>
                    <a:pt x="223" y="732"/>
                  </a:cubicBezTo>
                  <a:cubicBezTo>
                    <a:pt x="207" y="711"/>
                    <a:pt x="195" y="680"/>
                    <a:pt x="184" y="655"/>
                  </a:cubicBezTo>
                  <a:cubicBezTo>
                    <a:pt x="173" y="630"/>
                    <a:pt x="169" y="602"/>
                    <a:pt x="157" y="583"/>
                  </a:cubicBezTo>
                  <a:cubicBezTo>
                    <a:pt x="145" y="564"/>
                    <a:pt x="127" y="555"/>
                    <a:pt x="113" y="540"/>
                  </a:cubicBezTo>
                  <a:cubicBezTo>
                    <a:pt x="99" y="525"/>
                    <a:pt x="93" y="512"/>
                    <a:pt x="75" y="496"/>
                  </a:cubicBezTo>
                  <a:cubicBezTo>
                    <a:pt x="57" y="480"/>
                    <a:pt x="0" y="461"/>
                    <a:pt x="3" y="441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3366FF"/>
              </a:solidFill>
              <a:prstDash val="solid"/>
              <a:round/>
              <a:headEnd/>
              <a:tailEnd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1071190" name="Group 86"/>
          <p:cNvGrpSpPr>
            <a:grpSpLocks/>
          </p:cNvGrpSpPr>
          <p:nvPr/>
        </p:nvGrpSpPr>
        <p:grpSpPr bwMode="auto">
          <a:xfrm>
            <a:off x="2336800" y="1203325"/>
            <a:ext cx="5848350" cy="1681163"/>
            <a:chOff x="1472" y="860"/>
            <a:chExt cx="3684" cy="483"/>
          </a:xfrm>
        </p:grpSpPr>
        <p:grpSp>
          <p:nvGrpSpPr>
            <p:cNvPr id="1071126" name="Group 22"/>
            <p:cNvGrpSpPr>
              <a:grpSpLocks/>
            </p:cNvGrpSpPr>
            <p:nvPr/>
          </p:nvGrpSpPr>
          <p:grpSpPr bwMode="auto">
            <a:xfrm>
              <a:off x="4035" y="1029"/>
              <a:ext cx="1121" cy="248"/>
              <a:chOff x="4161" y="2121"/>
              <a:chExt cx="1121" cy="248"/>
            </a:xfrm>
          </p:grpSpPr>
          <p:sp>
            <p:nvSpPr>
              <p:cNvPr id="1071127" name="Freeform 23"/>
              <p:cNvSpPr>
                <a:spLocks/>
              </p:cNvSpPr>
              <p:nvPr/>
            </p:nvSpPr>
            <p:spPr bwMode="auto">
              <a:xfrm>
                <a:off x="4161" y="2143"/>
                <a:ext cx="1121" cy="204"/>
              </a:xfrm>
              <a:custGeom>
                <a:avLst/>
                <a:gdLst/>
                <a:ahLst/>
                <a:cxnLst>
                  <a:cxn ang="0">
                    <a:pos x="3" y="441"/>
                  </a:cxn>
                  <a:cxn ang="0">
                    <a:pos x="91" y="375"/>
                  </a:cxn>
                  <a:cxn ang="0">
                    <a:pos x="135" y="320"/>
                  </a:cxn>
                  <a:cxn ang="0">
                    <a:pos x="173" y="260"/>
                  </a:cxn>
                  <a:cxn ang="0">
                    <a:pos x="223" y="172"/>
                  </a:cxn>
                  <a:cxn ang="0">
                    <a:pos x="283" y="101"/>
                  </a:cxn>
                  <a:cxn ang="0">
                    <a:pos x="376" y="46"/>
                  </a:cxn>
                  <a:cxn ang="0">
                    <a:pos x="464" y="13"/>
                  </a:cxn>
                  <a:cxn ang="0">
                    <a:pos x="552" y="2"/>
                  </a:cxn>
                  <a:cxn ang="0">
                    <a:pos x="618" y="2"/>
                  </a:cxn>
                  <a:cxn ang="0">
                    <a:pos x="716" y="7"/>
                  </a:cxn>
                  <a:cxn ang="0">
                    <a:pos x="821" y="40"/>
                  </a:cxn>
                  <a:cxn ang="0">
                    <a:pos x="892" y="68"/>
                  </a:cxn>
                  <a:cxn ang="0">
                    <a:pos x="947" y="112"/>
                  </a:cxn>
                  <a:cxn ang="0">
                    <a:pos x="1007" y="166"/>
                  </a:cxn>
                  <a:cxn ang="0">
                    <a:pos x="1051" y="227"/>
                  </a:cxn>
                  <a:cxn ang="0">
                    <a:pos x="1089" y="304"/>
                  </a:cxn>
                  <a:cxn ang="0">
                    <a:pos x="1106" y="380"/>
                  </a:cxn>
                  <a:cxn ang="0">
                    <a:pos x="1117" y="430"/>
                  </a:cxn>
                  <a:cxn ang="0">
                    <a:pos x="1117" y="501"/>
                  </a:cxn>
                  <a:cxn ang="0">
                    <a:pos x="1095" y="578"/>
                  </a:cxn>
                  <a:cxn ang="0">
                    <a:pos x="1062" y="638"/>
                  </a:cxn>
                  <a:cxn ang="0">
                    <a:pos x="1013" y="715"/>
                  </a:cxn>
                  <a:cxn ang="0">
                    <a:pos x="958" y="770"/>
                  </a:cxn>
                  <a:cxn ang="0">
                    <a:pos x="914" y="803"/>
                  </a:cxn>
                  <a:cxn ang="0">
                    <a:pos x="864" y="825"/>
                  </a:cxn>
                  <a:cxn ang="0">
                    <a:pos x="815" y="858"/>
                  </a:cxn>
                  <a:cxn ang="0">
                    <a:pos x="755" y="874"/>
                  </a:cxn>
                  <a:cxn ang="0">
                    <a:pos x="667" y="891"/>
                  </a:cxn>
                  <a:cxn ang="0">
                    <a:pos x="601" y="896"/>
                  </a:cxn>
                  <a:cxn ang="0">
                    <a:pos x="502" y="896"/>
                  </a:cxn>
                  <a:cxn ang="0">
                    <a:pos x="431" y="869"/>
                  </a:cxn>
                  <a:cxn ang="0">
                    <a:pos x="343" y="830"/>
                  </a:cxn>
                  <a:cxn ang="0">
                    <a:pos x="278" y="781"/>
                  </a:cxn>
                  <a:cxn ang="0">
                    <a:pos x="223" y="732"/>
                  </a:cxn>
                  <a:cxn ang="0">
                    <a:pos x="184" y="655"/>
                  </a:cxn>
                  <a:cxn ang="0">
                    <a:pos x="157" y="583"/>
                  </a:cxn>
                  <a:cxn ang="0">
                    <a:pos x="113" y="540"/>
                  </a:cxn>
                  <a:cxn ang="0">
                    <a:pos x="75" y="496"/>
                  </a:cxn>
                  <a:cxn ang="0">
                    <a:pos x="3" y="441"/>
                  </a:cxn>
                </a:cxnLst>
                <a:rect l="0" t="0" r="r" b="b"/>
                <a:pathLst>
                  <a:path w="1121" h="901">
                    <a:moveTo>
                      <a:pt x="3" y="441"/>
                    </a:moveTo>
                    <a:cubicBezTo>
                      <a:pt x="6" y="421"/>
                      <a:pt x="69" y="395"/>
                      <a:pt x="91" y="375"/>
                    </a:cubicBezTo>
                    <a:cubicBezTo>
                      <a:pt x="113" y="355"/>
                      <a:pt x="121" y="339"/>
                      <a:pt x="135" y="320"/>
                    </a:cubicBezTo>
                    <a:cubicBezTo>
                      <a:pt x="149" y="301"/>
                      <a:pt x="158" y="285"/>
                      <a:pt x="173" y="260"/>
                    </a:cubicBezTo>
                    <a:cubicBezTo>
                      <a:pt x="188" y="235"/>
                      <a:pt x="205" y="199"/>
                      <a:pt x="223" y="172"/>
                    </a:cubicBezTo>
                    <a:cubicBezTo>
                      <a:pt x="241" y="145"/>
                      <a:pt x="257" y="122"/>
                      <a:pt x="283" y="101"/>
                    </a:cubicBezTo>
                    <a:cubicBezTo>
                      <a:pt x="309" y="80"/>
                      <a:pt x="346" y="61"/>
                      <a:pt x="376" y="46"/>
                    </a:cubicBezTo>
                    <a:cubicBezTo>
                      <a:pt x="406" y="31"/>
                      <a:pt x="435" y="20"/>
                      <a:pt x="464" y="13"/>
                    </a:cubicBezTo>
                    <a:cubicBezTo>
                      <a:pt x="493" y="6"/>
                      <a:pt x="526" y="4"/>
                      <a:pt x="552" y="2"/>
                    </a:cubicBezTo>
                    <a:cubicBezTo>
                      <a:pt x="578" y="0"/>
                      <a:pt x="591" y="1"/>
                      <a:pt x="618" y="2"/>
                    </a:cubicBezTo>
                    <a:cubicBezTo>
                      <a:pt x="645" y="3"/>
                      <a:pt x="682" y="1"/>
                      <a:pt x="716" y="7"/>
                    </a:cubicBezTo>
                    <a:cubicBezTo>
                      <a:pt x="750" y="13"/>
                      <a:pt x="792" y="30"/>
                      <a:pt x="821" y="40"/>
                    </a:cubicBezTo>
                    <a:cubicBezTo>
                      <a:pt x="850" y="50"/>
                      <a:pt x="871" y="56"/>
                      <a:pt x="892" y="68"/>
                    </a:cubicBezTo>
                    <a:cubicBezTo>
                      <a:pt x="913" y="80"/>
                      <a:pt x="928" y="96"/>
                      <a:pt x="947" y="112"/>
                    </a:cubicBezTo>
                    <a:cubicBezTo>
                      <a:pt x="966" y="128"/>
                      <a:pt x="990" y="147"/>
                      <a:pt x="1007" y="166"/>
                    </a:cubicBezTo>
                    <a:cubicBezTo>
                      <a:pt x="1024" y="185"/>
                      <a:pt x="1037" y="204"/>
                      <a:pt x="1051" y="227"/>
                    </a:cubicBezTo>
                    <a:cubicBezTo>
                      <a:pt x="1065" y="250"/>
                      <a:pt x="1080" y="279"/>
                      <a:pt x="1089" y="304"/>
                    </a:cubicBezTo>
                    <a:cubicBezTo>
                      <a:pt x="1098" y="329"/>
                      <a:pt x="1101" y="359"/>
                      <a:pt x="1106" y="380"/>
                    </a:cubicBezTo>
                    <a:cubicBezTo>
                      <a:pt x="1111" y="401"/>
                      <a:pt x="1115" y="410"/>
                      <a:pt x="1117" y="430"/>
                    </a:cubicBezTo>
                    <a:cubicBezTo>
                      <a:pt x="1119" y="450"/>
                      <a:pt x="1121" y="476"/>
                      <a:pt x="1117" y="501"/>
                    </a:cubicBezTo>
                    <a:cubicBezTo>
                      <a:pt x="1113" y="526"/>
                      <a:pt x="1104" y="555"/>
                      <a:pt x="1095" y="578"/>
                    </a:cubicBezTo>
                    <a:cubicBezTo>
                      <a:pt x="1086" y="601"/>
                      <a:pt x="1076" y="615"/>
                      <a:pt x="1062" y="638"/>
                    </a:cubicBezTo>
                    <a:cubicBezTo>
                      <a:pt x="1048" y="661"/>
                      <a:pt x="1030" y="693"/>
                      <a:pt x="1013" y="715"/>
                    </a:cubicBezTo>
                    <a:cubicBezTo>
                      <a:pt x="996" y="737"/>
                      <a:pt x="974" y="755"/>
                      <a:pt x="958" y="770"/>
                    </a:cubicBezTo>
                    <a:cubicBezTo>
                      <a:pt x="942" y="785"/>
                      <a:pt x="930" y="794"/>
                      <a:pt x="914" y="803"/>
                    </a:cubicBezTo>
                    <a:cubicBezTo>
                      <a:pt x="898" y="812"/>
                      <a:pt x="880" y="816"/>
                      <a:pt x="864" y="825"/>
                    </a:cubicBezTo>
                    <a:cubicBezTo>
                      <a:pt x="848" y="834"/>
                      <a:pt x="833" y="850"/>
                      <a:pt x="815" y="858"/>
                    </a:cubicBezTo>
                    <a:cubicBezTo>
                      <a:pt x="797" y="866"/>
                      <a:pt x="780" y="869"/>
                      <a:pt x="755" y="874"/>
                    </a:cubicBezTo>
                    <a:cubicBezTo>
                      <a:pt x="730" y="879"/>
                      <a:pt x="693" y="887"/>
                      <a:pt x="667" y="891"/>
                    </a:cubicBezTo>
                    <a:cubicBezTo>
                      <a:pt x="641" y="895"/>
                      <a:pt x="628" y="895"/>
                      <a:pt x="601" y="896"/>
                    </a:cubicBezTo>
                    <a:cubicBezTo>
                      <a:pt x="574" y="897"/>
                      <a:pt x="530" y="901"/>
                      <a:pt x="502" y="896"/>
                    </a:cubicBezTo>
                    <a:cubicBezTo>
                      <a:pt x="474" y="891"/>
                      <a:pt x="457" y="880"/>
                      <a:pt x="431" y="869"/>
                    </a:cubicBezTo>
                    <a:cubicBezTo>
                      <a:pt x="405" y="858"/>
                      <a:pt x="369" y="845"/>
                      <a:pt x="343" y="830"/>
                    </a:cubicBezTo>
                    <a:cubicBezTo>
                      <a:pt x="317" y="815"/>
                      <a:pt x="298" y="797"/>
                      <a:pt x="278" y="781"/>
                    </a:cubicBezTo>
                    <a:cubicBezTo>
                      <a:pt x="258" y="765"/>
                      <a:pt x="239" y="753"/>
                      <a:pt x="223" y="732"/>
                    </a:cubicBezTo>
                    <a:cubicBezTo>
                      <a:pt x="207" y="711"/>
                      <a:pt x="195" y="680"/>
                      <a:pt x="184" y="655"/>
                    </a:cubicBezTo>
                    <a:cubicBezTo>
                      <a:pt x="173" y="630"/>
                      <a:pt x="169" y="602"/>
                      <a:pt x="157" y="583"/>
                    </a:cubicBezTo>
                    <a:cubicBezTo>
                      <a:pt x="145" y="564"/>
                      <a:pt x="127" y="555"/>
                      <a:pt x="113" y="540"/>
                    </a:cubicBezTo>
                    <a:cubicBezTo>
                      <a:pt x="99" y="525"/>
                      <a:pt x="93" y="512"/>
                      <a:pt x="75" y="496"/>
                    </a:cubicBezTo>
                    <a:cubicBezTo>
                      <a:pt x="57" y="480"/>
                      <a:pt x="0" y="461"/>
                      <a:pt x="3" y="441"/>
                    </a:cubicBezTo>
                    <a:close/>
                  </a:path>
                </a:pathLst>
              </a:custGeom>
              <a:noFill/>
              <a:ln w="28575" cap="flat" cmpd="sng">
                <a:solidFill>
                  <a:srgbClr val="3366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71128" name="Freeform 24"/>
              <p:cNvSpPr>
                <a:spLocks/>
              </p:cNvSpPr>
              <p:nvPr/>
            </p:nvSpPr>
            <p:spPr bwMode="auto">
              <a:xfrm>
                <a:off x="4175" y="2121"/>
                <a:ext cx="995" cy="248"/>
              </a:xfrm>
              <a:custGeom>
                <a:avLst/>
                <a:gdLst/>
                <a:ahLst/>
                <a:cxnLst>
                  <a:cxn ang="0">
                    <a:pos x="3" y="441"/>
                  </a:cxn>
                  <a:cxn ang="0">
                    <a:pos x="91" y="375"/>
                  </a:cxn>
                  <a:cxn ang="0">
                    <a:pos x="135" y="320"/>
                  </a:cxn>
                  <a:cxn ang="0">
                    <a:pos x="173" y="260"/>
                  </a:cxn>
                  <a:cxn ang="0">
                    <a:pos x="223" y="172"/>
                  </a:cxn>
                  <a:cxn ang="0">
                    <a:pos x="283" y="101"/>
                  </a:cxn>
                  <a:cxn ang="0">
                    <a:pos x="376" y="46"/>
                  </a:cxn>
                  <a:cxn ang="0">
                    <a:pos x="464" y="13"/>
                  </a:cxn>
                  <a:cxn ang="0">
                    <a:pos x="552" y="2"/>
                  </a:cxn>
                  <a:cxn ang="0">
                    <a:pos x="618" y="2"/>
                  </a:cxn>
                  <a:cxn ang="0">
                    <a:pos x="716" y="7"/>
                  </a:cxn>
                  <a:cxn ang="0">
                    <a:pos x="821" y="40"/>
                  </a:cxn>
                  <a:cxn ang="0">
                    <a:pos x="892" y="68"/>
                  </a:cxn>
                  <a:cxn ang="0">
                    <a:pos x="947" y="112"/>
                  </a:cxn>
                  <a:cxn ang="0">
                    <a:pos x="1007" y="166"/>
                  </a:cxn>
                  <a:cxn ang="0">
                    <a:pos x="1051" y="227"/>
                  </a:cxn>
                  <a:cxn ang="0">
                    <a:pos x="1089" y="304"/>
                  </a:cxn>
                  <a:cxn ang="0">
                    <a:pos x="1106" y="380"/>
                  </a:cxn>
                  <a:cxn ang="0">
                    <a:pos x="1117" y="430"/>
                  </a:cxn>
                  <a:cxn ang="0">
                    <a:pos x="1117" y="501"/>
                  </a:cxn>
                  <a:cxn ang="0">
                    <a:pos x="1095" y="578"/>
                  </a:cxn>
                  <a:cxn ang="0">
                    <a:pos x="1062" y="638"/>
                  </a:cxn>
                  <a:cxn ang="0">
                    <a:pos x="1013" y="715"/>
                  </a:cxn>
                  <a:cxn ang="0">
                    <a:pos x="958" y="770"/>
                  </a:cxn>
                  <a:cxn ang="0">
                    <a:pos x="914" y="803"/>
                  </a:cxn>
                  <a:cxn ang="0">
                    <a:pos x="864" y="825"/>
                  </a:cxn>
                  <a:cxn ang="0">
                    <a:pos x="815" y="858"/>
                  </a:cxn>
                  <a:cxn ang="0">
                    <a:pos x="755" y="874"/>
                  </a:cxn>
                  <a:cxn ang="0">
                    <a:pos x="667" y="891"/>
                  </a:cxn>
                  <a:cxn ang="0">
                    <a:pos x="601" y="896"/>
                  </a:cxn>
                  <a:cxn ang="0">
                    <a:pos x="502" y="896"/>
                  </a:cxn>
                  <a:cxn ang="0">
                    <a:pos x="431" y="869"/>
                  </a:cxn>
                  <a:cxn ang="0">
                    <a:pos x="343" y="830"/>
                  </a:cxn>
                  <a:cxn ang="0">
                    <a:pos x="278" y="781"/>
                  </a:cxn>
                  <a:cxn ang="0">
                    <a:pos x="223" y="732"/>
                  </a:cxn>
                  <a:cxn ang="0">
                    <a:pos x="184" y="655"/>
                  </a:cxn>
                  <a:cxn ang="0">
                    <a:pos x="157" y="583"/>
                  </a:cxn>
                  <a:cxn ang="0">
                    <a:pos x="113" y="540"/>
                  </a:cxn>
                  <a:cxn ang="0">
                    <a:pos x="75" y="496"/>
                  </a:cxn>
                  <a:cxn ang="0">
                    <a:pos x="3" y="441"/>
                  </a:cxn>
                </a:cxnLst>
                <a:rect l="0" t="0" r="r" b="b"/>
                <a:pathLst>
                  <a:path w="1121" h="901">
                    <a:moveTo>
                      <a:pt x="3" y="441"/>
                    </a:moveTo>
                    <a:cubicBezTo>
                      <a:pt x="6" y="421"/>
                      <a:pt x="69" y="395"/>
                      <a:pt x="91" y="375"/>
                    </a:cubicBezTo>
                    <a:cubicBezTo>
                      <a:pt x="113" y="355"/>
                      <a:pt x="121" y="339"/>
                      <a:pt x="135" y="320"/>
                    </a:cubicBezTo>
                    <a:cubicBezTo>
                      <a:pt x="149" y="301"/>
                      <a:pt x="158" y="285"/>
                      <a:pt x="173" y="260"/>
                    </a:cubicBezTo>
                    <a:cubicBezTo>
                      <a:pt x="188" y="235"/>
                      <a:pt x="205" y="199"/>
                      <a:pt x="223" y="172"/>
                    </a:cubicBezTo>
                    <a:cubicBezTo>
                      <a:pt x="241" y="145"/>
                      <a:pt x="257" y="122"/>
                      <a:pt x="283" y="101"/>
                    </a:cubicBezTo>
                    <a:cubicBezTo>
                      <a:pt x="309" y="80"/>
                      <a:pt x="346" y="61"/>
                      <a:pt x="376" y="46"/>
                    </a:cubicBezTo>
                    <a:cubicBezTo>
                      <a:pt x="406" y="31"/>
                      <a:pt x="435" y="20"/>
                      <a:pt x="464" y="13"/>
                    </a:cubicBezTo>
                    <a:cubicBezTo>
                      <a:pt x="493" y="6"/>
                      <a:pt x="526" y="4"/>
                      <a:pt x="552" y="2"/>
                    </a:cubicBezTo>
                    <a:cubicBezTo>
                      <a:pt x="578" y="0"/>
                      <a:pt x="591" y="1"/>
                      <a:pt x="618" y="2"/>
                    </a:cubicBezTo>
                    <a:cubicBezTo>
                      <a:pt x="645" y="3"/>
                      <a:pt x="682" y="1"/>
                      <a:pt x="716" y="7"/>
                    </a:cubicBezTo>
                    <a:cubicBezTo>
                      <a:pt x="750" y="13"/>
                      <a:pt x="792" y="30"/>
                      <a:pt x="821" y="40"/>
                    </a:cubicBezTo>
                    <a:cubicBezTo>
                      <a:pt x="850" y="50"/>
                      <a:pt x="871" y="56"/>
                      <a:pt x="892" y="68"/>
                    </a:cubicBezTo>
                    <a:cubicBezTo>
                      <a:pt x="913" y="80"/>
                      <a:pt x="928" y="96"/>
                      <a:pt x="947" y="112"/>
                    </a:cubicBezTo>
                    <a:cubicBezTo>
                      <a:pt x="966" y="128"/>
                      <a:pt x="990" y="147"/>
                      <a:pt x="1007" y="166"/>
                    </a:cubicBezTo>
                    <a:cubicBezTo>
                      <a:pt x="1024" y="185"/>
                      <a:pt x="1037" y="204"/>
                      <a:pt x="1051" y="227"/>
                    </a:cubicBezTo>
                    <a:cubicBezTo>
                      <a:pt x="1065" y="250"/>
                      <a:pt x="1080" y="279"/>
                      <a:pt x="1089" y="304"/>
                    </a:cubicBezTo>
                    <a:cubicBezTo>
                      <a:pt x="1098" y="329"/>
                      <a:pt x="1101" y="359"/>
                      <a:pt x="1106" y="380"/>
                    </a:cubicBezTo>
                    <a:cubicBezTo>
                      <a:pt x="1111" y="401"/>
                      <a:pt x="1115" y="410"/>
                      <a:pt x="1117" y="430"/>
                    </a:cubicBezTo>
                    <a:cubicBezTo>
                      <a:pt x="1119" y="450"/>
                      <a:pt x="1121" y="476"/>
                      <a:pt x="1117" y="501"/>
                    </a:cubicBezTo>
                    <a:cubicBezTo>
                      <a:pt x="1113" y="526"/>
                      <a:pt x="1104" y="555"/>
                      <a:pt x="1095" y="578"/>
                    </a:cubicBezTo>
                    <a:cubicBezTo>
                      <a:pt x="1086" y="601"/>
                      <a:pt x="1076" y="615"/>
                      <a:pt x="1062" y="638"/>
                    </a:cubicBezTo>
                    <a:cubicBezTo>
                      <a:pt x="1048" y="661"/>
                      <a:pt x="1030" y="693"/>
                      <a:pt x="1013" y="715"/>
                    </a:cubicBezTo>
                    <a:cubicBezTo>
                      <a:pt x="996" y="737"/>
                      <a:pt x="974" y="755"/>
                      <a:pt x="958" y="770"/>
                    </a:cubicBezTo>
                    <a:cubicBezTo>
                      <a:pt x="942" y="785"/>
                      <a:pt x="930" y="794"/>
                      <a:pt x="914" y="803"/>
                    </a:cubicBezTo>
                    <a:cubicBezTo>
                      <a:pt x="898" y="812"/>
                      <a:pt x="880" y="816"/>
                      <a:pt x="864" y="825"/>
                    </a:cubicBezTo>
                    <a:cubicBezTo>
                      <a:pt x="848" y="834"/>
                      <a:pt x="833" y="850"/>
                      <a:pt x="815" y="858"/>
                    </a:cubicBezTo>
                    <a:cubicBezTo>
                      <a:pt x="797" y="866"/>
                      <a:pt x="780" y="869"/>
                      <a:pt x="755" y="874"/>
                    </a:cubicBezTo>
                    <a:cubicBezTo>
                      <a:pt x="730" y="879"/>
                      <a:pt x="693" y="887"/>
                      <a:pt x="667" y="891"/>
                    </a:cubicBezTo>
                    <a:cubicBezTo>
                      <a:pt x="641" y="895"/>
                      <a:pt x="628" y="895"/>
                      <a:pt x="601" y="896"/>
                    </a:cubicBezTo>
                    <a:cubicBezTo>
                      <a:pt x="574" y="897"/>
                      <a:pt x="530" y="901"/>
                      <a:pt x="502" y="896"/>
                    </a:cubicBezTo>
                    <a:cubicBezTo>
                      <a:pt x="474" y="891"/>
                      <a:pt x="457" y="880"/>
                      <a:pt x="431" y="869"/>
                    </a:cubicBezTo>
                    <a:cubicBezTo>
                      <a:pt x="405" y="858"/>
                      <a:pt x="369" y="845"/>
                      <a:pt x="343" y="830"/>
                    </a:cubicBezTo>
                    <a:cubicBezTo>
                      <a:pt x="317" y="815"/>
                      <a:pt x="298" y="797"/>
                      <a:pt x="278" y="781"/>
                    </a:cubicBezTo>
                    <a:cubicBezTo>
                      <a:pt x="258" y="765"/>
                      <a:pt x="239" y="753"/>
                      <a:pt x="223" y="732"/>
                    </a:cubicBezTo>
                    <a:cubicBezTo>
                      <a:pt x="207" y="711"/>
                      <a:pt x="195" y="680"/>
                      <a:pt x="184" y="655"/>
                    </a:cubicBezTo>
                    <a:cubicBezTo>
                      <a:pt x="173" y="630"/>
                      <a:pt x="169" y="602"/>
                      <a:pt x="157" y="583"/>
                    </a:cubicBezTo>
                    <a:cubicBezTo>
                      <a:pt x="145" y="564"/>
                      <a:pt x="127" y="555"/>
                      <a:pt x="113" y="540"/>
                    </a:cubicBezTo>
                    <a:cubicBezTo>
                      <a:pt x="99" y="525"/>
                      <a:pt x="93" y="512"/>
                      <a:pt x="75" y="496"/>
                    </a:cubicBezTo>
                    <a:cubicBezTo>
                      <a:pt x="57" y="480"/>
                      <a:pt x="0" y="461"/>
                      <a:pt x="3" y="441"/>
                    </a:cubicBezTo>
                    <a:close/>
                  </a:path>
                </a:pathLst>
              </a:custGeom>
              <a:noFill/>
              <a:ln w="28575" cap="flat" cmpd="sng">
                <a:solidFill>
                  <a:srgbClr val="3366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1071138" name="Line 34"/>
            <p:cNvSpPr>
              <a:spLocks noChangeShapeType="1"/>
            </p:cNvSpPr>
            <p:nvPr/>
          </p:nvSpPr>
          <p:spPr bwMode="auto">
            <a:xfrm>
              <a:off x="1472" y="1142"/>
              <a:ext cx="2574" cy="6"/>
            </a:xfrm>
            <a:prstGeom prst="line">
              <a:avLst/>
            </a:prstGeom>
            <a:noFill/>
            <a:ln w="57150">
              <a:solidFill>
                <a:srgbClr val="33CC33"/>
              </a:solidFill>
              <a:round/>
              <a:headEnd/>
              <a:tailEnd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grpSp>
          <p:nvGrpSpPr>
            <p:cNvPr id="1071139" name="Group 35"/>
            <p:cNvGrpSpPr>
              <a:grpSpLocks/>
            </p:cNvGrpSpPr>
            <p:nvPr/>
          </p:nvGrpSpPr>
          <p:grpSpPr bwMode="auto">
            <a:xfrm>
              <a:off x="4455" y="860"/>
              <a:ext cx="215" cy="483"/>
              <a:chOff x="4455" y="1180"/>
              <a:chExt cx="215" cy="483"/>
            </a:xfrm>
          </p:grpSpPr>
          <p:grpSp>
            <p:nvGrpSpPr>
              <p:cNvPr id="1071140" name="Group 36"/>
              <p:cNvGrpSpPr>
                <a:grpSpLocks/>
              </p:cNvGrpSpPr>
              <p:nvPr/>
            </p:nvGrpSpPr>
            <p:grpSpPr bwMode="auto">
              <a:xfrm>
                <a:off x="4479" y="1594"/>
                <a:ext cx="191" cy="69"/>
                <a:chOff x="4521" y="1600"/>
                <a:chExt cx="191" cy="69"/>
              </a:xfrm>
            </p:grpSpPr>
            <p:sp>
              <p:nvSpPr>
                <p:cNvPr id="1071141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4521" y="1600"/>
                  <a:ext cx="191" cy="69"/>
                </a:xfrm>
                <a:prstGeom prst="rect">
                  <a:avLst/>
                </a:prstGeom>
                <a:noFill/>
                <a:ln w="12699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0488" tIns="44450" rIns="90488" bIns="4445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b="1" dirty="0">
                      <a:solidFill>
                        <a:srgbClr val="660066"/>
                      </a:solidFill>
                      <a:latin typeface="Symbol" charset="2"/>
                      <a:ea typeface="Arial" charset="0"/>
                      <a:cs typeface="Arial" charset="0"/>
                    </a:rPr>
                    <a:t>m</a:t>
                  </a:r>
                  <a:r>
                    <a:rPr lang="en-US" b="1" baseline="30000" dirty="0">
                      <a:solidFill>
                        <a:srgbClr val="660066"/>
                      </a:solidFill>
                      <a:latin typeface="Symbol" charset="2"/>
                      <a:ea typeface="Arial" charset="0"/>
                      <a:cs typeface="Arial" charset="0"/>
                    </a:rPr>
                    <a:t>-</a:t>
                  </a:r>
                </a:p>
              </p:txBody>
            </p:sp>
            <p:sp>
              <p:nvSpPr>
                <p:cNvPr id="1071142" name="Line 38"/>
                <p:cNvSpPr>
                  <a:spLocks noChangeShapeType="1"/>
                </p:cNvSpPr>
                <p:nvPr/>
              </p:nvSpPr>
              <p:spPr bwMode="auto">
                <a:xfrm>
                  <a:off x="4522" y="1605"/>
                  <a:ext cx="113" cy="0"/>
                </a:xfrm>
                <a:prstGeom prst="line">
                  <a:avLst/>
                </a:prstGeom>
                <a:noFill/>
                <a:ln w="12699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lIns="90488" tIns="44450" rIns="90488" bIns="44450">
                  <a:prstTxWarp prst="textNoShape">
                    <a:avLst/>
                  </a:prstTxWarp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071143" name="Group 39"/>
              <p:cNvGrpSpPr>
                <a:grpSpLocks/>
              </p:cNvGrpSpPr>
              <p:nvPr/>
            </p:nvGrpSpPr>
            <p:grpSpPr bwMode="auto">
              <a:xfrm>
                <a:off x="4455" y="1180"/>
                <a:ext cx="191" cy="167"/>
                <a:chOff x="4497" y="1168"/>
                <a:chExt cx="191" cy="167"/>
              </a:xfrm>
            </p:grpSpPr>
            <p:sp>
              <p:nvSpPr>
                <p:cNvPr id="1071144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4497" y="1168"/>
                  <a:ext cx="191" cy="69"/>
                </a:xfrm>
                <a:prstGeom prst="rect">
                  <a:avLst/>
                </a:prstGeom>
                <a:noFill/>
                <a:ln w="12699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0488" tIns="44450" rIns="90488" bIns="4445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b="1" dirty="0">
                      <a:solidFill>
                        <a:srgbClr val="660066"/>
                      </a:solidFill>
                      <a:latin typeface="Symbol" charset="2"/>
                      <a:ea typeface="Arial" charset="0"/>
                      <a:cs typeface="Arial" charset="0"/>
                    </a:rPr>
                    <a:t>m</a:t>
                  </a:r>
                  <a:r>
                    <a:rPr lang="en-US" b="1" baseline="30000" dirty="0">
                      <a:solidFill>
                        <a:srgbClr val="660066"/>
                      </a:solidFill>
                      <a:latin typeface="Symbol" charset="2"/>
                      <a:ea typeface="Arial" charset="0"/>
                      <a:cs typeface="Arial" charset="0"/>
                    </a:rPr>
                    <a:t>+</a:t>
                  </a:r>
                </a:p>
              </p:txBody>
            </p:sp>
            <p:sp>
              <p:nvSpPr>
                <p:cNvPr id="1071145" name="Line 41"/>
                <p:cNvSpPr>
                  <a:spLocks noChangeShapeType="1"/>
                </p:cNvSpPr>
                <p:nvPr/>
              </p:nvSpPr>
              <p:spPr bwMode="auto">
                <a:xfrm>
                  <a:off x="4528" y="1335"/>
                  <a:ext cx="113" cy="0"/>
                </a:xfrm>
                <a:prstGeom prst="line">
                  <a:avLst/>
                </a:prstGeom>
                <a:noFill/>
                <a:ln w="12699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lIns="90488" tIns="44450" rIns="90488" bIns="44450">
                  <a:prstTxWarp prst="textNoShape">
                    <a:avLst/>
                  </a:prstTxWarp>
                  <a:spAutoFit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071146" name="Group 42"/>
            <p:cNvGrpSpPr>
              <a:grpSpLocks/>
            </p:cNvGrpSpPr>
            <p:nvPr/>
          </p:nvGrpSpPr>
          <p:grpSpPr bwMode="auto">
            <a:xfrm>
              <a:off x="2535" y="878"/>
              <a:ext cx="305" cy="272"/>
              <a:chOff x="2535" y="1198"/>
              <a:chExt cx="305" cy="272"/>
            </a:xfrm>
          </p:grpSpPr>
          <p:cxnSp>
            <p:nvCxnSpPr>
              <p:cNvPr id="1071147" name="AutoShape 43"/>
              <p:cNvCxnSpPr>
                <a:cxnSpLocks noChangeShapeType="1"/>
              </p:cNvCxnSpPr>
              <p:nvPr/>
            </p:nvCxnSpPr>
            <p:spPr bwMode="auto">
              <a:xfrm rot="16200000" flipH="1">
                <a:off x="2647" y="1363"/>
                <a:ext cx="150" cy="64"/>
              </a:xfrm>
              <a:prstGeom prst="bentConnector3">
                <a:avLst>
                  <a:gd name="adj1" fmla="val 50000"/>
                </a:avLst>
              </a:prstGeom>
              <a:noFill/>
              <a:ln w="12699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</p:cxnSp>
          <p:grpSp>
            <p:nvGrpSpPr>
              <p:cNvPr id="1071148" name="Group 44"/>
              <p:cNvGrpSpPr>
                <a:grpSpLocks/>
              </p:cNvGrpSpPr>
              <p:nvPr/>
            </p:nvGrpSpPr>
            <p:grpSpPr bwMode="auto">
              <a:xfrm>
                <a:off x="2535" y="1198"/>
                <a:ext cx="305" cy="75"/>
                <a:chOff x="2535" y="1630"/>
                <a:chExt cx="305" cy="75"/>
              </a:xfrm>
            </p:grpSpPr>
            <p:sp>
              <p:nvSpPr>
                <p:cNvPr id="1071149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2535" y="1636"/>
                  <a:ext cx="191" cy="69"/>
                </a:xfrm>
                <a:prstGeom prst="rect">
                  <a:avLst/>
                </a:prstGeom>
                <a:noFill/>
                <a:ln w="12699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0488" tIns="44450" rIns="90488" bIns="4445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b="1" dirty="0">
                      <a:solidFill>
                        <a:srgbClr val="660066"/>
                      </a:solidFill>
                      <a:latin typeface="Symbol" charset="2"/>
                      <a:ea typeface="Arial" charset="0"/>
                      <a:cs typeface="Arial" charset="0"/>
                    </a:rPr>
                    <a:t>m</a:t>
                  </a:r>
                  <a:r>
                    <a:rPr lang="en-US" b="1" baseline="30000" dirty="0">
                      <a:solidFill>
                        <a:srgbClr val="660066"/>
                      </a:solidFill>
                      <a:latin typeface="Symbol" charset="2"/>
                      <a:ea typeface="Arial" charset="0"/>
                      <a:cs typeface="Arial" charset="0"/>
                    </a:rPr>
                    <a:t>+</a:t>
                  </a:r>
                </a:p>
              </p:txBody>
            </p:sp>
            <p:sp>
              <p:nvSpPr>
                <p:cNvPr id="1071150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2649" y="1630"/>
                  <a:ext cx="191" cy="69"/>
                </a:xfrm>
                <a:prstGeom prst="rect">
                  <a:avLst/>
                </a:prstGeom>
                <a:noFill/>
                <a:ln w="12699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0488" tIns="44450" rIns="90488" bIns="4445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b="1" dirty="0">
                      <a:solidFill>
                        <a:srgbClr val="660066"/>
                      </a:solidFill>
                      <a:latin typeface="Symbol" charset="2"/>
                      <a:ea typeface="Arial" charset="0"/>
                      <a:cs typeface="Arial" charset="0"/>
                    </a:rPr>
                    <a:t>m</a:t>
                  </a:r>
                  <a:r>
                    <a:rPr lang="en-US" b="1" baseline="30000" dirty="0">
                      <a:solidFill>
                        <a:srgbClr val="660066"/>
                      </a:solidFill>
                      <a:latin typeface="Symbol" charset="2"/>
                      <a:ea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  <p:grpSp>
          <p:nvGrpSpPr>
            <p:cNvPr id="1071162" name="Group 58"/>
            <p:cNvGrpSpPr>
              <a:grpSpLocks/>
            </p:cNvGrpSpPr>
            <p:nvPr/>
          </p:nvGrpSpPr>
          <p:grpSpPr bwMode="auto">
            <a:xfrm>
              <a:off x="3123" y="890"/>
              <a:ext cx="305" cy="173"/>
              <a:chOff x="3135" y="1294"/>
              <a:chExt cx="305" cy="173"/>
            </a:xfrm>
          </p:grpSpPr>
          <p:sp>
            <p:nvSpPr>
              <p:cNvPr id="1071163" name="Line 59"/>
              <p:cNvSpPr>
                <a:spLocks noChangeShapeType="1"/>
              </p:cNvSpPr>
              <p:nvPr/>
            </p:nvSpPr>
            <p:spPr bwMode="auto">
              <a:xfrm>
                <a:off x="3232" y="1467"/>
                <a:ext cx="113" cy="0"/>
              </a:xfrm>
              <a:prstGeom prst="line">
                <a:avLst/>
              </a:prstGeom>
              <a:noFill/>
              <a:ln w="12699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1071164" name="Group 60"/>
              <p:cNvGrpSpPr>
                <a:grpSpLocks/>
              </p:cNvGrpSpPr>
              <p:nvPr/>
            </p:nvGrpSpPr>
            <p:grpSpPr bwMode="auto">
              <a:xfrm>
                <a:off x="3135" y="1294"/>
                <a:ext cx="305" cy="75"/>
                <a:chOff x="2535" y="1630"/>
                <a:chExt cx="305" cy="75"/>
              </a:xfrm>
            </p:grpSpPr>
            <p:sp>
              <p:nvSpPr>
                <p:cNvPr id="1071165" name="Text Box 61"/>
                <p:cNvSpPr txBox="1">
                  <a:spLocks noChangeArrowheads="1"/>
                </p:cNvSpPr>
                <p:nvPr/>
              </p:nvSpPr>
              <p:spPr bwMode="auto">
                <a:xfrm>
                  <a:off x="2535" y="1636"/>
                  <a:ext cx="191" cy="69"/>
                </a:xfrm>
                <a:prstGeom prst="rect">
                  <a:avLst/>
                </a:prstGeom>
                <a:noFill/>
                <a:ln w="12699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0488" tIns="44450" rIns="90488" bIns="4445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b="1" dirty="0">
                      <a:solidFill>
                        <a:srgbClr val="660066"/>
                      </a:solidFill>
                      <a:latin typeface="Symbol" charset="2"/>
                      <a:ea typeface="Arial" charset="0"/>
                      <a:cs typeface="Arial" charset="0"/>
                    </a:rPr>
                    <a:t>m</a:t>
                  </a:r>
                  <a:r>
                    <a:rPr lang="en-US" b="1" baseline="30000" dirty="0">
                      <a:solidFill>
                        <a:srgbClr val="660066"/>
                      </a:solidFill>
                      <a:latin typeface="Symbol" charset="2"/>
                      <a:ea typeface="Arial" charset="0"/>
                      <a:cs typeface="Arial" charset="0"/>
                    </a:rPr>
                    <a:t>+</a:t>
                  </a:r>
                </a:p>
              </p:txBody>
            </p:sp>
            <p:sp>
              <p:nvSpPr>
                <p:cNvPr id="1071166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2649" y="1630"/>
                  <a:ext cx="191" cy="69"/>
                </a:xfrm>
                <a:prstGeom prst="rect">
                  <a:avLst/>
                </a:prstGeom>
                <a:noFill/>
                <a:ln w="12699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0488" tIns="44450" rIns="90488" bIns="4445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b="1" dirty="0">
                      <a:solidFill>
                        <a:srgbClr val="660066"/>
                      </a:solidFill>
                      <a:latin typeface="Symbol" charset="2"/>
                      <a:ea typeface="Arial" charset="0"/>
                      <a:cs typeface="Arial" charset="0"/>
                    </a:rPr>
                    <a:t>m</a:t>
                  </a:r>
                  <a:r>
                    <a:rPr lang="en-US" b="1" baseline="30000" dirty="0">
                      <a:solidFill>
                        <a:srgbClr val="660066"/>
                      </a:solidFill>
                      <a:latin typeface="Symbol" charset="2"/>
                      <a:ea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  <p:grpSp>
          <p:nvGrpSpPr>
            <p:cNvPr id="1071179" name="Group 75"/>
            <p:cNvGrpSpPr>
              <a:grpSpLocks/>
            </p:cNvGrpSpPr>
            <p:nvPr/>
          </p:nvGrpSpPr>
          <p:grpSpPr bwMode="auto">
            <a:xfrm>
              <a:off x="3663" y="971"/>
              <a:ext cx="305" cy="173"/>
              <a:chOff x="3663" y="1291"/>
              <a:chExt cx="305" cy="173"/>
            </a:xfrm>
          </p:grpSpPr>
          <p:sp>
            <p:nvSpPr>
              <p:cNvPr id="1071180" name="Line 76"/>
              <p:cNvSpPr>
                <a:spLocks noChangeShapeType="1"/>
              </p:cNvSpPr>
              <p:nvPr/>
            </p:nvSpPr>
            <p:spPr bwMode="auto">
              <a:xfrm flipH="1">
                <a:off x="3760" y="1464"/>
                <a:ext cx="113" cy="0"/>
              </a:xfrm>
              <a:prstGeom prst="line">
                <a:avLst/>
              </a:prstGeom>
              <a:noFill/>
              <a:ln w="12699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1071181" name="Group 77"/>
              <p:cNvGrpSpPr>
                <a:grpSpLocks/>
              </p:cNvGrpSpPr>
              <p:nvPr/>
            </p:nvGrpSpPr>
            <p:grpSpPr bwMode="auto">
              <a:xfrm>
                <a:off x="3663" y="1291"/>
                <a:ext cx="305" cy="75"/>
                <a:chOff x="2535" y="1630"/>
                <a:chExt cx="305" cy="75"/>
              </a:xfrm>
            </p:grpSpPr>
            <p:sp>
              <p:nvSpPr>
                <p:cNvPr id="1071182" name="Text Box 78"/>
                <p:cNvSpPr txBox="1">
                  <a:spLocks noChangeArrowheads="1"/>
                </p:cNvSpPr>
                <p:nvPr/>
              </p:nvSpPr>
              <p:spPr bwMode="auto">
                <a:xfrm>
                  <a:off x="2535" y="1636"/>
                  <a:ext cx="191" cy="69"/>
                </a:xfrm>
                <a:prstGeom prst="rect">
                  <a:avLst/>
                </a:prstGeom>
                <a:noFill/>
                <a:ln w="12699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0488" tIns="44450" rIns="90488" bIns="4445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b="1" dirty="0">
                      <a:solidFill>
                        <a:srgbClr val="660066"/>
                      </a:solidFill>
                      <a:latin typeface="Symbol" charset="2"/>
                      <a:ea typeface="Arial" charset="0"/>
                      <a:cs typeface="Arial" charset="0"/>
                    </a:rPr>
                    <a:t>m</a:t>
                  </a:r>
                  <a:r>
                    <a:rPr lang="en-US" b="1" baseline="30000" dirty="0">
                      <a:solidFill>
                        <a:srgbClr val="660066"/>
                      </a:solidFill>
                      <a:latin typeface="Symbol" charset="2"/>
                      <a:ea typeface="Arial" charset="0"/>
                      <a:cs typeface="Arial" charset="0"/>
                    </a:rPr>
                    <a:t>+</a:t>
                  </a:r>
                </a:p>
              </p:txBody>
            </p:sp>
            <p:sp>
              <p:nvSpPr>
                <p:cNvPr id="1071183" name="Text Box 79"/>
                <p:cNvSpPr txBox="1">
                  <a:spLocks noChangeArrowheads="1"/>
                </p:cNvSpPr>
                <p:nvPr/>
              </p:nvSpPr>
              <p:spPr bwMode="auto">
                <a:xfrm>
                  <a:off x="2649" y="1630"/>
                  <a:ext cx="191" cy="69"/>
                </a:xfrm>
                <a:prstGeom prst="rect">
                  <a:avLst/>
                </a:prstGeom>
                <a:noFill/>
                <a:ln w="12699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0488" tIns="44450" rIns="90488" bIns="4445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b="1" dirty="0">
                      <a:solidFill>
                        <a:srgbClr val="660066"/>
                      </a:solidFill>
                      <a:latin typeface="Symbol" charset="2"/>
                      <a:ea typeface="Arial" charset="0"/>
                      <a:cs typeface="Arial" charset="0"/>
                    </a:rPr>
                    <a:t>m</a:t>
                  </a:r>
                  <a:r>
                    <a:rPr lang="en-US" b="1" baseline="30000" dirty="0">
                      <a:solidFill>
                        <a:srgbClr val="660066"/>
                      </a:solidFill>
                      <a:latin typeface="Symbol" charset="2"/>
                      <a:ea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</p:grpSp>
      <p:sp>
        <p:nvSpPr>
          <p:cNvPr id="1071185" name="Text Box 81"/>
          <p:cNvSpPr txBox="1">
            <a:spLocks noChangeArrowheads="1"/>
          </p:cNvSpPr>
          <p:nvPr/>
        </p:nvSpPr>
        <p:spPr bwMode="auto">
          <a:xfrm>
            <a:off x="4148138" y="1771650"/>
            <a:ext cx="628650" cy="301625"/>
          </a:xfrm>
          <a:prstGeom prst="rect">
            <a:avLst/>
          </a:prstGeom>
          <a:solidFill>
            <a:schemeClr val="bg1"/>
          </a:solidFill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800080"/>
                </a:solidFill>
                <a:latin typeface="Symbol" charset="2"/>
                <a:ea typeface="Arial" charset="0"/>
                <a:cs typeface="Arial" charset="0"/>
              </a:rPr>
              <a:t>D</a:t>
            </a:r>
            <a:r>
              <a:rPr lang="en-US" sz="1400">
                <a:solidFill>
                  <a:srgbClr val="800080"/>
                </a:solidFill>
                <a:latin typeface="Arial" charset="0"/>
                <a:ea typeface="Arial" charset="0"/>
                <a:cs typeface="Arial" charset="0"/>
              </a:rPr>
              <a:t>E</a:t>
            </a:r>
          </a:p>
        </p:txBody>
      </p:sp>
      <p:sp>
        <p:nvSpPr>
          <p:cNvPr id="1071187" name="Rectangle 83"/>
          <p:cNvSpPr>
            <a:spLocks noChangeArrowheads="1"/>
          </p:cNvSpPr>
          <p:nvPr/>
        </p:nvSpPr>
        <p:spPr bwMode="auto">
          <a:xfrm>
            <a:off x="458788" y="4221163"/>
            <a:ext cx="1801812" cy="282575"/>
          </a:xfrm>
          <a:prstGeom prst="rect">
            <a:avLst/>
          </a:prstGeom>
          <a:solidFill>
            <a:srgbClr val="FFFFCC"/>
          </a:solidFill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1186" name="Rectangle 82"/>
          <p:cNvSpPr>
            <a:spLocks noGrp="1" noChangeArrowheads="1"/>
          </p:cNvSpPr>
          <p:nvPr>
            <p:ph type="body" idx="1"/>
          </p:nvPr>
        </p:nvSpPr>
        <p:spPr>
          <a:xfrm>
            <a:off x="0" y="2914650"/>
            <a:ext cx="9144000" cy="1851025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660066"/>
                </a:solidFill>
                <a:latin typeface="Arial" charset="0"/>
              </a:rPr>
              <a:t>better orbit separation at </a:t>
            </a:r>
            <a:r>
              <a:rPr lang="en-US" sz="1600" dirty="0" err="1">
                <a:solidFill>
                  <a:srgbClr val="660066"/>
                </a:solidFill>
                <a:latin typeface="Arial" charset="0"/>
              </a:rPr>
              <a:t>linac’s</a:t>
            </a:r>
            <a:r>
              <a:rPr lang="en-US" sz="1600" dirty="0">
                <a:solidFill>
                  <a:srgbClr val="660066"/>
                </a:solidFill>
                <a:latin typeface="Arial" charset="0"/>
              </a:rPr>
              <a:t> end ~ energy difference between consecutive passes (2</a:t>
            </a:r>
            <a:r>
              <a:rPr lang="en-US" sz="1600" dirty="0">
                <a:solidFill>
                  <a:srgbClr val="660066"/>
                </a:solidFill>
                <a:latin typeface="Symbol" charset="2"/>
              </a:rPr>
              <a:t>D</a:t>
            </a:r>
            <a:r>
              <a:rPr lang="en-US" sz="1600" dirty="0">
                <a:solidFill>
                  <a:srgbClr val="660066"/>
                </a:solidFill>
                <a:latin typeface="Arial" charset="0"/>
              </a:rPr>
              <a:t>E)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660066"/>
                </a:solidFill>
              </a:rPr>
              <a:t>allows both charges to traverse the Linac in the same direction (more uniform focusing profile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660066"/>
                </a:solidFill>
              </a:rPr>
              <a:t>the droplets can be reduced in size according to the required energy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660066"/>
                </a:solidFill>
              </a:rPr>
              <a:t>both charge signs can be made to follow a Figure-8 path (suppression of depolarization effects) Chuck </a:t>
            </a:r>
            <a:r>
              <a:rPr lang="en-US" sz="1600" dirty="0" err="1">
                <a:solidFill>
                  <a:srgbClr val="660066"/>
                </a:solidFill>
              </a:rPr>
              <a:t>Ankenbrandt</a:t>
            </a:r>
            <a:r>
              <a:rPr lang="en-US" sz="1600" dirty="0"/>
              <a:t>   </a:t>
            </a:r>
          </a:p>
        </p:txBody>
      </p:sp>
      <p:sp>
        <p:nvSpPr>
          <p:cNvPr id="1071188" name="Text Box 84"/>
          <p:cNvSpPr txBox="1">
            <a:spLocks noChangeArrowheads="1"/>
          </p:cNvSpPr>
          <p:nvPr/>
        </p:nvSpPr>
        <p:spPr bwMode="auto">
          <a:xfrm>
            <a:off x="420688" y="920750"/>
            <a:ext cx="5094287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000099"/>
                </a:solidFill>
              </a:rPr>
              <a:t>From Alex Bogacz presentation at the previous LEMC:</a:t>
            </a:r>
          </a:p>
        </p:txBody>
      </p:sp>
      <p:sp>
        <p:nvSpPr>
          <p:cNvPr id="87" name="Footer Placeholder 8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Dejan Trbojevic  BNL - Muon Collider Design Workshop Dec 1-3, 2009</a:t>
            </a:r>
            <a:endParaRPr lang="en-US" dirty="0"/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1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1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1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1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1187" grpId="0" animBg="1"/>
      <p:bldP spid="1071186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636" name="Rectangle 4"/>
          <p:cNvSpPr>
            <a:spLocks noChangeArrowheads="1"/>
          </p:cNvSpPr>
          <p:nvPr/>
        </p:nvSpPr>
        <p:spPr bwMode="auto">
          <a:xfrm>
            <a:off x="3028950" y="2719388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93637" name="Rectangle 5"/>
          <p:cNvSpPr>
            <a:spLocks noChangeArrowheads="1"/>
          </p:cNvSpPr>
          <p:nvPr/>
        </p:nvSpPr>
        <p:spPr bwMode="auto">
          <a:xfrm>
            <a:off x="3024188" y="276701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93638" name="Rectangle 6"/>
          <p:cNvSpPr>
            <a:spLocks noChangeArrowheads="1"/>
          </p:cNvSpPr>
          <p:nvPr/>
        </p:nvSpPr>
        <p:spPr bwMode="auto">
          <a:xfrm>
            <a:off x="2890838" y="27479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93639" name="Rectangle 7"/>
          <p:cNvSpPr>
            <a:spLocks noChangeArrowheads="1"/>
          </p:cNvSpPr>
          <p:nvPr/>
        </p:nvSpPr>
        <p:spPr bwMode="auto">
          <a:xfrm>
            <a:off x="1828800" y="27098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93642" name="Text Box 10"/>
          <p:cNvSpPr txBox="1">
            <a:spLocks noChangeArrowheads="1"/>
          </p:cNvSpPr>
          <p:nvPr/>
        </p:nvSpPr>
        <p:spPr bwMode="auto">
          <a:xfrm>
            <a:off x="6624638" y="3355975"/>
            <a:ext cx="2519362" cy="4508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600" dirty="0">
                <a:solidFill>
                  <a:srgbClr val="990099"/>
                </a:solidFill>
                <a:latin typeface="Arial" charset="0"/>
                <a:ea typeface="Arial" charset="0"/>
                <a:cs typeface="Arial" charset="0"/>
              </a:rPr>
              <a:t>1-pass, 3-5 GeV</a:t>
            </a:r>
            <a:r>
              <a:rPr lang="en-US" sz="1600" dirty="0">
                <a:solidFill>
                  <a:srgbClr val="990099"/>
                </a:solidFill>
              </a:rPr>
              <a:t> </a:t>
            </a:r>
            <a:r>
              <a:rPr lang="en-US" sz="1600" dirty="0"/>
              <a:t>			</a:t>
            </a:r>
          </a:p>
        </p:txBody>
      </p:sp>
      <p:sp>
        <p:nvSpPr>
          <p:cNvPr id="1093645" name="Rectangle 13"/>
          <p:cNvSpPr>
            <a:spLocks noChangeArrowheads="1"/>
          </p:cNvSpPr>
          <p:nvPr/>
        </p:nvSpPr>
        <p:spPr bwMode="auto">
          <a:xfrm>
            <a:off x="6369050" y="3813175"/>
            <a:ext cx="2455863" cy="45402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3399"/>
                </a:solidFill>
                <a:latin typeface="Arial" charset="0"/>
                <a:ea typeface="Arial" charset="0"/>
                <a:cs typeface="Arial" charset="0"/>
              </a:rPr>
              <a:t>phase adv. drops much faster in the horizontal plane</a:t>
            </a:r>
            <a:endParaRPr lang="en-US" sz="2400">
              <a:solidFill>
                <a:srgbClr val="003399"/>
              </a:solidFill>
              <a:latin typeface="Times New Roman" charset="0"/>
            </a:endParaRPr>
          </a:p>
        </p:txBody>
      </p:sp>
      <p:pic>
        <p:nvPicPr>
          <p:cNvPr id="1093659" name="Picture 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" y="4154488"/>
            <a:ext cx="8523288" cy="136525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</p:pic>
      <p:pic>
        <p:nvPicPr>
          <p:cNvPr id="1093660" name="Picture 2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2425" y="1446213"/>
            <a:ext cx="8462963" cy="19177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</p:pic>
      <p:sp>
        <p:nvSpPr>
          <p:cNvPr id="1093671" name="Text Box 39"/>
          <p:cNvSpPr txBox="1">
            <a:spLocks noChangeArrowheads="1"/>
          </p:cNvSpPr>
          <p:nvPr/>
        </p:nvSpPr>
        <p:spPr bwMode="auto">
          <a:xfrm>
            <a:off x="7842250" y="1201738"/>
            <a:ext cx="639763" cy="300037"/>
          </a:xfrm>
          <a:prstGeom prst="rect">
            <a:avLst/>
          </a:prstGeom>
          <a:solidFill>
            <a:srgbClr val="FFFFCC"/>
          </a:solidFill>
          <a:ln w="28575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800080"/>
                </a:solidFill>
              </a:rPr>
              <a:t>Triplet</a:t>
            </a:r>
          </a:p>
        </p:txBody>
      </p:sp>
      <p:sp>
        <p:nvSpPr>
          <p:cNvPr id="10936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7975" y="114300"/>
            <a:ext cx="8818563" cy="387350"/>
          </a:xfrm>
        </p:spPr>
        <p:txBody>
          <a:bodyPr/>
          <a:lstStyle/>
          <a:p>
            <a:r>
              <a:rPr lang="en-US" sz="2000" b="0" dirty="0"/>
              <a:t>FODO </a:t>
            </a:r>
            <a:r>
              <a:rPr lang="en-US" sz="2000" b="0" dirty="0" err="1"/>
              <a:t>vs</a:t>
            </a:r>
            <a:r>
              <a:rPr lang="en-US" sz="2000" b="0" dirty="0"/>
              <a:t> Triplet focusing </a:t>
            </a:r>
            <a:r>
              <a:rPr lang="en-US" sz="2000" b="0" dirty="0">
                <a:latin typeface="Symbol" charset="2"/>
              </a:rPr>
              <a:t>-</a:t>
            </a:r>
            <a:r>
              <a:rPr lang="en-US" sz="2000" b="0" dirty="0"/>
              <a:t> ‘flat focusing' linac profile*</a:t>
            </a:r>
          </a:p>
        </p:txBody>
      </p:sp>
      <p:sp>
        <p:nvSpPr>
          <p:cNvPr id="1093673" name="Text Box 41"/>
          <p:cNvSpPr txBox="1">
            <a:spLocks noChangeArrowheads="1"/>
          </p:cNvSpPr>
          <p:nvPr/>
        </p:nvSpPr>
        <p:spPr bwMode="auto">
          <a:xfrm>
            <a:off x="6680200" y="441325"/>
            <a:ext cx="1400175" cy="333375"/>
          </a:xfrm>
          <a:prstGeom prst="rect">
            <a:avLst/>
          </a:prstGeom>
          <a:solidFill>
            <a:srgbClr val="FFFFCC"/>
          </a:solidFill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rgbClr val="00279F"/>
                </a:solidFill>
              </a:rPr>
              <a:t>Bob Palmer*</a:t>
            </a:r>
          </a:p>
        </p:txBody>
      </p:sp>
      <p:sp>
        <p:nvSpPr>
          <p:cNvPr id="1093674" name="Text Box 42"/>
          <p:cNvSpPr txBox="1">
            <a:spLocks noChangeArrowheads="1"/>
          </p:cNvSpPr>
          <p:nvPr/>
        </p:nvSpPr>
        <p:spPr bwMode="auto">
          <a:xfrm>
            <a:off x="452438" y="960438"/>
            <a:ext cx="180975" cy="2413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93675" name="Text Box 43"/>
          <p:cNvSpPr txBox="1">
            <a:spLocks noChangeArrowheads="1"/>
          </p:cNvSpPr>
          <p:nvPr/>
        </p:nvSpPr>
        <p:spPr bwMode="auto">
          <a:xfrm>
            <a:off x="420688" y="896938"/>
            <a:ext cx="5692775" cy="363537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rgbClr val="000099"/>
                </a:solidFill>
              </a:rPr>
              <a:t>From Alex Bogacz presentation at the previous LEMC:</a:t>
            </a:r>
          </a:p>
        </p:txBody>
      </p:sp>
      <p:sp>
        <p:nvSpPr>
          <p:cNvPr id="1093677" name="Text Box 45"/>
          <p:cNvSpPr txBox="1">
            <a:spLocks noChangeArrowheads="1"/>
          </p:cNvSpPr>
          <p:nvPr/>
        </p:nvSpPr>
        <p:spPr bwMode="auto">
          <a:xfrm>
            <a:off x="3494088" y="3536950"/>
            <a:ext cx="2401887" cy="45402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CC0000"/>
                </a:solidFill>
                <a:latin typeface="Tahoma" charset="0"/>
              </a:rPr>
              <a:t>256.82 meters</a:t>
            </a:r>
          </a:p>
        </p:txBody>
      </p:sp>
      <p:sp>
        <p:nvSpPr>
          <p:cNvPr id="1093678" name="Line 46"/>
          <p:cNvSpPr>
            <a:spLocks noChangeShapeType="1"/>
          </p:cNvSpPr>
          <p:nvPr/>
        </p:nvSpPr>
        <p:spPr bwMode="auto">
          <a:xfrm flipH="1">
            <a:off x="438150" y="3762375"/>
            <a:ext cx="3057525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3679" name="Line 47"/>
          <p:cNvSpPr>
            <a:spLocks noChangeShapeType="1"/>
          </p:cNvSpPr>
          <p:nvPr/>
        </p:nvSpPr>
        <p:spPr bwMode="auto">
          <a:xfrm>
            <a:off x="5857875" y="3781425"/>
            <a:ext cx="2847975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0"/>
          </p:nvPr>
        </p:nvSpPr>
        <p:spPr>
          <a:xfrm>
            <a:off x="23495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626" name="Rectangle 2"/>
          <p:cNvSpPr>
            <a:spLocks noChangeArrowheads="1"/>
          </p:cNvSpPr>
          <p:nvPr/>
        </p:nvSpPr>
        <p:spPr bwMode="auto">
          <a:xfrm>
            <a:off x="3028950" y="2719388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78627" name="Rectangle 3"/>
          <p:cNvSpPr>
            <a:spLocks noChangeArrowheads="1"/>
          </p:cNvSpPr>
          <p:nvPr/>
        </p:nvSpPr>
        <p:spPr bwMode="auto">
          <a:xfrm>
            <a:off x="3024188" y="2809875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78628" name="Rectangle 4"/>
          <p:cNvSpPr>
            <a:spLocks noChangeArrowheads="1"/>
          </p:cNvSpPr>
          <p:nvPr/>
        </p:nvSpPr>
        <p:spPr bwMode="auto">
          <a:xfrm>
            <a:off x="2890838" y="27479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78629" name="Rectangle 5"/>
          <p:cNvSpPr>
            <a:spLocks noChangeArrowheads="1"/>
          </p:cNvSpPr>
          <p:nvPr/>
        </p:nvSpPr>
        <p:spPr bwMode="auto">
          <a:xfrm>
            <a:off x="2890838" y="272891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78630" name="Rectangle 6"/>
          <p:cNvSpPr>
            <a:spLocks noChangeArrowheads="1"/>
          </p:cNvSpPr>
          <p:nvPr/>
        </p:nvSpPr>
        <p:spPr bwMode="auto">
          <a:xfrm>
            <a:off x="1828800" y="266700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78631" name="Rectangle 7"/>
          <p:cNvSpPr>
            <a:spLocks noChangeArrowheads="1"/>
          </p:cNvSpPr>
          <p:nvPr/>
        </p:nvSpPr>
        <p:spPr bwMode="auto">
          <a:xfrm>
            <a:off x="1828800" y="27098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78632" name="Rectangle 8"/>
          <p:cNvSpPr>
            <a:spLocks noChangeArrowheads="1"/>
          </p:cNvSpPr>
          <p:nvPr/>
        </p:nvSpPr>
        <p:spPr bwMode="auto">
          <a:xfrm>
            <a:off x="1976438" y="272415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78633" name="Text Box 9"/>
          <p:cNvSpPr txBox="1">
            <a:spLocks noChangeArrowheads="1"/>
          </p:cNvSpPr>
          <p:nvPr/>
        </p:nvSpPr>
        <p:spPr bwMode="auto">
          <a:xfrm>
            <a:off x="4640263" y="1419225"/>
            <a:ext cx="4503737" cy="2413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78635" name="Rectangle 11"/>
          <p:cNvSpPr>
            <a:spLocks noChangeArrowheads="1"/>
          </p:cNvSpPr>
          <p:nvPr/>
        </p:nvSpPr>
        <p:spPr bwMode="auto">
          <a:xfrm>
            <a:off x="119063" y="638175"/>
            <a:ext cx="9024937" cy="754063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</a:pPr>
            <a:endParaRPr lang="en-US" sz="2400" b="1">
              <a:solidFill>
                <a:srgbClr val="00279F"/>
              </a:solidFill>
              <a:latin typeface="Tahoma" charset="0"/>
            </a:endParaRPr>
          </a:p>
        </p:txBody>
      </p:sp>
      <p:pic>
        <p:nvPicPr>
          <p:cNvPr id="1178637" name="Picture 13" descr="C:\Documents and Settings\dejan.C-AD\My Documents\EPAC08\MuonAccelerationInTevatronTunnel\HorizontallBetatronFunction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4900" y="550863"/>
            <a:ext cx="6891338" cy="6111875"/>
          </a:xfrm>
          <a:prstGeom prst="rect">
            <a:avLst/>
          </a:prstGeom>
          <a:noFill/>
        </p:spPr>
      </p:pic>
      <p:sp>
        <p:nvSpPr>
          <p:cNvPr id="1178638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The linac – Betatron Function dependence on energy</a:t>
            </a:r>
          </a:p>
        </p:txBody>
      </p:sp>
      <p:sp>
        <p:nvSpPr>
          <p:cNvPr id="1178639" name="Rectangle 15"/>
          <p:cNvSpPr>
            <a:spLocks noChangeArrowheads="1"/>
          </p:cNvSpPr>
          <p:nvPr/>
        </p:nvSpPr>
        <p:spPr bwMode="auto">
          <a:xfrm>
            <a:off x="1800225" y="590550"/>
            <a:ext cx="5876925" cy="46672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0"/>
          </p:nvPr>
        </p:nvSpPr>
        <p:spPr>
          <a:xfrm>
            <a:off x="23749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714" name="Rectangle 1026"/>
          <p:cNvSpPr>
            <a:spLocks noChangeArrowheads="1"/>
          </p:cNvSpPr>
          <p:nvPr/>
        </p:nvSpPr>
        <p:spPr bwMode="auto">
          <a:xfrm>
            <a:off x="3028950" y="2719388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39715" name="Rectangle 1027"/>
          <p:cNvSpPr>
            <a:spLocks noChangeArrowheads="1"/>
          </p:cNvSpPr>
          <p:nvPr/>
        </p:nvSpPr>
        <p:spPr bwMode="auto">
          <a:xfrm>
            <a:off x="3024188" y="2809875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39716" name="Rectangle 1028"/>
          <p:cNvSpPr>
            <a:spLocks noChangeArrowheads="1"/>
          </p:cNvSpPr>
          <p:nvPr/>
        </p:nvSpPr>
        <p:spPr bwMode="auto">
          <a:xfrm>
            <a:off x="2890838" y="27479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39717" name="Rectangle 1029"/>
          <p:cNvSpPr>
            <a:spLocks noChangeArrowheads="1"/>
          </p:cNvSpPr>
          <p:nvPr/>
        </p:nvSpPr>
        <p:spPr bwMode="auto">
          <a:xfrm>
            <a:off x="2890838" y="272891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39718" name="Rectangle 1030"/>
          <p:cNvSpPr>
            <a:spLocks noChangeArrowheads="1"/>
          </p:cNvSpPr>
          <p:nvPr/>
        </p:nvSpPr>
        <p:spPr bwMode="auto">
          <a:xfrm>
            <a:off x="1828800" y="266700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39719" name="Rectangle 1031"/>
          <p:cNvSpPr>
            <a:spLocks noChangeArrowheads="1"/>
          </p:cNvSpPr>
          <p:nvPr/>
        </p:nvSpPr>
        <p:spPr bwMode="auto">
          <a:xfrm>
            <a:off x="1828800" y="27098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39720" name="Rectangle 1032"/>
          <p:cNvSpPr>
            <a:spLocks noChangeArrowheads="1"/>
          </p:cNvSpPr>
          <p:nvPr/>
        </p:nvSpPr>
        <p:spPr bwMode="auto">
          <a:xfrm>
            <a:off x="1976438" y="272415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39721" name="Text Box 1033"/>
          <p:cNvSpPr txBox="1">
            <a:spLocks noChangeArrowheads="1"/>
          </p:cNvSpPr>
          <p:nvPr/>
        </p:nvSpPr>
        <p:spPr bwMode="auto">
          <a:xfrm>
            <a:off x="4640263" y="1419225"/>
            <a:ext cx="4503737" cy="2413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39723" name="Rectangle 1035"/>
          <p:cNvSpPr>
            <a:spLocks noChangeArrowheads="1"/>
          </p:cNvSpPr>
          <p:nvPr/>
        </p:nvSpPr>
        <p:spPr bwMode="auto">
          <a:xfrm>
            <a:off x="0" y="0"/>
            <a:ext cx="9144000" cy="754063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</a:pPr>
            <a:r>
              <a:rPr lang="en-US" sz="2400" b="1" dirty="0">
                <a:solidFill>
                  <a:srgbClr val="00279F"/>
                </a:solidFill>
                <a:latin typeface="Tahoma" charset="0"/>
              </a:rPr>
              <a:t>Multipass Linac - racetrack FFAG</a:t>
            </a:r>
          </a:p>
        </p:txBody>
      </p:sp>
      <p:pic>
        <p:nvPicPr>
          <p:cNvPr id="1139724" name="Picture 1036" descr="C:\Documents and Settings\dejan.C-AD\My Documents\EPAC08\MuonAccelerationInTevatronTunnel\Orbits_ARC_CHICANE_LINAC_FakeM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1031875"/>
            <a:ext cx="8029575" cy="5087938"/>
          </a:xfrm>
          <a:prstGeom prst="rect">
            <a:avLst/>
          </a:prstGeom>
          <a:noFill/>
        </p:spPr>
      </p:pic>
      <p:sp>
        <p:nvSpPr>
          <p:cNvPr id="1139725" name="Text Box 1037"/>
          <p:cNvSpPr txBox="1">
            <a:spLocks noChangeArrowheads="1"/>
          </p:cNvSpPr>
          <p:nvPr/>
        </p:nvSpPr>
        <p:spPr bwMode="auto">
          <a:xfrm>
            <a:off x="6167438" y="1222375"/>
            <a:ext cx="1019175" cy="363538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CC"/>
                </a:solidFill>
              </a:rPr>
              <a:t>Chicane</a:t>
            </a:r>
          </a:p>
        </p:txBody>
      </p:sp>
      <p:sp>
        <p:nvSpPr>
          <p:cNvPr id="1139726" name="Text Box 1038"/>
          <p:cNvSpPr txBox="1">
            <a:spLocks noChangeArrowheads="1"/>
          </p:cNvSpPr>
          <p:nvPr/>
        </p:nvSpPr>
        <p:spPr bwMode="auto">
          <a:xfrm>
            <a:off x="2290763" y="2508250"/>
            <a:ext cx="1019175" cy="363538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CC"/>
                </a:solidFill>
              </a:rPr>
              <a:t>Chicane</a:t>
            </a:r>
          </a:p>
        </p:txBody>
      </p:sp>
      <p:sp>
        <p:nvSpPr>
          <p:cNvPr id="1139727" name="Text Box 1039"/>
          <p:cNvSpPr txBox="1">
            <a:spLocks noChangeArrowheads="1"/>
          </p:cNvSpPr>
          <p:nvPr/>
        </p:nvSpPr>
        <p:spPr bwMode="auto">
          <a:xfrm>
            <a:off x="2424113" y="4613275"/>
            <a:ext cx="1019175" cy="363538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CC"/>
                </a:solidFill>
              </a:rPr>
              <a:t>Chicane</a:t>
            </a:r>
          </a:p>
        </p:txBody>
      </p:sp>
      <p:sp>
        <p:nvSpPr>
          <p:cNvPr id="1139728" name="Text Box 1040"/>
          <p:cNvSpPr txBox="1">
            <a:spLocks noChangeArrowheads="1"/>
          </p:cNvSpPr>
          <p:nvPr/>
        </p:nvSpPr>
        <p:spPr bwMode="auto">
          <a:xfrm>
            <a:off x="5815013" y="4565650"/>
            <a:ext cx="1019175" cy="363538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CC"/>
                </a:solidFill>
              </a:rPr>
              <a:t>Chicane</a:t>
            </a:r>
          </a:p>
        </p:txBody>
      </p:sp>
      <p:sp>
        <p:nvSpPr>
          <p:cNvPr id="1139730" name="Rectangle 1042"/>
          <p:cNvSpPr>
            <a:spLocks noChangeArrowheads="1"/>
          </p:cNvSpPr>
          <p:nvPr/>
        </p:nvSpPr>
        <p:spPr bwMode="auto">
          <a:xfrm>
            <a:off x="1414463" y="3352800"/>
            <a:ext cx="2441575" cy="363538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CC"/>
                </a:solidFill>
              </a:rPr>
              <a:t>Non-scaling FFAG arc</a:t>
            </a:r>
          </a:p>
        </p:txBody>
      </p:sp>
      <p:sp>
        <p:nvSpPr>
          <p:cNvPr id="1139731" name="Rectangle 1043"/>
          <p:cNvSpPr>
            <a:spLocks noChangeArrowheads="1"/>
          </p:cNvSpPr>
          <p:nvPr/>
        </p:nvSpPr>
        <p:spPr bwMode="auto">
          <a:xfrm>
            <a:off x="4110038" y="4629150"/>
            <a:ext cx="1311275" cy="363538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CC"/>
                </a:solidFill>
              </a:rPr>
              <a:t>20 Cavities</a:t>
            </a:r>
          </a:p>
        </p:txBody>
      </p:sp>
      <p:sp>
        <p:nvSpPr>
          <p:cNvPr id="1139732" name="Rectangle 1044"/>
          <p:cNvSpPr>
            <a:spLocks noChangeArrowheads="1"/>
          </p:cNvSpPr>
          <p:nvPr/>
        </p:nvSpPr>
        <p:spPr bwMode="auto">
          <a:xfrm>
            <a:off x="4090988" y="1285875"/>
            <a:ext cx="1311275" cy="363538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CC"/>
                </a:solidFill>
              </a:rPr>
              <a:t>20 Cavities</a:t>
            </a:r>
          </a:p>
        </p:txBody>
      </p:sp>
      <p:sp>
        <p:nvSpPr>
          <p:cNvPr id="1139733" name="Rectangle 1045"/>
          <p:cNvSpPr>
            <a:spLocks noChangeArrowheads="1"/>
          </p:cNvSpPr>
          <p:nvPr/>
        </p:nvSpPr>
        <p:spPr bwMode="auto">
          <a:xfrm>
            <a:off x="5437188" y="3371850"/>
            <a:ext cx="2441575" cy="363538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CC"/>
                </a:solidFill>
              </a:rPr>
              <a:t>Non-scaling FFAG arc</a:t>
            </a:r>
          </a:p>
        </p:txBody>
      </p:sp>
      <p:sp>
        <p:nvSpPr>
          <p:cNvPr id="1139735" name="Line 1047"/>
          <p:cNvSpPr>
            <a:spLocks noChangeShapeType="1"/>
          </p:cNvSpPr>
          <p:nvPr/>
        </p:nvSpPr>
        <p:spPr bwMode="auto">
          <a:xfrm flipH="1" flipV="1">
            <a:off x="2819400" y="2162175"/>
            <a:ext cx="104775" cy="31432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9736" name="Line 1048"/>
          <p:cNvSpPr>
            <a:spLocks noChangeShapeType="1"/>
          </p:cNvSpPr>
          <p:nvPr/>
        </p:nvSpPr>
        <p:spPr bwMode="auto">
          <a:xfrm flipV="1">
            <a:off x="2943225" y="2171700"/>
            <a:ext cx="0" cy="31432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9737" name="Line 1049"/>
          <p:cNvSpPr>
            <a:spLocks noChangeShapeType="1"/>
          </p:cNvSpPr>
          <p:nvPr/>
        </p:nvSpPr>
        <p:spPr bwMode="auto">
          <a:xfrm flipH="1">
            <a:off x="6229350" y="1552575"/>
            <a:ext cx="285750" cy="2667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9738" name="Line 1050"/>
          <p:cNvSpPr>
            <a:spLocks noChangeShapeType="1"/>
          </p:cNvSpPr>
          <p:nvPr/>
        </p:nvSpPr>
        <p:spPr bwMode="auto">
          <a:xfrm flipH="1">
            <a:off x="6381750" y="1552575"/>
            <a:ext cx="133350" cy="28575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ooter Placeholder 26"/>
          <p:cNvSpPr>
            <a:spLocks noGrp="1"/>
          </p:cNvSpPr>
          <p:nvPr>
            <p:ph type="ftr" sz="quarter" idx="10"/>
          </p:nvPr>
        </p:nvSpPr>
        <p:spPr>
          <a:xfrm>
            <a:off x="23368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306782" y="6487391"/>
            <a:ext cx="4989945" cy="370609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</a:t>
            </a:r>
            <a:r>
              <a:rPr lang="en-US" sz="1200" dirty="0" err="1" smtClean="0">
                <a:latin typeface="Arial Unicode MS" charset="0"/>
              </a:rPr>
              <a:t>Muon</a:t>
            </a:r>
            <a:r>
              <a:rPr lang="en-US" sz="1200" dirty="0" smtClean="0">
                <a:latin typeface="Arial Unicode MS" charset="0"/>
              </a:rPr>
              <a:t> Collider Design Workshop Dec 1-3, 2009</a:t>
            </a:r>
            <a:endParaRPr lang="en-US" sz="1200" dirty="0">
              <a:latin typeface="Arial Unicode MS" charset="0"/>
            </a:endParaRPr>
          </a:p>
        </p:txBody>
      </p:sp>
      <p:pic>
        <p:nvPicPr>
          <p:cNvPr id="3" name="Picture 2" descr="Screen shot 2009-12-03 at 10.50.57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181" y="383225"/>
            <a:ext cx="7135091" cy="59871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20273" y="0"/>
            <a:ext cx="5073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00FF"/>
                </a:solidFill>
                <a:latin typeface="Tahoma"/>
              </a:rPr>
              <a:t>Muon</a:t>
            </a:r>
            <a:r>
              <a:rPr lang="en-US" sz="2000" dirty="0" smtClean="0">
                <a:solidFill>
                  <a:srgbClr val="0000FF"/>
                </a:solidFill>
                <a:latin typeface="Tahoma"/>
              </a:rPr>
              <a:t> Collider Review Meeting At BNL 2001</a:t>
            </a:r>
            <a:endParaRPr lang="en-US" sz="2000" dirty="0">
              <a:solidFill>
                <a:srgbClr val="0000FF"/>
              </a:solidFill>
              <a:latin typeface="Tahoma"/>
            </a:endParaRP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9964" name="Picture 12" descr="C:\Documents and Settings\dejan.C-AD\My Documents\EPAC08\MuonAccelerationInTevatronTunnel\DriftRing_60m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2675" y="868363"/>
            <a:ext cx="5791200" cy="5778500"/>
          </a:xfrm>
          <a:prstGeom prst="rect">
            <a:avLst/>
          </a:prstGeom>
          <a:noFill/>
        </p:spPr>
      </p:pic>
      <p:sp>
        <p:nvSpPr>
          <p:cNvPr id="1149954" name="Rectangle 2"/>
          <p:cNvSpPr>
            <a:spLocks noChangeArrowheads="1"/>
          </p:cNvSpPr>
          <p:nvPr/>
        </p:nvSpPr>
        <p:spPr bwMode="auto">
          <a:xfrm>
            <a:off x="3028950" y="2719388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49955" name="Rectangle 3"/>
          <p:cNvSpPr>
            <a:spLocks noChangeArrowheads="1"/>
          </p:cNvSpPr>
          <p:nvPr/>
        </p:nvSpPr>
        <p:spPr bwMode="auto">
          <a:xfrm>
            <a:off x="3024188" y="2809875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49956" name="Rectangle 4"/>
          <p:cNvSpPr>
            <a:spLocks noChangeArrowheads="1"/>
          </p:cNvSpPr>
          <p:nvPr/>
        </p:nvSpPr>
        <p:spPr bwMode="auto">
          <a:xfrm>
            <a:off x="2890838" y="27479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49957" name="Rectangle 5"/>
          <p:cNvSpPr>
            <a:spLocks noChangeArrowheads="1"/>
          </p:cNvSpPr>
          <p:nvPr/>
        </p:nvSpPr>
        <p:spPr bwMode="auto">
          <a:xfrm>
            <a:off x="2890838" y="272891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49958" name="Rectangle 6"/>
          <p:cNvSpPr>
            <a:spLocks noChangeArrowheads="1"/>
          </p:cNvSpPr>
          <p:nvPr/>
        </p:nvSpPr>
        <p:spPr bwMode="auto">
          <a:xfrm>
            <a:off x="1828800" y="266700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49959" name="Rectangle 7"/>
          <p:cNvSpPr>
            <a:spLocks noChangeArrowheads="1"/>
          </p:cNvSpPr>
          <p:nvPr/>
        </p:nvSpPr>
        <p:spPr bwMode="auto">
          <a:xfrm>
            <a:off x="1828800" y="27098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49960" name="Rectangle 8"/>
          <p:cNvSpPr>
            <a:spLocks noChangeArrowheads="1"/>
          </p:cNvSpPr>
          <p:nvPr/>
        </p:nvSpPr>
        <p:spPr bwMode="auto">
          <a:xfrm>
            <a:off x="1976438" y="272415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49961" name="Text Box 9"/>
          <p:cNvSpPr txBox="1">
            <a:spLocks noChangeArrowheads="1"/>
          </p:cNvSpPr>
          <p:nvPr/>
        </p:nvSpPr>
        <p:spPr bwMode="auto">
          <a:xfrm>
            <a:off x="4640263" y="1419225"/>
            <a:ext cx="4503737" cy="2413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49963" name="Rectangle 11"/>
          <p:cNvSpPr>
            <a:spLocks noChangeArrowheads="1"/>
          </p:cNvSpPr>
          <p:nvPr/>
        </p:nvSpPr>
        <p:spPr bwMode="auto">
          <a:xfrm>
            <a:off x="0" y="0"/>
            <a:ext cx="9144000" cy="747713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</a:pPr>
            <a:r>
              <a:rPr lang="en-US" sz="2400" b="1" dirty="0">
                <a:solidFill>
                  <a:srgbClr val="00279F"/>
                </a:solidFill>
                <a:latin typeface="Tahoma" charset="0"/>
              </a:rPr>
              <a:t>Design of the arcs</a:t>
            </a:r>
            <a:r>
              <a:rPr lang="en-US" sz="2400" b="1" dirty="0" smtClean="0">
                <a:solidFill>
                  <a:srgbClr val="00279F"/>
                </a:solidFill>
                <a:latin typeface="Tahoma" charset="0"/>
              </a:rPr>
              <a:t> with Halbach magnets</a:t>
            </a:r>
          </a:p>
          <a:p>
            <a:pPr algn="ctr">
              <a:lnSpc>
                <a:spcPct val="85000"/>
              </a:lnSpc>
            </a:pPr>
            <a:r>
              <a:rPr lang="en-US" sz="2400" b="1" dirty="0" smtClean="0">
                <a:solidFill>
                  <a:srgbClr val="00279F"/>
                </a:solidFill>
                <a:latin typeface="Tahoma" charset="0"/>
              </a:rPr>
              <a:t>FODO </a:t>
            </a:r>
            <a:r>
              <a:rPr lang="en-US" sz="2400" b="1" dirty="0">
                <a:solidFill>
                  <a:srgbClr val="00279F"/>
                </a:solidFill>
                <a:latin typeface="Tahoma" charset="0"/>
              </a:rPr>
              <a:t>cells for the 2.5 -&gt; 10 GeV muons</a:t>
            </a:r>
          </a:p>
        </p:txBody>
      </p:sp>
      <p:sp>
        <p:nvSpPr>
          <p:cNvPr id="1149965" name="Text Box 13"/>
          <p:cNvSpPr txBox="1">
            <a:spLocks noChangeArrowheads="1"/>
          </p:cNvSpPr>
          <p:nvPr/>
        </p:nvSpPr>
        <p:spPr bwMode="auto">
          <a:xfrm>
            <a:off x="300038" y="1624013"/>
            <a:ext cx="1874837" cy="3136757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N=</a:t>
            </a:r>
            <a:r>
              <a:rPr lang="en-US" sz="1800" b="1" dirty="0" smtClean="0">
                <a:solidFill>
                  <a:srgbClr val="000099"/>
                </a:solidFill>
                <a:latin typeface="Tahoma" charset="0"/>
              </a:rPr>
              <a:t>170 </a:t>
            </a:r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cells</a:t>
            </a:r>
          </a:p>
          <a:p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L=</a:t>
            </a:r>
            <a:r>
              <a:rPr lang="en-US" sz="1800" b="1" dirty="0" smtClean="0">
                <a:solidFill>
                  <a:srgbClr val="000099"/>
                </a:solidFill>
                <a:latin typeface="Tahoma" charset="0"/>
              </a:rPr>
              <a:t>1.606 </a:t>
            </a:r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m</a:t>
            </a:r>
          </a:p>
          <a:p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L</a:t>
            </a:r>
            <a:r>
              <a:rPr lang="en-US" sz="1800" b="1" baseline="-10000" dirty="0">
                <a:solidFill>
                  <a:srgbClr val="000099"/>
                </a:solidFill>
                <a:latin typeface="Tahoma" charset="0"/>
              </a:rPr>
              <a:t>BD</a:t>
            </a:r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=</a:t>
            </a:r>
            <a:r>
              <a:rPr lang="en-US" sz="1800" b="1" dirty="0" smtClean="0">
                <a:solidFill>
                  <a:srgbClr val="000099"/>
                </a:solidFill>
                <a:latin typeface="Tahoma" charset="0"/>
              </a:rPr>
              <a:t>0.73 </a:t>
            </a:r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m</a:t>
            </a:r>
          </a:p>
          <a:p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L</a:t>
            </a:r>
            <a:r>
              <a:rPr lang="en-US" sz="1800" b="1" baseline="-10000" dirty="0">
                <a:solidFill>
                  <a:srgbClr val="000099"/>
                </a:solidFill>
                <a:latin typeface="Tahoma" charset="0"/>
              </a:rPr>
              <a:t>QF</a:t>
            </a:r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=</a:t>
            </a:r>
            <a:r>
              <a:rPr lang="en-US" sz="1800" b="1" dirty="0" smtClean="0">
                <a:solidFill>
                  <a:srgbClr val="000099"/>
                </a:solidFill>
                <a:latin typeface="Tahoma" charset="0"/>
              </a:rPr>
              <a:t>0.52 </a:t>
            </a:r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m</a:t>
            </a:r>
          </a:p>
          <a:p>
            <a:endParaRPr lang="en-US" sz="1800" b="1" dirty="0">
              <a:solidFill>
                <a:srgbClr val="000099"/>
              </a:solidFill>
              <a:latin typeface="Tahoma" charset="0"/>
            </a:endParaRPr>
          </a:p>
          <a:p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For the:</a:t>
            </a:r>
          </a:p>
          <a:p>
            <a:r>
              <a:rPr lang="en-US" sz="1800" b="1" dirty="0">
                <a:solidFill>
                  <a:srgbClr val="FF0000"/>
                </a:solidFill>
                <a:latin typeface="Tahoma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latin typeface="Symbol" charset="2"/>
              </a:rPr>
              <a:t>d</a:t>
            </a:r>
            <a:r>
              <a:rPr lang="en-US" sz="1800" b="1" dirty="0">
                <a:solidFill>
                  <a:srgbClr val="FF0000"/>
                </a:solidFill>
                <a:latin typeface="Tahoma" charset="0"/>
              </a:rPr>
              <a:t>p/p=+-60%</a:t>
            </a:r>
          </a:p>
          <a:p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B</a:t>
            </a:r>
            <a:r>
              <a:rPr lang="en-US" sz="1800" b="1" baseline="-10000" dirty="0">
                <a:solidFill>
                  <a:srgbClr val="000099"/>
                </a:solidFill>
                <a:latin typeface="Tahoma" charset="0"/>
              </a:rPr>
              <a:t>BD</a:t>
            </a:r>
            <a:r>
              <a:rPr lang="en-US" sz="1800" b="1" dirty="0" smtClean="0">
                <a:solidFill>
                  <a:srgbClr val="000099"/>
                </a:solidFill>
                <a:latin typeface="Tahoma" charset="0"/>
              </a:rPr>
              <a:t>=2.5 </a:t>
            </a:r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T</a:t>
            </a:r>
            <a:endParaRPr lang="en-US" sz="1800" b="1" dirty="0" smtClean="0">
              <a:solidFill>
                <a:srgbClr val="000099"/>
              </a:solidFill>
              <a:latin typeface="Tahoma" charset="0"/>
            </a:endParaRPr>
          </a:p>
          <a:p>
            <a:r>
              <a:rPr lang="en-US" sz="1800" b="1" dirty="0" smtClean="0">
                <a:solidFill>
                  <a:srgbClr val="000099"/>
                </a:solidFill>
                <a:latin typeface="Tahoma" charset="0"/>
              </a:rPr>
              <a:t>GF=40.0 </a:t>
            </a:r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T/m</a:t>
            </a:r>
          </a:p>
          <a:p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GD=</a:t>
            </a:r>
            <a:r>
              <a:rPr lang="en-US" sz="1800" b="1" dirty="0" smtClean="0">
                <a:solidFill>
                  <a:srgbClr val="000099"/>
                </a:solidFill>
                <a:latin typeface="Tahoma" charset="0"/>
              </a:rPr>
              <a:t>-50.0 </a:t>
            </a:r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T/m</a:t>
            </a:r>
          </a:p>
          <a:p>
            <a:endParaRPr lang="en-US" sz="1800" dirty="0">
              <a:solidFill>
                <a:srgbClr val="0000CC"/>
              </a:solidFill>
            </a:endParaRPr>
          </a:p>
        </p:txBody>
      </p:sp>
      <p:sp>
        <p:nvSpPr>
          <p:cNvPr id="1149966" name="Line 14"/>
          <p:cNvSpPr>
            <a:spLocks noChangeShapeType="1"/>
          </p:cNvSpPr>
          <p:nvPr/>
        </p:nvSpPr>
        <p:spPr bwMode="auto">
          <a:xfrm>
            <a:off x="2354263" y="3752850"/>
            <a:ext cx="5800725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9967" name="Line 15"/>
          <p:cNvSpPr>
            <a:spLocks noChangeShapeType="1"/>
          </p:cNvSpPr>
          <p:nvPr/>
        </p:nvSpPr>
        <p:spPr bwMode="auto">
          <a:xfrm flipV="1">
            <a:off x="5187950" y="2214563"/>
            <a:ext cx="1631950" cy="15367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9968" name="Text Box 16"/>
          <p:cNvSpPr txBox="1">
            <a:spLocks noChangeArrowheads="1"/>
          </p:cNvSpPr>
          <p:nvPr/>
        </p:nvSpPr>
        <p:spPr bwMode="auto">
          <a:xfrm rot="19137687">
            <a:off x="5256337" y="2601886"/>
            <a:ext cx="1228477" cy="366767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 dirty="0" err="1"/>
              <a:t>r</a:t>
            </a:r>
            <a:r>
              <a:rPr lang="en-US" sz="1800" dirty="0"/>
              <a:t>=</a:t>
            </a:r>
            <a:r>
              <a:rPr lang="en-US" sz="1800" dirty="0" smtClean="0"/>
              <a:t>43.42 </a:t>
            </a:r>
            <a:r>
              <a:rPr lang="en-US" sz="1800" dirty="0"/>
              <a:t>m</a:t>
            </a:r>
          </a:p>
        </p:txBody>
      </p:sp>
      <p:sp>
        <p:nvSpPr>
          <p:cNvPr id="1149969" name="Line 17"/>
          <p:cNvSpPr>
            <a:spLocks noChangeShapeType="1"/>
          </p:cNvSpPr>
          <p:nvPr/>
        </p:nvSpPr>
        <p:spPr bwMode="auto">
          <a:xfrm>
            <a:off x="8482013" y="1552575"/>
            <a:ext cx="14287" cy="4400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9970" name="Line 18"/>
          <p:cNvSpPr>
            <a:spLocks noChangeShapeType="1"/>
          </p:cNvSpPr>
          <p:nvPr/>
        </p:nvSpPr>
        <p:spPr bwMode="auto">
          <a:xfrm flipV="1">
            <a:off x="3295650" y="1555750"/>
            <a:ext cx="5353050" cy="952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9972" name="Text Box 20"/>
          <p:cNvSpPr txBox="1">
            <a:spLocks noChangeArrowheads="1"/>
          </p:cNvSpPr>
          <p:nvPr/>
        </p:nvSpPr>
        <p:spPr bwMode="auto">
          <a:xfrm rot="16200000">
            <a:off x="7828353" y="3394842"/>
            <a:ext cx="1016806" cy="366767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 dirty="0" smtClean="0"/>
              <a:t>86.85 </a:t>
            </a:r>
            <a:r>
              <a:rPr lang="en-US" sz="1800" dirty="0"/>
              <a:t>m</a:t>
            </a:r>
          </a:p>
        </p:txBody>
      </p:sp>
      <p:sp>
        <p:nvSpPr>
          <p:cNvPr id="1149974" name="Line 22"/>
          <p:cNvSpPr>
            <a:spLocks noChangeShapeType="1"/>
          </p:cNvSpPr>
          <p:nvPr/>
        </p:nvSpPr>
        <p:spPr bwMode="auto">
          <a:xfrm>
            <a:off x="2844800" y="5948363"/>
            <a:ext cx="56578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9976" name="Line 24"/>
          <p:cNvSpPr>
            <a:spLocks noChangeShapeType="1"/>
          </p:cNvSpPr>
          <p:nvPr/>
        </p:nvSpPr>
        <p:spPr bwMode="auto">
          <a:xfrm>
            <a:off x="5183188" y="1120775"/>
            <a:ext cx="0" cy="532447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0"/>
          </p:nvPr>
        </p:nvSpPr>
        <p:spPr>
          <a:xfrm>
            <a:off x="25400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CELL-GF2--forRaceTrack-HalbachMagnet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437" y="1333500"/>
            <a:ext cx="7019925" cy="4191000"/>
          </a:xfrm>
          <a:prstGeom prst="rect">
            <a:avLst/>
          </a:prstGeom>
        </p:spPr>
      </p:pic>
      <p:grpSp>
        <p:nvGrpSpPr>
          <p:cNvPr id="1154075" name="Group 27"/>
          <p:cNvGrpSpPr>
            <a:grpSpLocks/>
          </p:cNvGrpSpPr>
          <p:nvPr/>
        </p:nvGrpSpPr>
        <p:grpSpPr bwMode="auto">
          <a:xfrm>
            <a:off x="176933" y="1588525"/>
            <a:ext cx="6794545" cy="3374688"/>
            <a:chOff x="719" y="1441"/>
            <a:chExt cx="3434" cy="1629"/>
          </a:xfrm>
        </p:grpSpPr>
        <p:sp>
          <p:nvSpPr>
            <p:cNvPr id="1154064" name="Line 16"/>
            <p:cNvSpPr>
              <a:spLocks noChangeShapeType="1"/>
            </p:cNvSpPr>
            <p:nvPr/>
          </p:nvSpPr>
          <p:spPr bwMode="auto">
            <a:xfrm rot="10977029">
              <a:off x="4149" y="1997"/>
              <a:ext cx="4" cy="419"/>
            </a:xfrm>
            <a:prstGeom prst="line">
              <a:avLst/>
            </a:prstGeom>
            <a:noFill/>
            <a:ln w="12699">
              <a:noFill/>
              <a:round/>
              <a:headEnd/>
              <a:tailEnd type="triangle" w="med" len="med"/>
            </a:ln>
            <a:effectLst/>
          </p:spPr>
          <p:txBody>
            <a:bodyPr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4065" name="Text Box 17"/>
            <p:cNvSpPr txBox="1">
              <a:spLocks noChangeArrowheads="1"/>
            </p:cNvSpPr>
            <p:nvPr/>
          </p:nvSpPr>
          <p:spPr bwMode="auto">
            <a:xfrm>
              <a:off x="719" y="1522"/>
              <a:ext cx="976" cy="177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r>
                <a:rPr lang="en-US" sz="1800" b="1" dirty="0" err="1">
                  <a:solidFill>
                    <a:srgbClr val="000099"/>
                  </a:solidFill>
                  <a:latin typeface="Tahoma" charset="0"/>
                </a:rPr>
                <a:t>x</a:t>
              </a:r>
              <a:r>
                <a:rPr lang="en-US" sz="1800" b="1" dirty="0">
                  <a:solidFill>
                    <a:srgbClr val="000099"/>
                  </a:solidFill>
                  <a:latin typeface="Tahoma" charset="0"/>
                </a:rPr>
                <a:t> </a:t>
              </a:r>
              <a:r>
                <a:rPr lang="en-US" sz="1800" b="1" baseline="-10000" dirty="0">
                  <a:solidFill>
                    <a:srgbClr val="000099"/>
                  </a:solidFill>
                  <a:latin typeface="Tahoma" charset="0"/>
                </a:rPr>
                <a:t>max</a:t>
              </a:r>
              <a:r>
                <a:rPr lang="en-US" sz="1800" b="1" dirty="0">
                  <a:solidFill>
                    <a:srgbClr val="000099"/>
                  </a:solidFill>
                  <a:latin typeface="Tahoma" charset="0"/>
                </a:rPr>
                <a:t>=</a:t>
              </a:r>
              <a:r>
                <a:rPr lang="en-US" sz="1800" b="1" dirty="0" smtClean="0">
                  <a:solidFill>
                    <a:srgbClr val="000099"/>
                  </a:solidFill>
                  <a:latin typeface="Tahoma" charset="0"/>
                </a:rPr>
                <a:t>65.8 </a:t>
              </a:r>
              <a:r>
                <a:rPr lang="en-US" sz="1800" b="1" dirty="0">
                  <a:solidFill>
                    <a:srgbClr val="000099"/>
                  </a:solidFill>
                  <a:latin typeface="Tahoma" charset="0"/>
                </a:rPr>
                <a:t>mm</a:t>
              </a:r>
            </a:p>
          </p:txBody>
        </p:sp>
        <p:sp>
          <p:nvSpPr>
            <p:cNvPr id="1154066" name="Line 18"/>
            <p:cNvSpPr>
              <a:spLocks noChangeShapeType="1"/>
            </p:cNvSpPr>
            <p:nvPr/>
          </p:nvSpPr>
          <p:spPr bwMode="auto">
            <a:xfrm flipH="1">
              <a:off x="1584" y="2370"/>
              <a:ext cx="6" cy="132"/>
            </a:xfrm>
            <a:prstGeom prst="line">
              <a:avLst/>
            </a:prstGeom>
            <a:noFill/>
            <a:ln w="12699">
              <a:noFill/>
              <a:round/>
              <a:headEnd/>
              <a:tailEnd type="triangle" w="med" len="med"/>
            </a:ln>
            <a:effectLst/>
          </p:spPr>
          <p:txBody>
            <a:bodyPr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4067" name="Text Box 19"/>
            <p:cNvSpPr txBox="1">
              <a:spLocks noChangeArrowheads="1"/>
            </p:cNvSpPr>
            <p:nvPr/>
          </p:nvSpPr>
          <p:spPr bwMode="auto">
            <a:xfrm>
              <a:off x="726" y="1924"/>
              <a:ext cx="1030" cy="176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r>
                <a:rPr lang="en-US" sz="1800" b="1" dirty="0" err="1">
                  <a:solidFill>
                    <a:srgbClr val="000099"/>
                  </a:solidFill>
                  <a:latin typeface="Tahoma" charset="0"/>
                </a:rPr>
                <a:t>x</a:t>
              </a:r>
              <a:r>
                <a:rPr lang="en-US" sz="1800" b="1" dirty="0">
                  <a:solidFill>
                    <a:srgbClr val="000099"/>
                  </a:solidFill>
                  <a:latin typeface="Tahoma" charset="0"/>
                </a:rPr>
                <a:t> </a:t>
              </a:r>
              <a:r>
                <a:rPr lang="en-US" sz="1800" b="1" baseline="-10000" dirty="0">
                  <a:solidFill>
                    <a:srgbClr val="000099"/>
                  </a:solidFill>
                  <a:latin typeface="Tahoma" charset="0"/>
                </a:rPr>
                <a:t>min</a:t>
              </a:r>
              <a:r>
                <a:rPr lang="en-US" sz="1800" b="1" dirty="0">
                  <a:solidFill>
                    <a:srgbClr val="000099"/>
                  </a:solidFill>
                  <a:latin typeface="Tahoma" charset="0"/>
                </a:rPr>
                <a:t>= -35.1 mm</a:t>
              </a:r>
            </a:p>
          </p:txBody>
        </p:sp>
        <p:sp>
          <p:nvSpPr>
            <p:cNvPr id="1154070" name="Line 22"/>
            <p:cNvSpPr>
              <a:spLocks noChangeShapeType="1"/>
            </p:cNvSpPr>
            <p:nvPr/>
          </p:nvSpPr>
          <p:spPr bwMode="auto">
            <a:xfrm>
              <a:off x="1572" y="1572"/>
              <a:ext cx="2550" cy="0"/>
            </a:xfrm>
            <a:prstGeom prst="line">
              <a:avLst/>
            </a:prstGeom>
            <a:noFill/>
            <a:ln w="12700">
              <a:noFill/>
              <a:round/>
              <a:headEnd type="triangle" w="med" len="med"/>
              <a:tailEnd type="triangle" w="med" len="med"/>
            </a:ln>
            <a:effectLst/>
          </p:spPr>
          <p:txBody>
            <a:bodyPr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4071" name="Text Box 23"/>
            <p:cNvSpPr txBox="1">
              <a:spLocks noChangeArrowheads="1"/>
            </p:cNvSpPr>
            <p:nvPr/>
          </p:nvSpPr>
          <p:spPr bwMode="auto">
            <a:xfrm>
              <a:off x="2678" y="2893"/>
              <a:ext cx="571" cy="177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r>
                <a:rPr lang="en-US" sz="1800" b="1" dirty="0" smtClean="0">
                  <a:solidFill>
                    <a:srgbClr val="000099"/>
                  </a:solidFill>
                  <a:latin typeface="Tahoma" charset="0"/>
                </a:rPr>
                <a:t>1.606 </a:t>
              </a:r>
              <a:r>
                <a:rPr lang="en-US" sz="1800" b="1" dirty="0">
                  <a:solidFill>
                    <a:srgbClr val="000099"/>
                  </a:solidFill>
                  <a:latin typeface="Tahoma" charset="0"/>
                </a:rPr>
                <a:t>m</a:t>
              </a:r>
            </a:p>
          </p:txBody>
        </p:sp>
        <p:sp>
          <p:nvSpPr>
            <p:cNvPr id="1154072" name="Text Box 24"/>
            <p:cNvSpPr txBox="1">
              <a:spLocks noChangeArrowheads="1"/>
            </p:cNvSpPr>
            <p:nvPr/>
          </p:nvSpPr>
          <p:spPr bwMode="auto">
            <a:xfrm>
              <a:off x="1605" y="2133"/>
              <a:ext cx="639" cy="177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r>
                <a:rPr lang="en-US" sz="1800" b="1" dirty="0" smtClean="0">
                  <a:solidFill>
                    <a:srgbClr val="000099"/>
                  </a:solidFill>
                  <a:latin typeface="Tahoma" charset="0"/>
                </a:rPr>
                <a:t>0.73/2 </a:t>
              </a:r>
              <a:r>
                <a:rPr lang="en-US" sz="1800" b="1" dirty="0">
                  <a:solidFill>
                    <a:srgbClr val="000099"/>
                  </a:solidFill>
                  <a:latin typeface="Tahoma" charset="0"/>
                </a:rPr>
                <a:t>m</a:t>
              </a:r>
            </a:p>
          </p:txBody>
        </p:sp>
        <p:sp>
          <p:nvSpPr>
            <p:cNvPr id="1154073" name="Text Box 25"/>
            <p:cNvSpPr txBox="1">
              <a:spLocks noChangeArrowheads="1"/>
            </p:cNvSpPr>
            <p:nvPr/>
          </p:nvSpPr>
          <p:spPr bwMode="auto">
            <a:xfrm>
              <a:off x="2027" y="1441"/>
              <a:ext cx="646" cy="177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r>
                <a:rPr lang="en-US" sz="1800" b="1" dirty="0" smtClean="0">
                  <a:solidFill>
                    <a:srgbClr val="000099"/>
                  </a:solidFill>
                  <a:latin typeface="Tahoma" charset="0"/>
                </a:rPr>
                <a:t>0.1675 </a:t>
              </a:r>
              <a:r>
                <a:rPr lang="en-US" sz="1800" b="1" dirty="0">
                  <a:solidFill>
                    <a:srgbClr val="000099"/>
                  </a:solidFill>
                  <a:latin typeface="Tahoma" charset="0"/>
                </a:rPr>
                <a:t>m</a:t>
              </a:r>
            </a:p>
          </p:txBody>
        </p:sp>
      </p:grpSp>
      <p:sp>
        <p:nvSpPr>
          <p:cNvPr id="1154050" name="Rectangle 2"/>
          <p:cNvSpPr>
            <a:spLocks noChangeArrowheads="1"/>
          </p:cNvSpPr>
          <p:nvPr/>
        </p:nvSpPr>
        <p:spPr bwMode="auto">
          <a:xfrm>
            <a:off x="3028950" y="2719388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4051" name="Rectangle 3"/>
          <p:cNvSpPr>
            <a:spLocks noChangeArrowheads="1"/>
          </p:cNvSpPr>
          <p:nvPr/>
        </p:nvSpPr>
        <p:spPr bwMode="auto">
          <a:xfrm>
            <a:off x="3024188" y="2809875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4052" name="Rectangle 4"/>
          <p:cNvSpPr>
            <a:spLocks noChangeArrowheads="1"/>
          </p:cNvSpPr>
          <p:nvPr/>
        </p:nvSpPr>
        <p:spPr bwMode="auto">
          <a:xfrm>
            <a:off x="2890838" y="27479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4053" name="Rectangle 5"/>
          <p:cNvSpPr>
            <a:spLocks noChangeArrowheads="1"/>
          </p:cNvSpPr>
          <p:nvPr/>
        </p:nvSpPr>
        <p:spPr bwMode="auto">
          <a:xfrm>
            <a:off x="2890838" y="272891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4054" name="Rectangle 6"/>
          <p:cNvSpPr>
            <a:spLocks noChangeArrowheads="1"/>
          </p:cNvSpPr>
          <p:nvPr/>
        </p:nvSpPr>
        <p:spPr bwMode="auto">
          <a:xfrm>
            <a:off x="1828800" y="266700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4055" name="Rectangle 7"/>
          <p:cNvSpPr>
            <a:spLocks noChangeArrowheads="1"/>
          </p:cNvSpPr>
          <p:nvPr/>
        </p:nvSpPr>
        <p:spPr bwMode="auto">
          <a:xfrm>
            <a:off x="1828800" y="27098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4056" name="Rectangle 8"/>
          <p:cNvSpPr>
            <a:spLocks noChangeArrowheads="1"/>
          </p:cNvSpPr>
          <p:nvPr/>
        </p:nvSpPr>
        <p:spPr bwMode="auto">
          <a:xfrm>
            <a:off x="1976438" y="272415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4057" name="Text Box 9"/>
          <p:cNvSpPr txBox="1">
            <a:spLocks noChangeArrowheads="1"/>
          </p:cNvSpPr>
          <p:nvPr/>
        </p:nvSpPr>
        <p:spPr bwMode="auto">
          <a:xfrm>
            <a:off x="4640263" y="1419225"/>
            <a:ext cx="4503737" cy="2413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54068" name="Text Box 20"/>
          <p:cNvSpPr txBox="1">
            <a:spLocks noChangeArrowheads="1"/>
          </p:cNvSpPr>
          <p:nvPr/>
        </p:nvSpPr>
        <p:spPr bwMode="auto">
          <a:xfrm>
            <a:off x="0" y="739775"/>
            <a:ext cx="9144000" cy="363538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FODO cell for the </a:t>
            </a:r>
            <a:r>
              <a:rPr lang="en-US" sz="1800" b="1" dirty="0" err="1">
                <a:solidFill>
                  <a:srgbClr val="000099"/>
                </a:solidFill>
                <a:latin typeface="Symbol" charset="2"/>
              </a:rPr>
              <a:t>d</a:t>
            </a:r>
            <a:r>
              <a:rPr lang="en-US" sz="1800" b="1" dirty="0" err="1">
                <a:solidFill>
                  <a:srgbClr val="000099"/>
                </a:solidFill>
                <a:latin typeface="Tahoma" charset="0"/>
              </a:rPr>
              <a:t>p/p</a:t>
            </a:r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=+-60 %   -&gt; 2.5 - 10 GeV </a:t>
            </a:r>
          </a:p>
        </p:txBody>
      </p:sp>
      <p:sp>
        <p:nvSpPr>
          <p:cNvPr id="1154074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Arc </a:t>
            </a:r>
            <a:r>
              <a:rPr lang="en-US" sz="2400" dirty="0" smtClean="0"/>
              <a:t>cell with Halbach magnets</a:t>
            </a:r>
            <a:endParaRPr lang="en-US" sz="2400" dirty="0"/>
          </a:p>
        </p:txBody>
      </p:sp>
      <p:sp>
        <p:nvSpPr>
          <p:cNvPr id="1154077" name="Text Box 29"/>
          <p:cNvSpPr txBox="1">
            <a:spLocks noChangeArrowheads="1"/>
          </p:cNvSpPr>
          <p:nvPr/>
        </p:nvSpPr>
        <p:spPr bwMode="auto">
          <a:xfrm>
            <a:off x="4122738" y="3097213"/>
            <a:ext cx="984570" cy="366767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 b="1" dirty="0" smtClean="0">
                <a:solidFill>
                  <a:srgbClr val="000099"/>
                </a:solidFill>
                <a:latin typeface="Tahoma" charset="0"/>
              </a:rPr>
              <a:t>52 </a:t>
            </a:r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mm</a:t>
            </a:r>
          </a:p>
        </p:txBody>
      </p:sp>
      <p:sp>
        <p:nvSpPr>
          <p:cNvPr id="1154079" name="Line 31"/>
          <p:cNvSpPr>
            <a:spLocks noChangeShapeType="1"/>
          </p:cNvSpPr>
          <p:nvPr/>
        </p:nvSpPr>
        <p:spPr bwMode="auto">
          <a:xfrm flipH="1">
            <a:off x="393700" y="2473325"/>
            <a:ext cx="1581150" cy="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4080" name="Line 32"/>
          <p:cNvSpPr>
            <a:spLocks noChangeShapeType="1"/>
          </p:cNvSpPr>
          <p:nvPr/>
        </p:nvSpPr>
        <p:spPr bwMode="auto">
          <a:xfrm>
            <a:off x="7099300" y="2565400"/>
            <a:ext cx="990600" cy="5715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0"/>
          </p:nvPr>
        </p:nvSpPr>
        <p:spPr>
          <a:xfrm>
            <a:off x="23495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  <p:sp>
        <p:nvSpPr>
          <p:cNvPr id="30" name="Text Box 24"/>
          <p:cNvSpPr txBox="1">
            <a:spLocks noChangeArrowheads="1"/>
          </p:cNvSpPr>
          <p:nvPr/>
        </p:nvSpPr>
        <p:spPr bwMode="auto">
          <a:xfrm rot="185530">
            <a:off x="5944009" y="3136664"/>
            <a:ext cx="1263756" cy="366767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 b="1" dirty="0" smtClean="0">
                <a:solidFill>
                  <a:srgbClr val="000099"/>
                </a:solidFill>
                <a:latin typeface="Tahoma" charset="0"/>
              </a:rPr>
              <a:t>0.73/2 </a:t>
            </a:r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m</a:t>
            </a:r>
          </a:p>
        </p:txBody>
      </p:sp>
      <p:sp>
        <p:nvSpPr>
          <p:cNvPr id="31" name="Text Box 25"/>
          <p:cNvSpPr txBox="1">
            <a:spLocks noChangeArrowheads="1"/>
          </p:cNvSpPr>
          <p:nvPr/>
        </p:nvSpPr>
        <p:spPr bwMode="auto">
          <a:xfrm>
            <a:off x="5063277" y="1587804"/>
            <a:ext cx="1277507" cy="366767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  <a:scene3d>
            <a:camera prst="orthographicFront">
              <a:rot lat="0" lon="0" rev="21420000"/>
            </a:camera>
            <a:lightRig rig="threePt" dir="t"/>
          </a:scene3d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 b="1" dirty="0" smtClean="0">
                <a:solidFill>
                  <a:srgbClr val="000099"/>
                </a:solidFill>
                <a:latin typeface="Tahoma" charset="0"/>
              </a:rPr>
              <a:t>0.1675 </a:t>
            </a:r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m</a:t>
            </a: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CELL-GF--forRaceTrack-HalbachMagnet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87" y="1209675"/>
            <a:ext cx="7286625" cy="4438650"/>
          </a:xfrm>
          <a:prstGeom prst="rect">
            <a:avLst/>
          </a:prstGeom>
        </p:spPr>
      </p:pic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176933" y="1563666"/>
            <a:ext cx="6794545" cy="3399548"/>
            <a:chOff x="719" y="1429"/>
            <a:chExt cx="3434" cy="1641"/>
          </a:xfrm>
        </p:grpSpPr>
        <p:sp>
          <p:nvSpPr>
            <p:cNvPr id="1154064" name="Line 16"/>
            <p:cNvSpPr>
              <a:spLocks noChangeShapeType="1"/>
            </p:cNvSpPr>
            <p:nvPr/>
          </p:nvSpPr>
          <p:spPr bwMode="auto">
            <a:xfrm rot="10977029">
              <a:off x="4149" y="1997"/>
              <a:ext cx="4" cy="419"/>
            </a:xfrm>
            <a:prstGeom prst="line">
              <a:avLst/>
            </a:prstGeom>
            <a:noFill/>
            <a:ln w="12699">
              <a:noFill/>
              <a:round/>
              <a:headEnd/>
              <a:tailEnd type="triangle" w="med" len="med"/>
            </a:ln>
            <a:effectLst/>
          </p:spPr>
          <p:txBody>
            <a:bodyPr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4065" name="Text Box 17"/>
            <p:cNvSpPr txBox="1">
              <a:spLocks noChangeArrowheads="1"/>
            </p:cNvSpPr>
            <p:nvPr/>
          </p:nvSpPr>
          <p:spPr bwMode="auto">
            <a:xfrm>
              <a:off x="719" y="1583"/>
              <a:ext cx="976" cy="177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r>
                <a:rPr lang="en-US" sz="1800" b="1" dirty="0" err="1">
                  <a:solidFill>
                    <a:srgbClr val="000099"/>
                  </a:solidFill>
                  <a:latin typeface="Tahoma" charset="0"/>
                </a:rPr>
                <a:t>x</a:t>
              </a:r>
              <a:r>
                <a:rPr lang="en-US" sz="1800" b="1" dirty="0">
                  <a:solidFill>
                    <a:srgbClr val="000099"/>
                  </a:solidFill>
                  <a:latin typeface="Tahoma" charset="0"/>
                </a:rPr>
                <a:t> </a:t>
              </a:r>
              <a:r>
                <a:rPr lang="en-US" sz="1800" b="1" baseline="-10000" dirty="0">
                  <a:solidFill>
                    <a:srgbClr val="000099"/>
                  </a:solidFill>
                  <a:latin typeface="Tahoma" charset="0"/>
                </a:rPr>
                <a:t>max</a:t>
              </a:r>
              <a:r>
                <a:rPr lang="en-US" sz="1800" b="1" dirty="0" smtClean="0">
                  <a:solidFill>
                    <a:srgbClr val="000099"/>
                  </a:solidFill>
                  <a:latin typeface="Tahoma" charset="0"/>
                </a:rPr>
                <a:t>=52.9 </a:t>
              </a:r>
              <a:r>
                <a:rPr lang="en-US" sz="1800" b="1" dirty="0">
                  <a:solidFill>
                    <a:srgbClr val="000099"/>
                  </a:solidFill>
                  <a:latin typeface="Tahoma" charset="0"/>
                </a:rPr>
                <a:t>mm</a:t>
              </a:r>
            </a:p>
          </p:txBody>
        </p:sp>
        <p:sp>
          <p:nvSpPr>
            <p:cNvPr id="1154066" name="Line 18"/>
            <p:cNvSpPr>
              <a:spLocks noChangeShapeType="1"/>
            </p:cNvSpPr>
            <p:nvPr/>
          </p:nvSpPr>
          <p:spPr bwMode="auto">
            <a:xfrm flipH="1">
              <a:off x="1584" y="2370"/>
              <a:ext cx="6" cy="132"/>
            </a:xfrm>
            <a:prstGeom prst="line">
              <a:avLst/>
            </a:prstGeom>
            <a:noFill/>
            <a:ln w="12699">
              <a:noFill/>
              <a:round/>
              <a:headEnd/>
              <a:tailEnd type="triangle" w="med" len="med"/>
            </a:ln>
            <a:effectLst/>
          </p:spPr>
          <p:txBody>
            <a:bodyPr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4067" name="Text Box 19"/>
            <p:cNvSpPr txBox="1">
              <a:spLocks noChangeArrowheads="1"/>
            </p:cNvSpPr>
            <p:nvPr/>
          </p:nvSpPr>
          <p:spPr bwMode="auto">
            <a:xfrm>
              <a:off x="726" y="1856"/>
              <a:ext cx="1040" cy="177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r>
                <a:rPr lang="en-US" sz="1800" b="1" dirty="0" err="1">
                  <a:solidFill>
                    <a:srgbClr val="000099"/>
                  </a:solidFill>
                  <a:latin typeface="Tahoma" charset="0"/>
                </a:rPr>
                <a:t>x</a:t>
              </a:r>
              <a:r>
                <a:rPr lang="en-US" sz="1800" b="1" dirty="0">
                  <a:solidFill>
                    <a:srgbClr val="000099"/>
                  </a:solidFill>
                  <a:latin typeface="Tahoma" charset="0"/>
                </a:rPr>
                <a:t> </a:t>
              </a:r>
              <a:r>
                <a:rPr lang="en-US" sz="1800" b="1" baseline="-10000" dirty="0">
                  <a:solidFill>
                    <a:srgbClr val="000099"/>
                  </a:solidFill>
                  <a:latin typeface="Tahoma" charset="0"/>
                </a:rPr>
                <a:t>min</a:t>
              </a:r>
              <a:r>
                <a:rPr lang="en-US" sz="1800" b="1" dirty="0">
                  <a:solidFill>
                    <a:srgbClr val="000099"/>
                  </a:solidFill>
                  <a:latin typeface="Tahoma" charset="0"/>
                </a:rPr>
                <a:t>= </a:t>
              </a:r>
              <a:r>
                <a:rPr lang="en-US" sz="1800" b="1" dirty="0" smtClean="0">
                  <a:solidFill>
                    <a:srgbClr val="000099"/>
                  </a:solidFill>
                  <a:latin typeface="Tahoma" charset="0"/>
                </a:rPr>
                <a:t>-12.8 mm</a:t>
              </a:r>
              <a:endParaRPr lang="en-US" sz="1800" b="1" dirty="0">
                <a:solidFill>
                  <a:srgbClr val="000099"/>
                </a:solidFill>
                <a:latin typeface="Tahoma" charset="0"/>
              </a:endParaRPr>
            </a:p>
          </p:txBody>
        </p:sp>
        <p:sp>
          <p:nvSpPr>
            <p:cNvPr id="1154070" name="Line 22"/>
            <p:cNvSpPr>
              <a:spLocks noChangeShapeType="1"/>
            </p:cNvSpPr>
            <p:nvPr/>
          </p:nvSpPr>
          <p:spPr bwMode="auto">
            <a:xfrm>
              <a:off x="1572" y="1572"/>
              <a:ext cx="2550" cy="0"/>
            </a:xfrm>
            <a:prstGeom prst="line">
              <a:avLst/>
            </a:prstGeom>
            <a:noFill/>
            <a:ln w="12700">
              <a:noFill/>
              <a:round/>
              <a:headEnd type="triangle" w="med" len="med"/>
              <a:tailEnd type="triangle" w="med" len="med"/>
            </a:ln>
            <a:effectLst/>
          </p:spPr>
          <p:txBody>
            <a:bodyPr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4071" name="Text Box 23"/>
            <p:cNvSpPr txBox="1">
              <a:spLocks noChangeArrowheads="1"/>
            </p:cNvSpPr>
            <p:nvPr/>
          </p:nvSpPr>
          <p:spPr bwMode="auto">
            <a:xfrm>
              <a:off x="2678" y="2893"/>
              <a:ext cx="571" cy="177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r>
                <a:rPr lang="en-US" sz="1800" b="1" dirty="0" smtClean="0">
                  <a:solidFill>
                    <a:srgbClr val="000099"/>
                  </a:solidFill>
                  <a:latin typeface="Tahoma" charset="0"/>
                </a:rPr>
                <a:t>1.606 </a:t>
              </a:r>
              <a:r>
                <a:rPr lang="en-US" sz="1800" b="1" dirty="0">
                  <a:solidFill>
                    <a:srgbClr val="000099"/>
                  </a:solidFill>
                  <a:latin typeface="Tahoma" charset="0"/>
                </a:rPr>
                <a:t>m</a:t>
              </a:r>
            </a:p>
          </p:txBody>
        </p:sp>
        <p:sp>
          <p:nvSpPr>
            <p:cNvPr id="1154072" name="Text Box 24"/>
            <p:cNvSpPr txBox="1">
              <a:spLocks noChangeArrowheads="1"/>
            </p:cNvSpPr>
            <p:nvPr/>
          </p:nvSpPr>
          <p:spPr bwMode="auto">
            <a:xfrm>
              <a:off x="2626" y="2151"/>
              <a:ext cx="497" cy="177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r>
                <a:rPr lang="en-US" sz="1800" b="1" dirty="0" smtClean="0">
                  <a:solidFill>
                    <a:srgbClr val="000099"/>
                  </a:solidFill>
                  <a:latin typeface="Tahoma" charset="0"/>
                </a:rPr>
                <a:t>0.73 </a:t>
              </a:r>
              <a:r>
                <a:rPr lang="en-US" sz="1800" b="1" dirty="0">
                  <a:solidFill>
                    <a:srgbClr val="000099"/>
                  </a:solidFill>
                  <a:latin typeface="Tahoma" charset="0"/>
                </a:rPr>
                <a:t>m</a:t>
              </a:r>
            </a:p>
          </p:txBody>
        </p:sp>
        <p:sp>
          <p:nvSpPr>
            <p:cNvPr id="1154073" name="Text Box 25"/>
            <p:cNvSpPr txBox="1">
              <a:spLocks noChangeArrowheads="1"/>
            </p:cNvSpPr>
            <p:nvPr/>
          </p:nvSpPr>
          <p:spPr bwMode="auto">
            <a:xfrm>
              <a:off x="1879" y="1429"/>
              <a:ext cx="646" cy="177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r>
                <a:rPr lang="en-US" sz="1800" b="1" dirty="0" smtClean="0">
                  <a:solidFill>
                    <a:srgbClr val="000099"/>
                  </a:solidFill>
                  <a:latin typeface="Tahoma" charset="0"/>
                </a:rPr>
                <a:t>0.1675 </a:t>
              </a:r>
              <a:r>
                <a:rPr lang="en-US" sz="1800" b="1" dirty="0">
                  <a:solidFill>
                    <a:srgbClr val="000099"/>
                  </a:solidFill>
                  <a:latin typeface="Tahoma" charset="0"/>
                </a:rPr>
                <a:t>m</a:t>
              </a:r>
            </a:p>
          </p:txBody>
        </p:sp>
      </p:grpSp>
      <p:sp>
        <p:nvSpPr>
          <p:cNvPr id="1154050" name="Rectangle 2"/>
          <p:cNvSpPr>
            <a:spLocks noChangeArrowheads="1"/>
          </p:cNvSpPr>
          <p:nvPr/>
        </p:nvSpPr>
        <p:spPr bwMode="auto">
          <a:xfrm>
            <a:off x="3028950" y="2719388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4051" name="Rectangle 3"/>
          <p:cNvSpPr>
            <a:spLocks noChangeArrowheads="1"/>
          </p:cNvSpPr>
          <p:nvPr/>
        </p:nvSpPr>
        <p:spPr bwMode="auto">
          <a:xfrm>
            <a:off x="3024188" y="2809875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4052" name="Rectangle 4"/>
          <p:cNvSpPr>
            <a:spLocks noChangeArrowheads="1"/>
          </p:cNvSpPr>
          <p:nvPr/>
        </p:nvSpPr>
        <p:spPr bwMode="auto">
          <a:xfrm>
            <a:off x="2890838" y="27479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4053" name="Rectangle 5"/>
          <p:cNvSpPr>
            <a:spLocks noChangeArrowheads="1"/>
          </p:cNvSpPr>
          <p:nvPr/>
        </p:nvSpPr>
        <p:spPr bwMode="auto">
          <a:xfrm>
            <a:off x="2890838" y="272891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4054" name="Rectangle 6"/>
          <p:cNvSpPr>
            <a:spLocks noChangeArrowheads="1"/>
          </p:cNvSpPr>
          <p:nvPr/>
        </p:nvSpPr>
        <p:spPr bwMode="auto">
          <a:xfrm>
            <a:off x="1828800" y="266700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4055" name="Rectangle 7"/>
          <p:cNvSpPr>
            <a:spLocks noChangeArrowheads="1"/>
          </p:cNvSpPr>
          <p:nvPr/>
        </p:nvSpPr>
        <p:spPr bwMode="auto">
          <a:xfrm>
            <a:off x="1828800" y="27098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4056" name="Rectangle 8"/>
          <p:cNvSpPr>
            <a:spLocks noChangeArrowheads="1"/>
          </p:cNvSpPr>
          <p:nvPr/>
        </p:nvSpPr>
        <p:spPr bwMode="auto">
          <a:xfrm>
            <a:off x="1976438" y="272415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4057" name="Text Box 9"/>
          <p:cNvSpPr txBox="1">
            <a:spLocks noChangeArrowheads="1"/>
          </p:cNvSpPr>
          <p:nvPr/>
        </p:nvSpPr>
        <p:spPr bwMode="auto">
          <a:xfrm>
            <a:off x="4640263" y="1419225"/>
            <a:ext cx="4503737" cy="2413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54068" name="Text Box 20"/>
          <p:cNvSpPr txBox="1">
            <a:spLocks noChangeArrowheads="1"/>
          </p:cNvSpPr>
          <p:nvPr/>
        </p:nvSpPr>
        <p:spPr bwMode="auto">
          <a:xfrm>
            <a:off x="0" y="739775"/>
            <a:ext cx="9144000" cy="363538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FODO cell for the </a:t>
            </a:r>
            <a:r>
              <a:rPr lang="en-US" sz="1800" b="1" dirty="0" err="1">
                <a:solidFill>
                  <a:srgbClr val="000099"/>
                </a:solidFill>
                <a:latin typeface="Symbol" charset="2"/>
              </a:rPr>
              <a:t>d</a:t>
            </a:r>
            <a:r>
              <a:rPr lang="en-US" sz="1800" b="1" dirty="0" err="1">
                <a:solidFill>
                  <a:srgbClr val="000099"/>
                </a:solidFill>
                <a:latin typeface="Tahoma" charset="0"/>
              </a:rPr>
              <a:t>p/p</a:t>
            </a:r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=+-60 %   -&gt; 2.5 - 10 GeV </a:t>
            </a:r>
          </a:p>
        </p:txBody>
      </p:sp>
      <p:sp>
        <p:nvSpPr>
          <p:cNvPr id="1154074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Arc </a:t>
            </a:r>
            <a:r>
              <a:rPr lang="en-US" sz="2400" dirty="0" smtClean="0"/>
              <a:t>cell with Halbach magnets</a:t>
            </a:r>
            <a:endParaRPr lang="en-US" sz="2400" dirty="0"/>
          </a:p>
        </p:txBody>
      </p:sp>
      <p:sp>
        <p:nvSpPr>
          <p:cNvPr id="1154077" name="Text Box 29"/>
          <p:cNvSpPr txBox="1">
            <a:spLocks noChangeArrowheads="1"/>
          </p:cNvSpPr>
          <p:nvPr/>
        </p:nvSpPr>
        <p:spPr bwMode="auto">
          <a:xfrm>
            <a:off x="1595438" y="3033713"/>
            <a:ext cx="1264770" cy="366767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 b="1" dirty="0" smtClean="0">
                <a:solidFill>
                  <a:srgbClr val="000099"/>
                </a:solidFill>
                <a:latin typeface="Tahoma" charset="0"/>
              </a:rPr>
              <a:t>52/2 </a:t>
            </a:r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mm</a:t>
            </a:r>
          </a:p>
        </p:txBody>
      </p:sp>
      <p:sp>
        <p:nvSpPr>
          <p:cNvPr id="1154079" name="Line 31"/>
          <p:cNvSpPr>
            <a:spLocks noChangeShapeType="1"/>
          </p:cNvSpPr>
          <p:nvPr/>
        </p:nvSpPr>
        <p:spPr bwMode="auto">
          <a:xfrm flipH="1">
            <a:off x="393700" y="2521360"/>
            <a:ext cx="1581150" cy="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4080" name="Line 32"/>
          <p:cNvSpPr>
            <a:spLocks noChangeShapeType="1"/>
          </p:cNvSpPr>
          <p:nvPr/>
        </p:nvSpPr>
        <p:spPr bwMode="auto">
          <a:xfrm>
            <a:off x="7010400" y="2616200"/>
            <a:ext cx="990600" cy="5715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0"/>
          </p:nvPr>
        </p:nvSpPr>
        <p:spPr>
          <a:xfrm>
            <a:off x="23495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  <p:sp>
        <p:nvSpPr>
          <p:cNvPr id="30" name="Text Box 24"/>
          <p:cNvSpPr txBox="1">
            <a:spLocks noChangeArrowheads="1"/>
          </p:cNvSpPr>
          <p:nvPr/>
        </p:nvSpPr>
        <p:spPr bwMode="auto">
          <a:xfrm rot="185530">
            <a:off x="5944009" y="3136664"/>
            <a:ext cx="1263756" cy="366767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 b="1" dirty="0" smtClean="0">
                <a:solidFill>
                  <a:srgbClr val="000099"/>
                </a:solidFill>
                <a:latin typeface="Tahoma" charset="0"/>
              </a:rPr>
              <a:t>0.52/2 </a:t>
            </a:r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m</a:t>
            </a:r>
          </a:p>
        </p:txBody>
      </p:sp>
      <p:sp>
        <p:nvSpPr>
          <p:cNvPr id="31" name="Text Box 25"/>
          <p:cNvSpPr txBox="1">
            <a:spLocks noChangeArrowheads="1"/>
          </p:cNvSpPr>
          <p:nvPr/>
        </p:nvSpPr>
        <p:spPr bwMode="auto">
          <a:xfrm>
            <a:off x="5291877" y="1562404"/>
            <a:ext cx="1277507" cy="366767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  <a:scene3d>
            <a:camera prst="orthographicFront">
              <a:rot lat="0" lon="0" rev="21420000"/>
            </a:camera>
            <a:lightRig rig="threePt" dir="t"/>
          </a:scene3d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 b="1" dirty="0" smtClean="0">
                <a:solidFill>
                  <a:srgbClr val="000099"/>
                </a:solidFill>
                <a:latin typeface="Tahoma" charset="0"/>
              </a:rPr>
              <a:t>0.1675 </a:t>
            </a:r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m</a:t>
            </a: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946" name="Rectangle 2"/>
          <p:cNvSpPr>
            <a:spLocks noChangeArrowheads="1"/>
          </p:cNvSpPr>
          <p:nvPr/>
        </p:nvSpPr>
        <p:spPr bwMode="auto">
          <a:xfrm>
            <a:off x="3028950" y="2719388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34947" name="Rectangle 3"/>
          <p:cNvSpPr>
            <a:spLocks noChangeArrowheads="1"/>
          </p:cNvSpPr>
          <p:nvPr/>
        </p:nvSpPr>
        <p:spPr bwMode="auto">
          <a:xfrm>
            <a:off x="3024188" y="2809875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34948" name="Rectangle 4"/>
          <p:cNvSpPr>
            <a:spLocks noChangeArrowheads="1"/>
          </p:cNvSpPr>
          <p:nvPr/>
        </p:nvSpPr>
        <p:spPr bwMode="auto">
          <a:xfrm>
            <a:off x="2890838" y="27479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34949" name="Rectangle 5"/>
          <p:cNvSpPr>
            <a:spLocks noChangeArrowheads="1"/>
          </p:cNvSpPr>
          <p:nvPr/>
        </p:nvSpPr>
        <p:spPr bwMode="auto">
          <a:xfrm>
            <a:off x="2890838" y="272891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34950" name="Rectangle 6"/>
          <p:cNvSpPr>
            <a:spLocks noChangeArrowheads="1"/>
          </p:cNvSpPr>
          <p:nvPr/>
        </p:nvSpPr>
        <p:spPr bwMode="auto">
          <a:xfrm>
            <a:off x="1828800" y="266700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34951" name="Rectangle 7"/>
          <p:cNvSpPr>
            <a:spLocks noChangeArrowheads="1"/>
          </p:cNvSpPr>
          <p:nvPr/>
        </p:nvSpPr>
        <p:spPr bwMode="auto">
          <a:xfrm>
            <a:off x="1828800" y="27098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34952" name="Rectangle 8"/>
          <p:cNvSpPr>
            <a:spLocks noChangeArrowheads="1"/>
          </p:cNvSpPr>
          <p:nvPr/>
        </p:nvSpPr>
        <p:spPr bwMode="auto">
          <a:xfrm>
            <a:off x="1976438" y="272415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34954" name="Text Box 10"/>
          <p:cNvSpPr txBox="1">
            <a:spLocks noChangeArrowheads="1"/>
          </p:cNvSpPr>
          <p:nvPr/>
        </p:nvSpPr>
        <p:spPr bwMode="auto">
          <a:xfrm>
            <a:off x="0" y="739775"/>
            <a:ext cx="9144000" cy="363538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FODO cell for the </a:t>
            </a:r>
            <a:r>
              <a:rPr lang="en-US" sz="1800" b="1" dirty="0" err="1">
                <a:solidFill>
                  <a:srgbClr val="000099"/>
                </a:solidFill>
                <a:latin typeface="Symbol" charset="2"/>
              </a:rPr>
              <a:t>d</a:t>
            </a:r>
            <a:r>
              <a:rPr lang="en-US" sz="1800" b="1" dirty="0" err="1">
                <a:solidFill>
                  <a:srgbClr val="000099"/>
                </a:solidFill>
                <a:latin typeface="Tahoma" charset="0"/>
              </a:rPr>
              <a:t>p/p</a:t>
            </a:r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=+-60 %   -&gt; 2.5 - 10 GeV </a:t>
            </a:r>
          </a:p>
        </p:txBody>
      </p:sp>
      <p:sp>
        <p:nvSpPr>
          <p:cNvPr id="1234965" name="Rectangle 2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Arc cells for two different lattices</a:t>
            </a: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0"/>
          </p:nvPr>
        </p:nvSpPr>
        <p:spPr>
          <a:xfrm>
            <a:off x="24511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  <p:sp>
        <p:nvSpPr>
          <p:cNvPr id="1234953" name="Text Box 9"/>
          <p:cNvSpPr txBox="1">
            <a:spLocks noChangeArrowheads="1"/>
          </p:cNvSpPr>
          <p:nvPr/>
        </p:nvSpPr>
        <p:spPr bwMode="auto">
          <a:xfrm>
            <a:off x="4640263" y="1419225"/>
            <a:ext cx="4503737" cy="2413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14" name="Picture 13" descr="Screen shot 2009-12-03 at 1.11.39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813" y="0"/>
            <a:ext cx="8662987" cy="6605031"/>
          </a:xfrm>
          <a:prstGeom prst="rect">
            <a:avLst/>
          </a:prstGeom>
        </p:spPr>
      </p:pic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540000" y="6553200"/>
            <a:ext cx="5105401" cy="3048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  <p:pic>
        <p:nvPicPr>
          <p:cNvPr id="3" name="Picture 2" descr="Screen shot 2009-12-03 at 1.05.11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00" y="-220663"/>
            <a:ext cx="9144000" cy="6842126"/>
          </a:xfrm>
          <a:prstGeom prst="rect">
            <a:avLst/>
          </a:prstGeom>
        </p:spPr>
      </p:pic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540000" y="6553200"/>
            <a:ext cx="5105401" cy="3048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  <p:pic>
        <p:nvPicPr>
          <p:cNvPr id="3" name="Picture 2" descr="Screen shot 2009-12-03 at 12.59.03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8991600" cy="64783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0" y="2971800"/>
            <a:ext cx="48757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90"/>
                </a:solidFill>
                <a:latin typeface="Tahoma"/>
              </a:rPr>
              <a:t>A total difference in the path length -  </a:t>
            </a:r>
          </a:p>
          <a:p>
            <a:r>
              <a:rPr lang="en-US" sz="2000" dirty="0" smtClean="0">
                <a:solidFill>
                  <a:srgbClr val="000090"/>
                </a:solidFill>
                <a:latin typeface="Tahoma"/>
              </a:rPr>
              <a:t>10 GeV and the minimum of the parabola</a:t>
            </a:r>
          </a:p>
          <a:p>
            <a:r>
              <a:rPr lang="en-US" sz="2000" dirty="0" smtClean="0">
                <a:solidFill>
                  <a:srgbClr val="000090"/>
                </a:solidFill>
                <a:latin typeface="Tahoma"/>
              </a:rPr>
              <a:t>is </a:t>
            </a:r>
            <a:r>
              <a:rPr lang="en-US" sz="2000" dirty="0" smtClean="0">
                <a:solidFill>
                  <a:srgbClr val="000090"/>
                </a:solidFill>
                <a:latin typeface="Symbol"/>
              </a:rPr>
              <a:t>D</a:t>
            </a:r>
            <a:r>
              <a:rPr lang="en-US" sz="2000" dirty="0" smtClean="0">
                <a:solidFill>
                  <a:srgbClr val="000090"/>
                </a:solidFill>
                <a:latin typeface="Tahoma"/>
              </a:rPr>
              <a:t>l=0.2465 m</a:t>
            </a:r>
            <a:endParaRPr lang="en-US" sz="2000" dirty="0">
              <a:solidFill>
                <a:srgbClr val="000090"/>
              </a:solidFill>
              <a:latin typeface="Tahoma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 flipV="1">
            <a:off x="2222500" y="5270500"/>
            <a:ext cx="4064000" cy="25400"/>
          </a:xfrm>
          <a:prstGeom prst="line">
            <a:avLst/>
          </a:prstGeom>
          <a:solidFill>
            <a:schemeClr val="accent1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 rot="10800000">
            <a:off x="3530600" y="1663700"/>
            <a:ext cx="4699000" cy="12700"/>
          </a:xfrm>
          <a:prstGeom prst="line">
            <a:avLst/>
          </a:prstGeom>
          <a:solidFill>
            <a:schemeClr val="accent1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rot="16200000" flipV="1">
            <a:off x="4446521" y="3468620"/>
            <a:ext cx="3630930" cy="23629"/>
          </a:xfrm>
          <a:prstGeom prst="straightConnector1">
            <a:avLst/>
          </a:prstGeom>
          <a:solidFill>
            <a:schemeClr val="accent1"/>
          </a:solidFill>
          <a:ln w="12699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5"/>
          <p:cNvSpPr>
            <a:spLocks noGrp="1"/>
          </p:cNvSpPr>
          <p:nvPr>
            <p:ph type="title"/>
          </p:nvPr>
        </p:nvSpPr>
        <p:spPr>
          <a:xfrm>
            <a:off x="0" y="-14926"/>
            <a:ext cx="9144000" cy="726866"/>
          </a:xfrm>
        </p:spPr>
        <p:txBody>
          <a:bodyPr wrap="square" anchorCtr="1">
            <a:spAutoFit/>
          </a:bodyPr>
          <a:lstStyle/>
          <a:p>
            <a:r>
              <a:rPr lang="en-US" sz="2400" dirty="0" smtClean="0">
                <a:solidFill>
                  <a:srgbClr val="000099"/>
                </a:solidFill>
                <a:ea typeface="Times New Roman" charset="0"/>
                <a:cs typeface="Times New Roman" charset="0"/>
              </a:rPr>
              <a:t>Halbach permanent magnet</a:t>
            </a:r>
            <a:br>
              <a:rPr lang="en-US" sz="2400" dirty="0" smtClean="0">
                <a:solidFill>
                  <a:srgbClr val="000099"/>
                </a:solidFill>
                <a:ea typeface="Times New Roman" charset="0"/>
                <a:cs typeface="Times New Roman" charset="0"/>
              </a:rPr>
            </a:br>
            <a:endParaRPr lang="en-US" sz="2400" dirty="0" smtClean="0"/>
          </a:p>
        </p:txBody>
      </p:sp>
      <p:pic>
        <p:nvPicPr>
          <p:cNvPr id="78853" name="Picture 5" descr="Halbach2_Equation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9144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4" name="TextBox 7"/>
          <p:cNvSpPr txBox="1">
            <a:spLocks noChangeArrowheads="1"/>
          </p:cNvSpPr>
          <p:nvPr/>
        </p:nvSpPr>
        <p:spPr bwMode="auto">
          <a:xfrm>
            <a:off x="3886200" y="5003800"/>
            <a:ext cx="5035550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000090"/>
                </a:solidFill>
              </a:rPr>
              <a:t>But in reality it would be limited by: </a:t>
            </a:r>
          </a:p>
          <a:p>
            <a:pPr>
              <a:buFontTx/>
              <a:buAutoNum type="arabicParenBoth"/>
            </a:pPr>
            <a:r>
              <a:rPr lang="en-US" sz="2400">
                <a:solidFill>
                  <a:srgbClr val="000090"/>
                </a:solidFill>
              </a:rPr>
              <a:t>The realistic size </a:t>
            </a:r>
          </a:p>
          <a:p>
            <a:pPr>
              <a:buFontTx/>
              <a:buAutoNum type="arabicParenBoth"/>
            </a:pPr>
            <a:r>
              <a:rPr lang="en-US" sz="2400">
                <a:solidFill>
                  <a:srgbClr val="000090"/>
                </a:solidFill>
              </a:rPr>
              <a:t>The demagnetization effect </a:t>
            </a:r>
          </a:p>
        </p:txBody>
      </p:sp>
      <p:pic>
        <p:nvPicPr>
          <p:cNvPr id="78855" name="Picture 8" descr="FluxDensityMap.tif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" y="3683000"/>
            <a:ext cx="2632075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3" name="Text Box 13"/>
          <p:cNvSpPr txBox="1">
            <a:spLocks noChangeArrowheads="1"/>
          </p:cNvSpPr>
          <p:nvPr/>
        </p:nvSpPr>
        <p:spPr bwMode="auto">
          <a:xfrm>
            <a:off x="5562600" y="1066800"/>
            <a:ext cx="2711063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 dirty="0">
                <a:solidFill>
                  <a:srgbClr val="000090"/>
                </a:solidFill>
              </a:rPr>
              <a:t>Material</a:t>
            </a:r>
            <a:r>
              <a:rPr lang="en-US" sz="1800" dirty="0">
                <a:solidFill>
                  <a:srgbClr val="000090"/>
                </a:solidFill>
              </a:rPr>
              <a:t>: </a:t>
            </a:r>
            <a:r>
              <a:rPr lang="en-US" sz="1800" dirty="0">
                <a:ln>
                  <a:solidFill>
                    <a:srgbClr val="0070C0"/>
                  </a:solidFill>
                </a:ln>
                <a:solidFill>
                  <a:srgbClr val="000090"/>
                </a:solidFill>
              </a:rPr>
              <a:t>NdFeB</a:t>
            </a:r>
            <a:r>
              <a:rPr lang="en-US" sz="1800" dirty="0">
                <a:solidFill>
                  <a:srgbClr val="000090"/>
                </a:solidFill>
              </a:rPr>
              <a:t> </a:t>
            </a:r>
            <a:r>
              <a:rPr lang="en-US" sz="1800" dirty="0" smtClean="0">
                <a:solidFill>
                  <a:srgbClr val="000090"/>
                </a:solidFill>
              </a:rPr>
              <a:t>n5563</a:t>
            </a:r>
          </a:p>
          <a:p>
            <a:pPr>
              <a:defRPr/>
            </a:pPr>
            <a:endParaRPr lang="en-US" sz="1800" b="1" dirty="0" smtClean="0">
              <a:solidFill>
                <a:srgbClr val="000090"/>
              </a:solidFill>
            </a:endParaRPr>
          </a:p>
          <a:p>
            <a:pPr>
              <a:defRPr/>
            </a:pPr>
            <a:r>
              <a:rPr lang="en-US" sz="1800" b="1" dirty="0" smtClean="0">
                <a:solidFill>
                  <a:srgbClr val="000090"/>
                </a:solidFill>
              </a:rPr>
              <a:t>Br =   15000 </a:t>
            </a:r>
            <a:r>
              <a:rPr lang="en-US" sz="1800" b="1" dirty="0">
                <a:solidFill>
                  <a:srgbClr val="000090"/>
                </a:solidFill>
              </a:rPr>
              <a:t>G</a:t>
            </a:r>
            <a:endParaRPr lang="en-US" sz="1800" b="1" dirty="0" smtClean="0">
              <a:solidFill>
                <a:srgbClr val="000090"/>
              </a:solidFill>
            </a:endParaRPr>
          </a:p>
          <a:p>
            <a:pPr>
              <a:defRPr/>
            </a:pPr>
            <a:r>
              <a:rPr lang="en-US" sz="1800" b="1" dirty="0" smtClean="0">
                <a:solidFill>
                  <a:srgbClr val="000090"/>
                </a:solidFill>
              </a:rPr>
              <a:t>Hc = -13000 Oe</a:t>
            </a:r>
            <a:endParaRPr lang="en-US" sz="1800" b="1" dirty="0">
              <a:solidFill>
                <a:srgbClr val="000090"/>
              </a:solidFill>
            </a:endParaRPr>
          </a:p>
          <a:p>
            <a:pPr>
              <a:defRPr/>
            </a:pPr>
            <a:endParaRPr lang="en-US" sz="1800" dirty="0">
              <a:solidFill>
                <a:srgbClr val="000090"/>
              </a:solidFill>
            </a:endParaRPr>
          </a:p>
          <a:p>
            <a:pPr>
              <a:defRPr/>
            </a:pPr>
            <a:r>
              <a:rPr lang="en-US" sz="1800" dirty="0">
                <a:solidFill>
                  <a:srgbClr val="000090"/>
                </a:solidFill>
              </a:rPr>
              <a:t>(www.mceproducts.com</a:t>
            </a:r>
            <a:r>
              <a:rPr lang="en-US" dirty="0"/>
              <a:t>)</a:t>
            </a:r>
          </a:p>
        </p:txBody>
      </p:sp>
      <p:sp>
        <p:nvSpPr>
          <p:cNvPr id="4099" name="Text Box 14"/>
          <p:cNvSpPr txBox="1">
            <a:spLocks noChangeArrowheads="1"/>
          </p:cNvSpPr>
          <p:nvPr/>
        </p:nvSpPr>
        <p:spPr bwMode="auto">
          <a:xfrm>
            <a:off x="196273" y="156585"/>
            <a:ext cx="871681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0090"/>
                </a:solidFill>
              </a:rPr>
              <a:t>Permanent </a:t>
            </a:r>
            <a:r>
              <a:rPr lang="en-US" sz="2400" b="1" dirty="0" smtClean="0">
                <a:solidFill>
                  <a:srgbClr val="000090"/>
                </a:solidFill>
              </a:rPr>
              <a:t>Magnet for the BNL additional triplets</a:t>
            </a:r>
          </a:p>
          <a:p>
            <a:pPr algn="ctr"/>
            <a:r>
              <a:rPr lang="en-US" sz="2400" b="1" dirty="0" smtClean="0">
                <a:solidFill>
                  <a:srgbClr val="000090"/>
                </a:solidFill>
              </a:rPr>
              <a:t>(K. Halbach)</a:t>
            </a:r>
            <a:endParaRPr lang="en-US" sz="2400" b="1" dirty="0">
              <a:solidFill>
                <a:srgbClr val="000090"/>
              </a:solidFill>
            </a:endParaRPr>
          </a:p>
        </p:txBody>
      </p:sp>
      <p:pic>
        <p:nvPicPr>
          <p:cNvPr id="4100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425" y="1371600"/>
            <a:ext cx="525145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TextBox 14"/>
          <p:cNvSpPr txBox="1">
            <a:spLocks noChangeArrowheads="1"/>
          </p:cNvSpPr>
          <p:nvPr/>
        </p:nvSpPr>
        <p:spPr bwMode="auto">
          <a:xfrm>
            <a:off x="228600" y="1219200"/>
            <a:ext cx="860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Y (cm)</a:t>
            </a:r>
          </a:p>
        </p:txBody>
      </p:sp>
      <p:sp>
        <p:nvSpPr>
          <p:cNvPr id="4102" name="TextBox 15"/>
          <p:cNvSpPr txBox="1">
            <a:spLocks noChangeArrowheads="1"/>
          </p:cNvSpPr>
          <p:nvPr/>
        </p:nvSpPr>
        <p:spPr bwMode="auto">
          <a:xfrm>
            <a:off x="4724400" y="5867400"/>
            <a:ext cx="863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X (cm)</a:t>
            </a:r>
          </a:p>
        </p:txBody>
      </p:sp>
      <p:sp>
        <p:nvSpPr>
          <p:cNvPr id="17" name="Right Arrow 16"/>
          <p:cNvSpPr/>
          <p:nvPr/>
        </p:nvSpPr>
        <p:spPr>
          <a:xfrm rot="16200000">
            <a:off x="1905000" y="3505200"/>
            <a:ext cx="3810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2971800" y="4724400"/>
            <a:ext cx="3810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8841513">
            <a:off x="2538413" y="3987800"/>
            <a:ext cx="3810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Right Arrow 19"/>
          <p:cNvSpPr/>
          <p:nvPr/>
        </p:nvSpPr>
        <p:spPr>
          <a:xfrm rot="2448260">
            <a:off x="3457575" y="5354638"/>
            <a:ext cx="3810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Right Arrow 20"/>
          <p:cNvSpPr/>
          <p:nvPr/>
        </p:nvSpPr>
        <p:spPr>
          <a:xfrm rot="5400000">
            <a:off x="3733800" y="5943600"/>
            <a:ext cx="3810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13728324">
            <a:off x="1170782" y="3131344"/>
            <a:ext cx="315912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Right Arrow 22"/>
          <p:cNvSpPr/>
          <p:nvPr/>
        </p:nvSpPr>
        <p:spPr>
          <a:xfrm rot="10800000">
            <a:off x="609600" y="29718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10" name="TextBox 23"/>
          <p:cNvSpPr txBox="1">
            <a:spLocks noChangeArrowheads="1"/>
          </p:cNvSpPr>
          <p:nvPr/>
        </p:nvSpPr>
        <p:spPr bwMode="auto">
          <a:xfrm>
            <a:off x="5022516" y="3402263"/>
            <a:ext cx="3616696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 smtClean="0"/>
              <a:t>Field Quality @ </a:t>
            </a:r>
            <a:r>
              <a:rPr lang="en-US" sz="2000" b="1" dirty="0"/>
              <a:t>R=6 cm</a:t>
            </a:r>
          </a:p>
          <a:p>
            <a:endParaRPr lang="en-US" sz="2000" b="1" dirty="0"/>
          </a:p>
          <a:p>
            <a:r>
              <a:rPr lang="en-US" sz="2000" b="1" dirty="0"/>
              <a:t>b2 = 10248.0 Gauss (17 T/m)</a:t>
            </a:r>
          </a:p>
          <a:p>
            <a:endParaRPr lang="en-US" sz="2000" b="1" dirty="0"/>
          </a:p>
          <a:p>
            <a:r>
              <a:rPr lang="en-US" sz="2000" b="1" dirty="0"/>
              <a:t>b6 =        44.3 Gauss (4.3E-3)</a:t>
            </a:r>
          </a:p>
        </p:txBody>
      </p:sp>
      <p:sp>
        <p:nvSpPr>
          <p:cNvPr id="15" name="Footer Placeholder 22"/>
          <p:cNvSpPr>
            <a:spLocks noGrp="1"/>
          </p:cNvSpPr>
          <p:nvPr>
            <p:ph type="ftr" sz="quarter" idx="10"/>
          </p:nvPr>
        </p:nvSpPr>
        <p:spPr>
          <a:xfrm>
            <a:off x="25400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49300"/>
          </a:xfrm>
        </p:spPr>
        <p:txBody>
          <a:bodyPr wrap="square" anchorCtr="1">
            <a:spAutoFit/>
          </a:bodyPr>
          <a:lstStyle/>
          <a:p>
            <a:r>
              <a:rPr lang="en-US" sz="2400" dirty="0" smtClean="0">
                <a:solidFill>
                  <a:srgbClr val="000099"/>
                </a:solidFill>
                <a:ea typeface="Times New Roman" charset="0"/>
                <a:cs typeface="Times New Roman" charset="0"/>
              </a:rPr>
              <a:t>Halbach permanent magnets: available material</a:t>
            </a:r>
            <a:br>
              <a:rPr lang="en-US" sz="2400" dirty="0" smtClean="0">
                <a:solidFill>
                  <a:srgbClr val="000099"/>
                </a:solidFill>
                <a:ea typeface="Times New Roman" charset="0"/>
                <a:cs typeface="Times New Roman" charset="0"/>
              </a:rPr>
            </a:br>
            <a:endParaRPr lang="en-US" sz="2400" dirty="0" smtClean="0"/>
          </a:p>
        </p:txBody>
      </p:sp>
      <p:sp>
        <p:nvSpPr>
          <p:cNvPr id="80901" name="Rectangle 6"/>
          <p:cNvSpPr>
            <a:spLocks noChangeArrowheads="1"/>
          </p:cNvSpPr>
          <p:nvPr/>
        </p:nvSpPr>
        <p:spPr bwMode="auto">
          <a:xfrm>
            <a:off x="2071688" y="1179513"/>
            <a:ext cx="48942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000090"/>
                </a:solidFill>
              </a:rPr>
              <a:t>No-Fe-B Type Rare Earth Magnets:</a:t>
            </a:r>
          </a:p>
        </p:txBody>
      </p:sp>
      <p:pic>
        <p:nvPicPr>
          <p:cNvPr id="80902" name="Picture 7" descr="Nd-Fe-B_typeRareEarthMaterial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43075"/>
            <a:ext cx="9144000" cy="469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903" name="Rectangle 8"/>
          <p:cNvSpPr>
            <a:spLocks noChangeArrowheads="1"/>
          </p:cNvSpPr>
          <p:nvPr/>
        </p:nvSpPr>
        <p:spPr bwMode="auto">
          <a:xfrm>
            <a:off x="1879600" y="2705100"/>
            <a:ext cx="1600200" cy="850900"/>
          </a:xfrm>
          <a:prstGeom prst="rect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27075"/>
          </a:xfrm>
        </p:spPr>
        <p:txBody>
          <a:bodyPr anchorCtr="1">
            <a:spAutoFit/>
          </a:bodyPr>
          <a:lstStyle/>
          <a:p>
            <a:r>
              <a:rPr lang="en-US" sz="2400" dirty="0" err="1" smtClean="0">
                <a:solidFill>
                  <a:srgbClr val="000099"/>
                </a:solidFill>
                <a:ea typeface="Times New Roman" charset="0"/>
                <a:cs typeface="Times New Roman" charset="0"/>
              </a:rPr>
              <a:t>Halbach</a:t>
            </a:r>
            <a:r>
              <a:rPr lang="en-US" sz="2400" dirty="0" smtClean="0">
                <a:solidFill>
                  <a:srgbClr val="000099"/>
                </a:solidFill>
                <a:ea typeface="Times New Roman" charset="0"/>
                <a:cs typeface="Times New Roman" charset="0"/>
              </a:rPr>
              <a:t> permanent magnets – pictures from the original publication:</a:t>
            </a:r>
            <a:endParaRPr lang="en-US" sz="2400" dirty="0" smtClean="0"/>
          </a:p>
        </p:txBody>
      </p:sp>
      <p:pic>
        <p:nvPicPr>
          <p:cNvPr id="82949" name="Picture 7" descr="OneHalbachSegment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48300" y="635000"/>
            <a:ext cx="3517900" cy="213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0" name="Picture 8" descr="16PieceHalbachQuad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8" y="719138"/>
            <a:ext cx="3705225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2951" name="Straight Connector 11"/>
          <p:cNvCxnSpPr>
            <a:cxnSpLocks noChangeShapeType="1"/>
          </p:cNvCxnSpPr>
          <p:nvPr/>
        </p:nvCxnSpPr>
        <p:spPr bwMode="auto">
          <a:xfrm rot="16200000" flipH="1">
            <a:off x="-1022350" y="4133850"/>
            <a:ext cx="3175000" cy="635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82952" name="Straight Connector 14"/>
          <p:cNvCxnSpPr>
            <a:cxnSpLocks noChangeShapeType="1"/>
          </p:cNvCxnSpPr>
          <p:nvPr/>
        </p:nvCxnSpPr>
        <p:spPr bwMode="auto">
          <a:xfrm rot="5400000">
            <a:off x="1797050" y="4006850"/>
            <a:ext cx="3416300" cy="254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82953" name="Straight Connector 16"/>
          <p:cNvCxnSpPr>
            <a:cxnSpLocks noChangeShapeType="1"/>
          </p:cNvCxnSpPr>
          <p:nvPr/>
        </p:nvCxnSpPr>
        <p:spPr bwMode="auto">
          <a:xfrm rot="5400000">
            <a:off x="704850" y="3638550"/>
            <a:ext cx="2095500" cy="254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82954" name="Straight Connector 18"/>
          <p:cNvCxnSpPr>
            <a:cxnSpLocks noChangeShapeType="1"/>
          </p:cNvCxnSpPr>
          <p:nvPr/>
        </p:nvCxnSpPr>
        <p:spPr bwMode="auto">
          <a:xfrm rot="16200000" flipH="1">
            <a:off x="1238250" y="3638550"/>
            <a:ext cx="2108200" cy="127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82955" name="Straight Arrow Connector 20"/>
          <p:cNvCxnSpPr>
            <a:cxnSpLocks noChangeShapeType="1"/>
          </p:cNvCxnSpPr>
          <p:nvPr/>
        </p:nvCxnSpPr>
        <p:spPr bwMode="auto">
          <a:xfrm>
            <a:off x="1739900" y="4699000"/>
            <a:ext cx="546100" cy="1588"/>
          </a:xfrm>
          <a:prstGeom prst="straightConnector1">
            <a:avLst/>
          </a:prstGeom>
          <a:noFill/>
          <a:ln w="12699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82956" name="Straight Arrow Connector 22"/>
          <p:cNvCxnSpPr>
            <a:cxnSpLocks noChangeShapeType="1"/>
          </p:cNvCxnSpPr>
          <p:nvPr/>
        </p:nvCxnSpPr>
        <p:spPr bwMode="auto">
          <a:xfrm>
            <a:off x="584200" y="5537200"/>
            <a:ext cx="2895600" cy="1588"/>
          </a:xfrm>
          <a:prstGeom prst="straightConnector1">
            <a:avLst/>
          </a:prstGeom>
          <a:noFill/>
          <a:ln w="12699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sp>
        <p:nvSpPr>
          <p:cNvPr id="82957" name="TextBox 32"/>
          <p:cNvSpPr txBox="1">
            <a:spLocks noChangeArrowheads="1"/>
          </p:cNvSpPr>
          <p:nvPr/>
        </p:nvSpPr>
        <p:spPr bwMode="auto">
          <a:xfrm>
            <a:off x="4064000" y="4191000"/>
            <a:ext cx="417028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solidFill>
                  <a:srgbClr val="000090"/>
                </a:solidFill>
              </a:rPr>
              <a:t>QL</a:t>
            </a:r>
            <a:r>
              <a:rPr lang="en-US" sz="2400" baseline="-25000" dirty="0" smtClean="0">
                <a:solidFill>
                  <a:srgbClr val="000090"/>
                </a:solidFill>
              </a:rPr>
              <a:t>D </a:t>
            </a:r>
            <a:r>
              <a:rPr lang="en-US" sz="2400" dirty="0" smtClean="0">
                <a:solidFill>
                  <a:srgbClr val="000090"/>
                </a:solidFill>
              </a:rPr>
              <a:t>= 52 </a:t>
            </a:r>
            <a:r>
              <a:rPr lang="en-US" sz="2400" dirty="0">
                <a:solidFill>
                  <a:srgbClr val="000090"/>
                </a:solidFill>
              </a:rPr>
              <a:t>cm</a:t>
            </a:r>
          </a:p>
          <a:p>
            <a:r>
              <a:rPr lang="en-US" sz="2400" dirty="0" smtClean="0">
                <a:solidFill>
                  <a:srgbClr val="000090"/>
                </a:solidFill>
              </a:rPr>
              <a:t>BL   = 16.75 </a:t>
            </a:r>
            <a:r>
              <a:rPr lang="en-US" sz="2400" dirty="0">
                <a:solidFill>
                  <a:srgbClr val="000090"/>
                </a:solidFill>
              </a:rPr>
              <a:t>cm</a:t>
            </a:r>
          </a:p>
          <a:p>
            <a:r>
              <a:rPr lang="en-US" sz="2400" dirty="0" smtClean="0">
                <a:solidFill>
                  <a:srgbClr val="000090"/>
                </a:solidFill>
              </a:rPr>
              <a:t>QL</a:t>
            </a:r>
            <a:r>
              <a:rPr lang="en-US" sz="2400" baseline="-25000" dirty="0" smtClean="0">
                <a:solidFill>
                  <a:srgbClr val="000090"/>
                </a:solidFill>
              </a:rPr>
              <a:t>F  </a:t>
            </a:r>
            <a:r>
              <a:rPr lang="en-US" sz="2400" dirty="0" smtClean="0">
                <a:solidFill>
                  <a:srgbClr val="000090"/>
                </a:solidFill>
              </a:rPr>
              <a:t>= 73 </a:t>
            </a:r>
            <a:r>
              <a:rPr lang="en-US" sz="2400" dirty="0">
                <a:solidFill>
                  <a:srgbClr val="000090"/>
                </a:solidFill>
              </a:rPr>
              <a:t>cm</a:t>
            </a:r>
          </a:p>
          <a:p>
            <a:r>
              <a:rPr lang="en-US" sz="2400" dirty="0">
                <a:solidFill>
                  <a:srgbClr val="000090"/>
                </a:solidFill>
              </a:rPr>
              <a:t>G</a:t>
            </a:r>
            <a:r>
              <a:rPr lang="en-US" sz="2400" baseline="-25000" dirty="0">
                <a:solidFill>
                  <a:srgbClr val="000090"/>
                </a:solidFill>
              </a:rPr>
              <a:t>F</a:t>
            </a:r>
            <a:r>
              <a:rPr lang="en-US" sz="2400" dirty="0">
                <a:solidFill>
                  <a:srgbClr val="000090"/>
                </a:solidFill>
              </a:rPr>
              <a:t> = </a:t>
            </a:r>
            <a:r>
              <a:rPr lang="en-US" sz="2400" dirty="0" smtClean="0">
                <a:solidFill>
                  <a:srgbClr val="000090"/>
                </a:solidFill>
              </a:rPr>
              <a:t>2.7 </a:t>
            </a:r>
            <a:r>
              <a:rPr lang="en-US" sz="2400" dirty="0">
                <a:solidFill>
                  <a:srgbClr val="000090"/>
                </a:solidFill>
              </a:rPr>
              <a:t>T/</a:t>
            </a:r>
            <a:r>
              <a:rPr lang="en-US" sz="2400" dirty="0" smtClean="0">
                <a:solidFill>
                  <a:srgbClr val="000090"/>
                </a:solidFill>
              </a:rPr>
              <a:t>0.068 m </a:t>
            </a:r>
            <a:r>
              <a:rPr lang="en-US" sz="2400" dirty="0">
                <a:solidFill>
                  <a:srgbClr val="000090"/>
                </a:solidFill>
              </a:rPr>
              <a:t>=</a:t>
            </a:r>
            <a:r>
              <a:rPr lang="en-US" sz="2400" dirty="0" smtClean="0">
                <a:solidFill>
                  <a:srgbClr val="000090"/>
                </a:solidFill>
              </a:rPr>
              <a:t> 40 </a:t>
            </a:r>
            <a:r>
              <a:rPr lang="en-US" sz="2400" dirty="0">
                <a:solidFill>
                  <a:srgbClr val="000090"/>
                </a:solidFill>
              </a:rPr>
              <a:t>T/m</a:t>
            </a:r>
          </a:p>
          <a:p>
            <a:r>
              <a:rPr lang="en-US" sz="2400" dirty="0">
                <a:solidFill>
                  <a:srgbClr val="000090"/>
                </a:solidFill>
              </a:rPr>
              <a:t>G</a:t>
            </a:r>
            <a:r>
              <a:rPr lang="en-US" sz="2400" baseline="-25000" dirty="0">
                <a:solidFill>
                  <a:srgbClr val="000090"/>
                </a:solidFill>
              </a:rPr>
              <a:t>D</a:t>
            </a:r>
            <a:r>
              <a:rPr lang="en-US" sz="2400" dirty="0">
                <a:solidFill>
                  <a:srgbClr val="000090"/>
                </a:solidFill>
              </a:rPr>
              <a:t>= -</a:t>
            </a:r>
            <a:r>
              <a:rPr lang="en-US" sz="2400" dirty="0" smtClean="0">
                <a:solidFill>
                  <a:srgbClr val="000090"/>
                </a:solidFill>
              </a:rPr>
              <a:t>2.7 </a:t>
            </a:r>
            <a:r>
              <a:rPr lang="en-US" sz="2400" dirty="0">
                <a:solidFill>
                  <a:srgbClr val="000090"/>
                </a:solidFill>
              </a:rPr>
              <a:t>T/</a:t>
            </a:r>
            <a:r>
              <a:rPr lang="en-US" sz="2400" dirty="0" smtClean="0">
                <a:solidFill>
                  <a:srgbClr val="000090"/>
                </a:solidFill>
              </a:rPr>
              <a:t>0.054 </a:t>
            </a:r>
            <a:r>
              <a:rPr lang="en-US" sz="2400" dirty="0">
                <a:solidFill>
                  <a:srgbClr val="000090"/>
                </a:solidFill>
              </a:rPr>
              <a:t>m=</a:t>
            </a:r>
            <a:r>
              <a:rPr lang="en-US" sz="2400" dirty="0" smtClean="0">
                <a:solidFill>
                  <a:srgbClr val="000090"/>
                </a:solidFill>
              </a:rPr>
              <a:t>-50 </a:t>
            </a:r>
            <a:r>
              <a:rPr lang="en-US" sz="2400" dirty="0">
                <a:solidFill>
                  <a:srgbClr val="000090"/>
                </a:solidFill>
              </a:rPr>
              <a:t>T/m</a:t>
            </a:r>
          </a:p>
        </p:txBody>
      </p:sp>
      <p:sp>
        <p:nvSpPr>
          <p:cNvPr id="82958" name="TextBox 33"/>
          <p:cNvSpPr txBox="1">
            <a:spLocks noChangeArrowheads="1"/>
          </p:cNvSpPr>
          <p:nvPr/>
        </p:nvSpPr>
        <p:spPr bwMode="auto">
          <a:xfrm>
            <a:off x="1562100" y="4724400"/>
            <a:ext cx="88309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 smtClean="0"/>
              <a:t>14 </a:t>
            </a:r>
            <a:r>
              <a:rPr lang="en-US" sz="2000" dirty="0"/>
              <a:t>cm</a:t>
            </a:r>
          </a:p>
        </p:txBody>
      </p:sp>
      <p:sp>
        <p:nvSpPr>
          <p:cNvPr id="82959" name="TextBox 34"/>
          <p:cNvSpPr txBox="1">
            <a:spLocks noChangeArrowheads="1"/>
          </p:cNvSpPr>
          <p:nvPr/>
        </p:nvSpPr>
        <p:spPr bwMode="auto">
          <a:xfrm>
            <a:off x="1651000" y="5600700"/>
            <a:ext cx="88309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 smtClean="0"/>
              <a:t>85 </a:t>
            </a:r>
            <a:r>
              <a:rPr lang="en-US" sz="2000" dirty="0"/>
              <a:t>cm</a:t>
            </a:r>
          </a:p>
        </p:txBody>
      </p:sp>
      <p:sp>
        <p:nvSpPr>
          <p:cNvPr id="82960" name="TextBox 35"/>
          <p:cNvSpPr txBox="1">
            <a:spLocks noChangeArrowheads="1"/>
          </p:cNvSpPr>
          <p:nvPr/>
        </p:nvSpPr>
        <p:spPr bwMode="auto">
          <a:xfrm>
            <a:off x="3594100" y="1104900"/>
            <a:ext cx="2590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000090"/>
                </a:solidFill>
              </a:rPr>
              <a:t>B</a:t>
            </a:r>
            <a:r>
              <a:rPr lang="en-US" sz="2400" baseline="-25000">
                <a:solidFill>
                  <a:srgbClr val="000090"/>
                </a:solidFill>
              </a:rPr>
              <a:t>g</a:t>
            </a:r>
            <a:r>
              <a:rPr lang="en-US" sz="2400">
                <a:solidFill>
                  <a:srgbClr val="000090"/>
                </a:solidFill>
              </a:rPr>
              <a:t>= B</a:t>
            </a:r>
            <a:r>
              <a:rPr lang="en-US" sz="2400" baseline="-25000">
                <a:solidFill>
                  <a:srgbClr val="000090"/>
                </a:solidFill>
              </a:rPr>
              <a:t>r</a:t>
            </a:r>
            <a:r>
              <a:rPr lang="en-US" sz="2400">
                <a:solidFill>
                  <a:srgbClr val="000090"/>
                </a:solidFill>
              </a:rPr>
              <a:t> ln(OD/ID)</a:t>
            </a:r>
          </a:p>
        </p:txBody>
      </p:sp>
      <p:sp>
        <p:nvSpPr>
          <p:cNvPr id="82961" name="Rectangle 36"/>
          <p:cNvSpPr>
            <a:spLocks noChangeArrowheads="1"/>
          </p:cNvSpPr>
          <p:nvPr/>
        </p:nvSpPr>
        <p:spPr bwMode="auto">
          <a:xfrm>
            <a:off x="4202113" y="2881313"/>
            <a:ext cx="1339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B</a:t>
            </a:r>
            <a:r>
              <a:rPr lang="en-US" sz="2400" b="1" baseline="-25000" dirty="0">
                <a:solidFill>
                  <a:srgbClr val="FF0000"/>
                </a:solidFill>
              </a:rPr>
              <a:t>r</a:t>
            </a:r>
            <a:r>
              <a:rPr lang="en-US" sz="2400" b="1" dirty="0">
                <a:solidFill>
                  <a:srgbClr val="FF0000"/>
                </a:solidFill>
              </a:rPr>
              <a:t>=</a:t>
            </a:r>
            <a:r>
              <a:rPr lang="en-US" sz="2400" b="1" dirty="0" smtClean="0">
                <a:solidFill>
                  <a:srgbClr val="FF0000"/>
                </a:solidFill>
              </a:rPr>
              <a:t>1.5 </a:t>
            </a:r>
            <a:r>
              <a:rPr lang="en-US" sz="2400" b="1" dirty="0">
                <a:solidFill>
                  <a:srgbClr val="FF0000"/>
                </a:solidFill>
              </a:rPr>
              <a:t>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2962" name="Rectangle 37"/>
          <p:cNvSpPr>
            <a:spLocks noChangeArrowheads="1"/>
          </p:cNvSpPr>
          <p:nvPr/>
        </p:nvSpPr>
        <p:spPr bwMode="auto">
          <a:xfrm>
            <a:off x="6530975" y="2817813"/>
            <a:ext cx="2091738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00090"/>
                </a:solidFill>
              </a:rPr>
              <a:t>OD</a:t>
            </a:r>
            <a:r>
              <a:rPr lang="en-US" sz="2400" dirty="0" smtClean="0">
                <a:solidFill>
                  <a:srgbClr val="000090"/>
                </a:solidFill>
              </a:rPr>
              <a:t>=85 </a:t>
            </a:r>
            <a:r>
              <a:rPr lang="en-US" sz="2400" dirty="0">
                <a:solidFill>
                  <a:srgbClr val="000090"/>
                </a:solidFill>
              </a:rPr>
              <a:t>cm</a:t>
            </a:r>
          </a:p>
          <a:p>
            <a:r>
              <a:rPr lang="en-US" sz="2400" dirty="0">
                <a:solidFill>
                  <a:srgbClr val="000090"/>
                </a:solidFill>
              </a:rPr>
              <a:t>ID </a:t>
            </a:r>
            <a:r>
              <a:rPr lang="en-US" sz="2400" dirty="0" smtClean="0">
                <a:solidFill>
                  <a:srgbClr val="000090"/>
                </a:solidFill>
              </a:rPr>
              <a:t>=14 </a:t>
            </a:r>
            <a:r>
              <a:rPr lang="en-US" sz="2400" dirty="0">
                <a:solidFill>
                  <a:srgbClr val="000090"/>
                </a:solidFill>
              </a:rPr>
              <a:t>cm</a:t>
            </a:r>
          </a:p>
          <a:p>
            <a:r>
              <a:rPr lang="en-US" sz="2400" dirty="0">
                <a:solidFill>
                  <a:srgbClr val="000090"/>
                </a:solidFill>
              </a:rPr>
              <a:t>ln(OD/ID)=</a:t>
            </a:r>
            <a:r>
              <a:rPr lang="en-US" sz="2400" dirty="0" smtClean="0">
                <a:solidFill>
                  <a:srgbClr val="000090"/>
                </a:solidFill>
              </a:rPr>
              <a:t>1.8 </a:t>
            </a:r>
          </a:p>
          <a:p>
            <a:endParaRPr lang="en-US" sz="2400" dirty="0">
              <a:solidFill>
                <a:srgbClr val="000090"/>
              </a:solidFill>
            </a:endParaRPr>
          </a:p>
          <a:p>
            <a:r>
              <a:rPr lang="en-US" sz="2400" b="1" dirty="0" err="1">
                <a:solidFill>
                  <a:srgbClr val="FF0000"/>
                </a:solidFill>
              </a:rPr>
              <a:t>B</a:t>
            </a:r>
            <a:r>
              <a:rPr lang="en-US" sz="2400" b="1" baseline="-25000" dirty="0" err="1">
                <a:solidFill>
                  <a:srgbClr val="FF0000"/>
                </a:solidFill>
              </a:rPr>
              <a:t>g</a:t>
            </a:r>
            <a:r>
              <a:rPr lang="en-US" sz="2400" b="1" dirty="0">
                <a:solidFill>
                  <a:srgbClr val="FF0000"/>
                </a:solidFill>
              </a:rPr>
              <a:t>=</a:t>
            </a:r>
            <a:r>
              <a:rPr lang="en-US" sz="2400" b="1" dirty="0" smtClean="0">
                <a:solidFill>
                  <a:srgbClr val="FF0000"/>
                </a:solidFill>
              </a:rPr>
              <a:t>2.7 </a:t>
            </a:r>
            <a:r>
              <a:rPr lang="en-US" sz="2400" b="1" dirty="0">
                <a:solidFill>
                  <a:srgbClr val="FF0000"/>
                </a:solidFill>
              </a:rPr>
              <a:t>T</a:t>
            </a:r>
          </a:p>
          <a:p>
            <a:endParaRPr lang="en-US" dirty="0"/>
          </a:p>
        </p:txBody>
      </p:sp>
      <p:sp>
        <p:nvSpPr>
          <p:cNvPr id="19" name="Footer Placeholder 22"/>
          <p:cNvSpPr txBox="1">
            <a:spLocks/>
          </p:cNvSpPr>
          <p:nvPr/>
        </p:nvSpPr>
        <p:spPr>
          <a:xfrm>
            <a:off x="2578100" y="6604000"/>
            <a:ext cx="5915025" cy="254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Arial Unicode MS" charset="0"/>
                <a:ea typeface="+mn-ea"/>
                <a:cs typeface="+mn-cs"/>
              </a:rPr>
              <a:t>Dejan Trbojevic  BNL - Muon Collider Design Workshop Dec 1-3, 2009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Arial Unicode MS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3" descr="16PieceHalbachQua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8688" y="401638"/>
            <a:ext cx="6259512" cy="606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5" name="Title 5"/>
          <p:cNvSpPr>
            <a:spLocks noGrp="1"/>
          </p:cNvSpPr>
          <p:nvPr>
            <p:ph type="title"/>
          </p:nvPr>
        </p:nvSpPr>
        <p:spPr>
          <a:xfrm>
            <a:off x="0" y="-64983"/>
            <a:ext cx="9144000" cy="726866"/>
          </a:xfrm>
        </p:spPr>
        <p:txBody>
          <a:bodyPr wrap="square" anchorCtr="1">
            <a:spAutoFit/>
          </a:bodyPr>
          <a:lstStyle/>
          <a:p>
            <a:r>
              <a:rPr lang="en-US" sz="2400" dirty="0" smtClean="0">
                <a:solidFill>
                  <a:srgbClr val="000099"/>
                </a:solidFill>
                <a:ea typeface="Times New Roman" charset="0"/>
                <a:cs typeface="Times New Roman" charset="0"/>
              </a:rPr>
              <a:t>Halbach permanent magnets</a:t>
            </a:r>
            <a:br>
              <a:rPr lang="en-US" sz="2400" dirty="0" smtClean="0">
                <a:solidFill>
                  <a:srgbClr val="000099"/>
                </a:solidFill>
                <a:ea typeface="Times New Roman" charset="0"/>
                <a:cs typeface="Times New Roman" charset="0"/>
              </a:rPr>
            </a:br>
            <a:endParaRPr lang="en-US" sz="2400" dirty="0" smtClean="0"/>
          </a:p>
        </p:txBody>
      </p:sp>
      <p:sp>
        <p:nvSpPr>
          <p:cNvPr id="84997" name="Slide Number Placeholder 6"/>
          <p:cNvSpPr txBox="1">
            <a:spLocks/>
          </p:cNvSpPr>
          <p:nvPr/>
        </p:nvSpPr>
        <p:spPr bwMode="auto">
          <a:xfrm>
            <a:off x="8331200" y="6591300"/>
            <a:ext cx="8128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r"/>
            <a:endParaRPr lang="en-US" sz="1200" dirty="0">
              <a:solidFill>
                <a:srgbClr val="0000CC"/>
              </a:solidFill>
            </a:endParaRPr>
          </a:p>
        </p:txBody>
      </p:sp>
      <p:sp>
        <p:nvSpPr>
          <p:cNvPr id="7" name="Trapezoid 6"/>
          <p:cNvSpPr/>
          <p:nvPr/>
        </p:nvSpPr>
        <p:spPr bwMode="auto">
          <a:xfrm>
            <a:off x="254000" y="2006600"/>
            <a:ext cx="1714500" cy="4076700"/>
          </a:xfrm>
          <a:prstGeom prst="trapezoid">
            <a:avLst>
              <a:gd name="adj" fmla="val 39943"/>
            </a:avLst>
          </a:prstGeom>
          <a:solidFill>
            <a:srgbClr val="C7FFCA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Tahoma" pitchFamily="-106" charset="0"/>
            </a:endParaRPr>
          </a:p>
        </p:txBody>
      </p:sp>
      <p:cxnSp>
        <p:nvCxnSpPr>
          <p:cNvPr id="84999" name="Straight Arrow Connector 12"/>
          <p:cNvCxnSpPr>
            <a:cxnSpLocks noChangeShapeType="1"/>
          </p:cNvCxnSpPr>
          <p:nvPr/>
        </p:nvCxnSpPr>
        <p:spPr bwMode="auto">
          <a:xfrm rot="5400000">
            <a:off x="-895349" y="4057650"/>
            <a:ext cx="4051300" cy="3175"/>
          </a:xfrm>
          <a:prstGeom prst="straightConnector1">
            <a:avLst/>
          </a:prstGeom>
          <a:noFill/>
          <a:ln w="12699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sp>
        <p:nvSpPr>
          <p:cNvPr id="85000" name="TextBox 14"/>
          <p:cNvSpPr txBox="1">
            <a:spLocks noChangeArrowheads="1"/>
          </p:cNvSpPr>
          <p:nvPr/>
        </p:nvSpPr>
        <p:spPr bwMode="auto">
          <a:xfrm rot="-5400000">
            <a:off x="-51025" y="3750439"/>
            <a:ext cx="88309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 smtClean="0">
                <a:solidFill>
                  <a:srgbClr val="000090"/>
                </a:solidFill>
              </a:rPr>
              <a:t>35 </a:t>
            </a:r>
            <a:r>
              <a:rPr lang="en-US" sz="2000" dirty="0">
                <a:solidFill>
                  <a:srgbClr val="000090"/>
                </a:solidFill>
              </a:rPr>
              <a:t>cm</a:t>
            </a:r>
          </a:p>
        </p:txBody>
      </p:sp>
      <p:sp>
        <p:nvSpPr>
          <p:cNvPr id="85001" name="Parallelogram 24"/>
          <p:cNvSpPr>
            <a:spLocks noChangeArrowheads="1"/>
          </p:cNvSpPr>
          <p:nvPr/>
        </p:nvSpPr>
        <p:spPr bwMode="auto">
          <a:xfrm rot="-8033222">
            <a:off x="6790532" y="1067593"/>
            <a:ext cx="1206500" cy="963613"/>
          </a:xfrm>
          <a:prstGeom prst="parallelogram">
            <a:avLst>
              <a:gd name="adj" fmla="val 18961"/>
            </a:avLst>
          </a:prstGeom>
          <a:solidFill>
            <a:srgbClr val="C7FFCA">
              <a:alpha val="56078"/>
            </a:srgbClr>
          </a:solidFill>
          <a:ln w="12699">
            <a:solidFill>
              <a:schemeClr val="tx1"/>
            </a:solidFill>
            <a:round/>
            <a:headEnd/>
            <a:tailEnd/>
          </a:ln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2" name="Parallelogram 25"/>
          <p:cNvSpPr>
            <a:spLocks noChangeArrowheads="1"/>
          </p:cNvSpPr>
          <p:nvPr/>
        </p:nvSpPr>
        <p:spPr bwMode="auto">
          <a:xfrm rot="-1959651">
            <a:off x="7370763" y="1879600"/>
            <a:ext cx="1144587" cy="985838"/>
          </a:xfrm>
          <a:prstGeom prst="parallelogram">
            <a:avLst>
              <a:gd name="adj" fmla="val 16991"/>
            </a:avLst>
          </a:prstGeom>
          <a:solidFill>
            <a:srgbClr val="C7FFCA">
              <a:alpha val="49019"/>
            </a:srgbClr>
          </a:solidFill>
          <a:ln w="12699">
            <a:solidFill>
              <a:schemeClr val="tx1"/>
            </a:solidFill>
            <a:round/>
            <a:headEnd/>
            <a:tailEnd/>
          </a:ln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3" name="Parallelogram 26"/>
          <p:cNvSpPr>
            <a:spLocks noChangeArrowheads="1"/>
          </p:cNvSpPr>
          <p:nvPr/>
        </p:nvSpPr>
        <p:spPr bwMode="auto">
          <a:xfrm rot="-1928476">
            <a:off x="7362825" y="2901950"/>
            <a:ext cx="1522413" cy="822325"/>
          </a:xfrm>
          <a:prstGeom prst="parallelogram">
            <a:avLst>
              <a:gd name="adj" fmla="val 66872"/>
            </a:avLst>
          </a:prstGeom>
          <a:solidFill>
            <a:srgbClr val="C7FFCA"/>
          </a:solidFill>
          <a:ln w="12699">
            <a:solidFill>
              <a:schemeClr val="tx1"/>
            </a:solidFill>
            <a:round/>
            <a:headEnd/>
            <a:tailEnd/>
          </a:ln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4" name="Parallelogram 27"/>
          <p:cNvSpPr>
            <a:spLocks noChangeArrowheads="1"/>
          </p:cNvSpPr>
          <p:nvPr/>
        </p:nvSpPr>
        <p:spPr bwMode="auto">
          <a:xfrm rot="-1243887">
            <a:off x="1204913" y="1917700"/>
            <a:ext cx="1385887" cy="4056063"/>
          </a:xfrm>
          <a:prstGeom prst="parallelogram">
            <a:avLst>
              <a:gd name="adj" fmla="val 57968"/>
            </a:avLst>
          </a:prstGeom>
          <a:solidFill>
            <a:srgbClr val="80DDAC">
              <a:alpha val="61960"/>
            </a:srgbClr>
          </a:solidFill>
          <a:ln w="25400">
            <a:solidFill>
              <a:srgbClr val="000090"/>
            </a:solidFill>
            <a:round/>
            <a:headEnd/>
            <a:tailEnd/>
          </a:ln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5" name="Parallelogram 29"/>
          <p:cNvSpPr>
            <a:spLocks noChangeArrowheads="1"/>
          </p:cNvSpPr>
          <p:nvPr/>
        </p:nvSpPr>
        <p:spPr bwMode="auto">
          <a:xfrm rot="8803911">
            <a:off x="6373813" y="4995863"/>
            <a:ext cx="1965325" cy="228600"/>
          </a:xfrm>
          <a:prstGeom prst="parallelogram">
            <a:avLst>
              <a:gd name="adj" fmla="val 420826"/>
            </a:avLst>
          </a:prstGeom>
          <a:solidFill>
            <a:srgbClr val="C7FFCA"/>
          </a:solidFill>
          <a:ln w="12699">
            <a:solidFill>
              <a:schemeClr val="tx1"/>
            </a:solidFill>
            <a:round/>
            <a:headEnd/>
            <a:tailEnd/>
          </a:ln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6" name="Parallelogram 30"/>
          <p:cNvSpPr>
            <a:spLocks noChangeArrowheads="1"/>
          </p:cNvSpPr>
          <p:nvPr/>
        </p:nvSpPr>
        <p:spPr bwMode="auto">
          <a:xfrm rot="-1943201">
            <a:off x="6997700" y="3995738"/>
            <a:ext cx="1819275" cy="557212"/>
          </a:xfrm>
          <a:prstGeom prst="parallelogram">
            <a:avLst>
              <a:gd name="adj" fmla="val 150899"/>
            </a:avLst>
          </a:prstGeom>
          <a:solidFill>
            <a:srgbClr val="C7FFCA"/>
          </a:solidFill>
          <a:ln w="12699">
            <a:solidFill>
              <a:schemeClr val="tx1"/>
            </a:solidFill>
            <a:round/>
            <a:headEnd/>
            <a:tailEnd/>
          </a:ln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7" name="Parallelogram 24"/>
          <p:cNvSpPr>
            <a:spLocks noChangeArrowheads="1"/>
          </p:cNvSpPr>
          <p:nvPr/>
        </p:nvSpPr>
        <p:spPr bwMode="auto">
          <a:xfrm rot="1392601">
            <a:off x="5834063" y="588963"/>
            <a:ext cx="1509712" cy="827087"/>
          </a:xfrm>
          <a:prstGeom prst="parallelogram">
            <a:avLst>
              <a:gd name="adj" fmla="val 67630"/>
            </a:avLst>
          </a:prstGeom>
          <a:solidFill>
            <a:srgbClr val="C7FFCA">
              <a:alpha val="56078"/>
            </a:srgbClr>
          </a:solidFill>
          <a:ln w="12699">
            <a:solidFill>
              <a:schemeClr val="tx1"/>
            </a:solidFill>
            <a:round/>
            <a:headEnd/>
            <a:tailEnd/>
          </a:ln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8" name="Parallelogram 24"/>
          <p:cNvSpPr>
            <a:spLocks noChangeArrowheads="1"/>
          </p:cNvSpPr>
          <p:nvPr/>
        </p:nvSpPr>
        <p:spPr bwMode="auto">
          <a:xfrm>
            <a:off x="4729163" y="550863"/>
            <a:ext cx="1838325" cy="512762"/>
          </a:xfrm>
          <a:prstGeom prst="parallelogram">
            <a:avLst>
              <a:gd name="adj" fmla="val 155871"/>
            </a:avLst>
          </a:prstGeom>
          <a:solidFill>
            <a:srgbClr val="C7FFCA">
              <a:alpha val="56078"/>
            </a:srgbClr>
          </a:solidFill>
          <a:ln w="12699">
            <a:solidFill>
              <a:schemeClr val="tx1"/>
            </a:solidFill>
            <a:round/>
            <a:headEnd/>
            <a:tailEnd/>
          </a:ln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9" name="Parallelogram 24"/>
          <p:cNvSpPr>
            <a:spLocks noChangeArrowheads="1"/>
          </p:cNvSpPr>
          <p:nvPr/>
        </p:nvSpPr>
        <p:spPr bwMode="auto">
          <a:xfrm rot="9441614">
            <a:off x="3670300" y="915988"/>
            <a:ext cx="1968500" cy="176212"/>
          </a:xfrm>
          <a:prstGeom prst="parallelogram">
            <a:avLst>
              <a:gd name="adj" fmla="val 588453"/>
            </a:avLst>
          </a:prstGeom>
          <a:solidFill>
            <a:srgbClr val="C7FFCA">
              <a:alpha val="56078"/>
            </a:srgbClr>
          </a:solidFill>
          <a:ln w="12699">
            <a:solidFill>
              <a:schemeClr val="tx1"/>
            </a:solidFill>
            <a:round/>
            <a:headEnd/>
            <a:tailEnd/>
          </a:ln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10" name="Parallelogram 19"/>
          <p:cNvSpPr>
            <a:spLocks noChangeArrowheads="1"/>
          </p:cNvSpPr>
          <p:nvPr/>
        </p:nvSpPr>
        <p:spPr bwMode="auto">
          <a:xfrm rot="10800000">
            <a:off x="935038" y="1795463"/>
            <a:ext cx="895350" cy="204787"/>
          </a:xfrm>
          <a:prstGeom prst="parallelogram">
            <a:avLst>
              <a:gd name="adj" fmla="val 261193"/>
            </a:avLst>
          </a:prstGeom>
          <a:solidFill>
            <a:srgbClr val="80DDAC"/>
          </a:solidFill>
          <a:ln w="12699">
            <a:solidFill>
              <a:schemeClr val="tx1"/>
            </a:solidFill>
            <a:round/>
            <a:headEnd/>
            <a:tailEnd/>
          </a:ln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rc 20"/>
          <p:cNvSpPr/>
          <p:nvPr/>
        </p:nvSpPr>
        <p:spPr bwMode="auto">
          <a:xfrm>
            <a:off x="5365750" y="2889250"/>
            <a:ext cx="841375" cy="873125"/>
          </a:xfrm>
          <a:prstGeom prst="arc">
            <a:avLst>
              <a:gd name="adj1" fmla="val 6640999"/>
              <a:gd name="adj2" fmla="val 11993488"/>
            </a:avLst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Tahoma" pitchFamily="-106" charset="0"/>
            </a:endParaRPr>
          </a:p>
        </p:txBody>
      </p:sp>
      <p:sp>
        <p:nvSpPr>
          <p:cNvPr id="22" name="Donut 21"/>
          <p:cNvSpPr/>
          <p:nvPr/>
        </p:nvSpPr>
        <p:spPr bwMode="auto">
          <a:xfrm>
            <a:off x="4794250" y="3159125"/>
            <a:ext cx="857250" cy="889000"/>
          </a:xfrm>
          <a:prstGeom prst="donut">
            <a:avLst>
              <a:gd name="adj" fmla="val 0"/>
            </a:avLst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Tahoma" pitchFamily="-106" charset="0"/>
            </a:endParaRPr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0"/>
          </p:nvPr>
        </p:nvSpPr>
        <p:spPr>
          <a:xfrm>
            <a:off x="25400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098" name="Rectangle 2"/>
          <p:cNvSpPr>
            <a:spLocks noChangeArrowheads="1"/>
          </p:cNvSpPr>
          <p:nvPr/>
        </p:nvSpPr>
        <p:spPr bwMode="auto">
          <a:xfrm>
            <a:off x="3028950" y="2719388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6099" name="Rectangle 3"/>
          <p:cNvSpPr>
            <a:spLocks noChangeArrowheads="1"/>
          </p:cNvSpPr>
          <p:nvPr/>
        </p:nvSpPr>
        <p:spPr bwMode="auto">
          <a:xfrm>
            <a:off x="3024188" y="2809875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6100" name="Rectangle 4"/>
          <p:cNvSpPr>
            <a:spLocks noChangeArrowheads="1"/>
          </p:cNvSpPr>
          <p:nvPr/>
        </p:nvSpPr>
        <p:spPr bwMode="auto">
          <a:xfrm>
            <a:off x="2890838" y="27479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6101" name="Rectangle 5"/>
          <p:cNvSpPr>
            <a:spLocks noChangeArrowheads="1"/>
          </p:cNvSpPr>
          <p:nvPr/>
        </p:nvSpPr>
        <p:spPr bwMode="auto">
          <a:xfrm>
            <a:off x="2890838" y="272891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6102" name="Rectangle 6"/>
          <p:cNvSpPr>
            <a:spLocks noChangeArrowheads="1"/>
          </p:cNvSpPr>
          <p:nvPr/>
        </p:nvSpPr>
        <p:spPr bwMode="auto">
          <a:xfrm>
            <a:off x="1828800" y="266700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6103" name="Rectangle 7"/>
          <p:cNvSpPr>
            <a:spLocks noChangeArrowheads="1"/>
          </p:cNvSpPr>
          <p:nvPr/>
        </p:nvSpPr>
        <p:spPr bwMode="auto">
          <a:xfrm>
            <a:off x="1828800" y="27098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6104" name="Rectangle 8"/>
          <p:cNvSpPr>
            <a:spLocks noChangeArrowheads="1"/>
          </p:cNvSpPr>
          <p:nvPr/>
        </p:nvSpPr>
        <p:spPr bwMode="auto">
          <a:xfrm>
            <a:off x="1976438" y="272415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6105" name="Text Box 9"/>
          <p:cNvSpPr txBox="1">
            <a:spLocks noChangeArrowheads="1"/>
          </p:cNvSpPr>
          <p:nvPr/>
        </p:nvSpPr>
        <p:spPr bwMode="auto">
          <a:xfrm>
            <a:off x="4640263" y="1419225"/>
            <a:ext cx="4503737" cy="2413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56107" name="Rectangle 11"/>
          <p:cNvSpPr>
            <a:spLocks noChangeArrowheads="1"/>
          </p:cNvSpPr>
          <p:nvPr/>
        </p:nvSpPr>
        <p:spPr bwMode="auto">
          <a:xfrm>
            <a:off x="133350" y="-754063"/>
            <a:ext cx="9144000" cy="754063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</a:pPr>
            <a:endParaRPr lang="en-US" sz="2400" b="1">
              <a:solidFill>
                <a:srgbClr val="00279F"/>
              </a:solidFill>
              <a:latin typeface="Tahoma" charset="0"/>
            </a:endParaRPr>
          </a:p>
        </p:txBody>
      </p:sp>
      <p:pic>
        <p:nvPicPr>
          <p:cNvPr id="1156108" name="Picture 12" descr="C:\Documents and Settings\dejan.C-AD\My Documents\EPAC08\MuonAccelerationInTevatronTunnel\MAtchingCellToLinac_Geometr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2238" y="1038225"/>
            <a:ext cx="5534025" cy="5400675"/>
          </a:xfrm>
          <a:prstGeom prst="rect">
            <a:avLst/>
          </a:prstGeom>
          <a:noFill/>
        </p:spPr>
      </p:pic>
      <p:sp>
        <p:nvSpPr>
          <p:cNvPr id="1156111" name="Text Box 15"/>
          <p:cNvSpPr txBox="1">
            <a:spLocks noChangeArrowheads="1"/>
          </p:cNvSpPr>
          <p:nvPr/>
        </p:nvSpPr>
        <p:spPr bwMode="auto">
          <a:xfrm>
            <a:off x="309563" y="1243013"/>
            <a:ext cx="3560246" cy="643766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The matching cell length</a:t>
            </a:r>
          </a:p>
          <a:p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is:  L=3 * </a:t>
            </a:r>
            <a:r>
              <a:rPr lang="en-US" sz="1800" b="1" dirty="0" smtClean="0">
                <a:solidFill>
                  <a:srgbClr val="000099"/>
                </a:solidFill>
                <a:latin typeface="Tahoma" charset="0"/>
              </a:rPr>
              <a:t>1.605 </a:t>
            </a:r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m =</a:t>
            </a:r>
            <a:r>
              <a:rPr lang="en-US" sz="1800" b="1" dirty="0" smtClean="0">
                <a:solidFill>
                  <a:srgbClr val="000099"/>
                </a:solidFill>
                <a:latin typeface="Tahoma" charset="0"/>
              </a:rPr>
              <a:t> 4.815 </a:t>
            </a:r>
            <a:r>
              <a:rPr lang="en-US" sz="1800" b="1" dirty="0">
                <a:solidFill>
                  <a:srgbClr val="000099"/>
                </a:solidFill>
                <a:latin typeface="Tahoma" charset="0"/>
              </a:rPr>
              <a:t>m</a:t>
            </a:r>
          </a:p>
        </p:txBody>
      </p:sp>
      <p:sp>
        <p:nvSpPr>
          <p:cNvPr id="1156112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Matching cell – geometrical constraint - arc to linac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0"/>
          </p:nvPr>
        </p:nvSpPr>
        <p:spPr>
          <a:xfrm>
            <a:off x="24384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7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16013"/>
          </a:xfrm>
        </p:spPr>
        <p:txBody>
          <a:bodyPr/>
          <a:lstStyle/>
          <a:p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>
                <a:solidFill>
                  <a:srgbClr val="FF0000"/>
                </a:solidFill>
                <a:latin typeface="Arial" charset="0"/>
              </a:rPr>
              <a:t>IEEE Transactions on Nuclear Science, Vol. NS-30, No. 4, August 1983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1225731" name="Picture 3" descr="C:\Documents and Settings\dejan.C-AD\My Documents\FFAG_WORKSOP\FFAG_Manchester\MuonAcceleration\Mead198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8" y="1258888"/>
            <a:ext cx="5081587" cy="5127625"/>
          </a:xfrm>
          <a:prstGeom prst="rect">
            <a:avLst/>
          </a:prstGeom>
          <a:noFill/>
        </p:spPr>
      </p:pic>
      <p:pic>
        <p:nvPicPr>
          <p:cNvPr id="1225732" name="Picture 4" descr="C:\Documents and Settings\dejan.C-AD\My Documents\FFAG_WORKSOP\FFAG_Manchester\MeadPictureTriangl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5625" y="1847850"/>
            <a:ext cx="3360738" cy="3295650"/>
          </a:xfrm>
          <a:prstGeom prst="rect">
            <a:avLst/>
          </a:prstGeom>
          <a:noFill/>
        </p:spPr>
      </p:pic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25146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540000" y="6553200"/>
            <a:ext cx="5105401" cy="3048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  <p:pic>
        <p:nvPicPr>
          <p:cNvPr id="4" name="Picture 3" descr="Screen shot 2009-12-03 at 2.45.31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0"/>
            <a:ext cx="8686800" cy="64396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4000" y="1143000"/>
            <a:ext cx="50383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  <a:latin typeface="Tahoma"/>
              </a:rPr>
              <a:t>Yoshiharu Mori – </a:t>
            </a:r>
            <a:r>
              <a:rPr lang="en-US" sz="2000" dirty="0" err="1" smtClean="0">
                <a:solidFill>
                  <a:srgbClr val="0000FF"/>
                </a:solidFill>
                <a:latin typeface="Tahoma"/>
              </a:rPr>
              <a:t>Fermilab</a:t>
            </a:r>
            <a:r>
              <a:rPr lang="en-US" sz="2000" dirty="0" smtClean="0">
                <a:solidFill>
                  <a:srgbClr val="0000FF"/>
                </a:solidFill>
                <a:latin typeface="Tahoma"/>
              </a:rPr>
              <a:t> FFAG workshop:</a:t>
            </a:r>
            <a:endParaRPr lang="en-US" sz="2000" dirty="0">
              <a:solidFill>
                <a:srgbClr val="0000FF"/>
              </a:solidFill>
              <a:latin typeface="Tahoma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739900" y="2273300"/>
            <a:ext cx="3060700" cy="14097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488" tIns="44450" rIns="90488" bIns="4445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charset="0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540000" y="6553200"/>
            <a:ext cx="5105401" cy="3048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  <p:pic>
        <p:nvPicPr>
          <p:cNvPr id="3" name="Picture 2" descr="Screen shot 2009-12-03 at 2.41.36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6864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4000" y="1143000"/>
            <a:ext cx="50383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  <a:latin typeface="Tahoma"/>
              </a:rPr>
              <a:t>Yoshiharu Mori – </a:t>
            </a:r>
            <a:r>
              <a:rPr lang="en-US" sz="2000" dirty="0" err="1" smtClean="0">
                <a:solidFill>
                  <a:srgbClr val="0000FF"/>
                </a:solidFill>
                <a:latin typeface="Tahoma"/>
              </a:rPr>
              <a:t>Fermilab</a:t>
            </a:r>
            <a:r>
              <a:rPr lang="en-US" sz="2000" dirty="0" smtClean="0">
                <a:solidFill>
                  <a:srgbClr val="0000FF"/>
                </a:solidFill>
                <a:latin typeface="Tahoma"/>
              </a:rPr>
              <a:t> FFAG workshop:</a:t>
            </a:r>
            <a:endParaRPr lang="en-US" sz="2000" dirty="0">
              <a:solidFill>
                <a:srgbClr val="0000FF"/>
              </a:solidFill>
              <a:latin typeface="Tahoma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540000" y="6553200"/>
            <a:ext cx="5105401" cy="3048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  <p:pic>
        <p:nvPicPr>
          <p:cNvPr id="3" name="Picture 2" descr="Screen shot 2009-12-03 at 2.44.57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0"/>
            <a:ext cx="8621396" cy="65067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4000" y="1143000"/>
            <a:ext cx="50383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  <a:latin typeface="Tahoma"/>
              </a:rPr>
              <a:t>Yoshiharu Mori – </a:t>
            </a:r>
            <a:r>
              <a:rPr lang="en-US" sz="2000" dirty="0" err="1" smtClean="0">
                <a:solidFill>
                  <a:srgbClr val="0000FF"/>
                </a:solidFill>
                <a:latin typeface="Tahoma"/>
              </a:rPr>
              <a:t>Fermilab</a:t>
            </a:r>
            <a:r>
              <a:rPr lang="en-US" sz="2000" dirty="0" smtClean="0">
                <a:solidFill>
                  <a:srgbClr val="0000FF"/>
                </a:solidFill>
                <a:latin typeface="Tahoma"/>
              </a:rPr>
              <a:t> FFAG workshop:</a:t>
            </a:r>
            <a:endParaRPr lang="en-US" sz="2000" dirty="0">
              <a:solidFill>
                <a:srgbClr val="0000FF"/>
              </a:solidFill>
              <a:latin typeface="Tahoma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540000" y="6553200"/>
            <a:ext cx="5105401" cy="3048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  <p:pic>
        <p:nvPicPr>
          <p:cNvPr id="3" name="Picture 2" descr="Screen shot 2009-12-03 at 2.43.11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0" y="0"/>
            <a:ext cx="8661400" cy="64298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4000" y="800100"/>
            <a:ext cx="50383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  <a:latin typeface="Tahoma"/>
              </a:rPr>
              <a:t>Yoshiharu Mori – </a:t>
            </a:r>
            <a:r>
              <a:rPr lang="en-US" sz="2000" dirty="0" err="1" smtClean="0">
                <a:solidFill>
                  <a:srgbClr val="0000FF"/>
                </a:solidFill>
                <a:latin typeface="Tahoma"/>
              </a:rPr>
              <a:t>Fermilab</a:t>
            </a:r>
            <a:r>
              <a:rPr lang="en-US" sz="2000" dirty="0" smtClean="0">
                <a:solidFill>
                  <a:srgbClr val="0000FF"/>
                </a:solidFill>
                <a:latin typeface="Tahoma"/>
              </a:rPr>
              <a:t> FFAG workshop:</a:t>
            </a:r>
            <a:endParaRPr lang="en-US" sz="2000" dirty="0">
              <a:solidFill>
                <a:srgbClr val="0000FF"/>
              </a:solidFill>
              <a:latin typeface="Tahoma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540000" y="6553200"/>
            <a:ext cx="5105401" cy="3048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  <p:pic>
        <p:nvPicPr>
          <p:cNvPr id="5" name="Picture 4" descr="Screen shot 2009-12-03 at 2.31.40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03" y="0"/>
            <a:ext cx="8236797" cy="63837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800100"/>
            <a:ext cx="49060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  <a:latin typeface="Tahoma Bold"/>
              </a:rPr>
              <a:t>Shinji Machida – </a:t>
            </a:r>
            <a:r>
              <a:rPr lang="en-US" sz="2000" dirty="0" err="1" smtClean="0">
                <a:solidFill>
                  <a:srgbClr val="0000FF"/>
                </a:solidFill>
                <a:latin typeface="Tahoma Bold"/>
              </a:rPr>
              <a:t>Fermilab</a:t>
            </a:r>
            <a:r>
              <a:rPr lang="en-US" sz="2000" dirty="0" smtClean="0">
                <a:solidFill>
                  <a:srgbClr val="0000FF"/>
                </a:solidFill>
                <a:latin typeface="Tahoma Bold"/>
              </a:rPr>
              <a:t> FFAG workshop</a:t>
            </a:r>
            <a:endParaRPr lang="en-US" sz="2000" dirty="0">
              <a:solidFill>
                <a:srgbClr val="0000FF"/>
              </a:solidFill>
              <a:latin typeface="Tahoma Bold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33375" y="0"/>
            <a:ext cx="8810625" cy="754063"/>
          </a:xfrm>
        </p:spPr>
        <p:txBody>
          <a:bodyPr/>
          <a:lstStyle/>
          <a:p>
            <a:pPr algn="l"/>
            <a:r>
              <a:rPr lang="en-US"/>
              <a:t>New matching cell</a:t>
            </a:r>
          </a:p>
        </p:txBody>
      </p:sp>
      <p:sp>
        <p:nvSpPr>
          <p:cNvPr id="1190920" name="AutoShape 8"/>
          <p:cNvSpPr>
            <a:spLocks noChangeArrowheads="1"/>
          </p:cNvSpPr>
          <p:nvPr/>
        </p:nvSpPr>
        <p:spPr bwMode="auto">
          <a:xfrm rot="-1169863">
            <a:off x="5078413" y="1216025"/>
            <a:ext cx="1036637" cy="3270250"/>
          </a:xfrm>
          <a:prstGeom prst="triangle">
            <a:avLst>
              <a:gd name="adj" fmla="val 50000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25" name="Arc 13"/>
          <p:cNvSpPr>
            <a:spLocks/>
          </p:cNvSpPr>
          <p:nvPr/>
        </p:nvSpPr>
        <p:spPr bwMode="auto">
          <a:xfrm>
            <a:off x="5018088" y="1341438"/>
            <a:ext cx="1073150" cy="2119312"/>
          </a:xfrm>
          <a:custGeom>
            <a:avLst/>
            <a:gdLst>
              <a:gd name="G0" fmla="+- 0 0 0"/>
              <a:gd name="G1" fmla="+- 0 0 0"/>
              <a:gd name="G2" fmla="+- 21600 0 0"/>
              <a:gd name="T0" fmla="*/ 10722 w 10722"/>
              <a:gd name="T1" fmla="*/ 18751 h 21152"/>
              <a:gd name="T2" fmla="*/ 4378 w 10722"/>
              <a:gd name="T3" fmla="*/ 21152 h 21152"/>
              <a:gd name="T4" fmla="*/ 0 w 10722"/>
              <a:gd name="T5" fmla="*/ 0 h 2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722" h="21152" fill="none" extrusionOk="0">
                <a:moveTo>
                  <a:pt x="10721" y="18750"/>
                </a:moveTo>
                <a:cubicBezTo>
                  <a:pt x="8746" y="19880"/>
                  <a:pt x="6605" y="20690"/>
                  <a:pt x="4377" y="21151"/>
                </a:cubicBezTo>
              </a:path>
              <a:path w="10722" h="21152" stroke="0" extrusionOk="0">
                <a:moveTo>
                  <a:pt x="10721" y="18750"/>
                </a:moveTo>
                <a:cubicBezTo>
                  <a:pt x="8746" y="19880"/>
                  <a:pt x="6605" y="20690"/>
                  <a:pt x="4377" y="21151"/>
                </a:cubicBez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27" name="Line 15"/>
          <p:cNvSpPr>
            <a:spLocks noChangeShapeType="1"/>
          </p:cNvSpPr>
          <p:nvPr/>
        </p:nvSpPr>
        <p:spPr bwMode="auto">
          <a:xfrm>
            <a:off x="8372475" y="1531938"/>
            <a:ext cx="1588" cy="4116387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36" name="Arc 24"/>
          <p:cNvSpPr>
            <a:spLocks/>
          </p:cNvSpPr>
          <p:nvPr/>
        </p:nvSpPr>
        <p:spPr bwMode="auto">
          <a:xfrm>
            <a:off x="4740275" y="-374650"/>
            <a:ext cx="1258888" cy="3590925"/>
          </a:xfrm>
          <a:custGeom>
            <a:avLst/>
            <a:gdLst>
              <a:gd name="G0" fmla="+- 0 0 0"/>
              <a:gd name="G1" fmla="+- 0 0 0"/>
              <a:gd name="G2" fmla="+- 21600 0 0"/>
              <a:gd name="T0" fmla="*/ 7449 w 7449"/>
              <a:gd name="T1" fmla="*/ 20275 h 21245"/>
              <a:gd name="T2" fmla="*/ 3901 w 7449"/>
              <a:gd name="T3" fmla="*/ 21245 h 21245"/>
              <a:gd name="T4" fmla="*/ 0 w 7449"/>
              <a:gd name="T5" fmla="*/ 0 h 21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449" h="21245" fill="none" extrusionOk="0">
                <a:moveTo>
                  <a:pt x="7448" y="20274"/>
                </a:moveTo>
                <a:cubicBezTo>
                  <a:pt x="6296" y="20698"/>
                  <a:pt x="5109" y="21022"/>
                  <a:pt x="3900" y="21244"/>
                </a:cubicBezTo>
              </a:path>
              <a:path w="7449" h="21245" stroke="0" extrusionOk="0">
                <a:moveTo>
                  <a:pt x="7448" y="20274"/>
                </a:moveTo>
                <a:cubicBezTo>
                  <a:pt x="6296" y="20698"/>
                  <a:pt x="5109" y="21022"/>
                  <a:pt x="3900" y="21244"/>
                </a:cubicBezTo>
                <a:lnTo>
                  <a:pt x="0" y="0"/>
                </a:lnTo>
                <a:close/>
              </a:path>
            </a:pathLst>
          </a:cu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37" name="Line 25"/>
          <p:cNvSpPr>
            <a:spLocks noChangeShapeType="1"/>
          </p:cNvSpPr>
          <p:nvPr/>
        </p:nvSpPr>
        <p:spPr bwMode="auto">
          <a:xfrm flipH="1" flipV="1">
            <a:off x="4878388" y="350838"/>
            <a:ext cx="1120775" cy="2703512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38" name="Line 26"/>
          <p:cNvSpPr>
            <a:spLocks noChangeShapeType="1"/>
          </p:cNvSpPr>
          <p:nvPr/>
        </p:nvSpPr>
        <p:spPr bwMode="auto">
          <a:xfrm flipH="1" flipV="1">
            <a:off x="4878388" y="344488"/>
            <a:ext cx="779462" cy="4227512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39" name="Line 27"/>
          <p:cNvSpPr>
            <a:spLocks noChangeShapeType="1"/>
          </p:cNvSpPr>
          <p:nvPr/>
        </p:nvSpPr>
        <p:spPr bwMode="auto">
          <a:xfrm flipH="1" flipV="1">
            <a:off x="5124450" y="1752600"/>
            <a:ext cx="1055688" cy="1636713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40" name="Arc 28"/>
          <p:cNvSpPr>
            <a:spLocks/>
          </p:cNvSpPr>
          <p:nvPr/>
        </p:nvSpPr>
        <p:spPr bwMode="auto">
          <a:xfrm>
            <a:off x="4954588" y="1517650"/>
            <a:ext cx="1230312" cy="2181225"/>
          </a:xfrm>
          <a:custGeom>
            <a:avLst/>
            <a:gdLst>
              <a:gd name="G0" fmla="+- 0 0 0"/>
              <a:gd name="G1" fmla="+- 0 0 0"/>
              <a:gd name="G2" fmla="+- 21600 0 0"/>
              <a:gd name="T0" fmla="*/ 11847 w 11847"/>
              <a:gd name="T1" fmla="*/ 18061 h 20966"/>
              <a:gd name="T2" fmla="*/ 5197 w 11847"/>
              <a:gd name="T3" fmla="*/ 20966 h 20966"/>
              <a:gd name="T4" fmla="*/ 0 w 11847"/>
              <a:gd name="T5" fmla="*/ 0 h 209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847" h="20966" fill="none" extrusionOk="0">
                <a:moveTo>
                  <a:pt x="11847" y="18061"/>
                </a:moveTo>
                <a:cubicBezTo>
                  <a:pt x="9810" y="19397"/>
                  <a:pt x="7561" y="20379"/>
                  <a:pt x="5196" y="20965"/>
                </a:cubicBezTo>
              </a:path>
              <a:path w="11847" h="20966" stroke="0" extrusionOk="0">
                <a:moveTo>
                  <a:pt x="11847" y="18061"/>
                </a:moveTo>
                <a:cubicBezTo>
                  <a:pt x="9810" y="19397"/>
                  <a:pt x="7561" y="20379"/>
                  <a:pt x="5196" y="20965"/>
                </a:cubicBezTo>
                <a:lnTo>
                  <a:pt x="0" y="0"/>
                </a:lnTo>
                <a:close/>
              </a:path>
            </a:pathLst>
          </a:cu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42" name="Line 30"/>
          <p:cNvSpPr>
            <a:spLocks noChangeShapeType="1"/>
          </p:cNvSpPr>
          <p:nvPr/>
        </p:nvSpPr>
        <p:spPr bwMode="auto">
          <a:xfrm flipH="1">
            <a:off x="2828925" y="3219450"/>
            <a:ext cx="2571750" cy="4572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43" name="Line 31"/>
          <p:cNvSpPr>
            <a:spLocks noChangeShapeType="1"/>
          </p:cNvSpPr>
          <p:nvPr/>
        </p:nvSpPr>
        <p:spPr bwMode="auto">
          <a:xfrm flipH="1">
            <a:off x="2876550" y="3459163"/>
            <a:ext cx="2571750" cy="4572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44" name="Line 32"/>
          <p:cNvSpPr>
            <a:spLocks noChangeShapeType="1"/>
          </p:cNvSpPr>
          <p:nvPr/>
        </p:nvSpPr>
        <p:spPr bwMode="auto">
          <a:xfrm flipH="1">
            <a:off x="2924175" y="3695700"/>
            <a:ext cx="2571750" cy="4572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45" name="Arc 33"/>
          <p:cNvSpPr>
            <a:spLocks/>
          </p:cNvSpPr>
          <p:nvPr/>
        </p:nvSpPr>
        <p:spPr bwMode="auto">
          <a:xfrm>
            <a:off x="4748213" y="800100"/>
            <a:ext cx="1057275" cy="2081213"/>
          </a:xfrm>
          <a:custGeom>
            <a:avLst/>
            <a:gdLst>
              <a:gd name="G0" fmla="+- 0 0 0"/>
              <a:gd name="G1" fmla="+- 0 0 0"/>
              <a:gd name="G2" fmla="+- 21600 0 0"/>
              <a:gd name="T0" fmla="*/ 10563 w 10563"/>
              <a:gd name="T1" fmla="*/ 18841 h 20768"/>
              <a:gd name="T2" fmla="*/ 5936 w 10563"/>
              <a:gd name="T3" fmla="*/ 20768 h 20768"/>
              <a:gd name="T4" fmla="*/ 0 w 10563"/>
              <a:gd name="T5" fmla="*/ 0 h 20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563" h="20768" fill="none" extrusionOk="0">
                <a:moveTo>
                  <a:pt x="10562" y="18840"/>
                </a:moveTo>
                <a:cubicBezTo>
                  <a:pt x="9100" y="19660"/>
                  <a:pt x="7547" y="20307"/>
                  <a:pt x="5936" y="20768"/>
                </a:cubicBezTo>
              </a:path>
              <a:path w="10563" h="20768" stroke="0" extrusionOk="0">
                <a:moveTo>
                  <a:pt x="10562" y="18840"/>
                </a:moveTo>
                <a:cubicBezTo>
                  <a:pt x="9100" y="19660"/>
                  <a:pt x="7547" y="20307"/>
                  <a:pt x="5936" y="20768"/>
                </a:cubicBez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CC00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46" name="Arc 34"/>
          <p:cNvSpPr>
            <a:spLocks/>
          </p:cNvSpPr>
          <p:nvPr/>
        </p:nvSpPr>
        <p:spPr bwMode="auto">
          <a:xfrm>
            <a:off x="4652963" y="393700"/>
            <a:ext cx="933450" cy="2160588"/>
          </a:xfrm>
          <a:custGeom>
            <a:avLst/>
            <a:gdLst>
              <a:gd name="G0" fmla="+- 0 0 0"/>
              <a:gd name="G1" fmla="+- 0 0 0"/>
              <a:gd name="G2" fmla="+- 21600 0 0"/>
              <a:gd name="T0" fmla="*/ 8995 w 8995"/>
              <a:gd name="T1" fmla="*/ 19638 h 20757"/>
              <a:gd name="T2" fmla="*/ 5975 w 8995"/>
              <a:gd name="T3" fmla="*/ 20757 h 20757"/>
              <a:gd name="T4" fmla="*/ 0 w 8995"/>
              <a:gd name="T5" fmla="*/ 0 h 20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995" h="20757" fill="none" extrusionOk="0">
                <a:moveTo>
                  <a:pt x="8994" y="19637"/>
                </a:moveTo>
                <a:cubicBezTo>
                  <a:pt x="8017" y="20085"/>
                  <a:pt x="7008" y="20459"/>
                  <a:pt x="5975" y="20757"/>
                </a:cubicBezTo>
              </a:path>
              <a:path w="8995" h="20757" stroke="0" extrusionOk="0">
                <a:moveTo>
                  <a:pt x="8994" y="19637"/>
                </a:moveTo>
                <a:cubicBezTo>
                  <a:pt x="8017" y="20085"/>
                  <a:pt x="7008" y="20459"/>
                  <a:pt x="5975" y="20757"/>
                </a:cubicBez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47" name="Arc 35"/>
          <p:cNvSpPr>
            <a:spLocks/>
          </p:cNvSpPr>
          <p:nvPr/>
        </p:nvSpPr>
        <p:spPr bwMode="auto">
          <a:xfrm>
            <a:off x="4503738" y="-393700"/>
            <a:ext cx="1447800" cy="3540125"/>
          </a:xfrm>
          <a:custGeom>
            <a:avLst/>
            <a:gdLst>
              <a:gd name="G0" fmla="+- 0 0 0"/>
              <a:gd name="G1" fmla="+- 0 0 0"/>
              <a:gd name="G2" fmla="+- 21600 0 0"/>
              <a:gd name="T0" fmla="*/ 8575 w 8575"/>
              <a:gd name="T1" fmla="*/ 19825 h 20945"/>
              <a:gd name="T2" fmla="*/ 5280 w 8575"/>
              <a:gd name="T3" fmla="*/ 20945 h 20945"/>
              <a:gd name="T4" fmla="*/ 0 w 8575"/>
              <a:gd name="T5" fmla="*/ 0 h 20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575" h="20945" fill="none" extrusionOk="0">
                <a:moveTo>
                  <a:pt x="8574" y="19824"/>
                </a:moveTo>
                <a:cubicBezTo>
                  <a:pt x="7508" y="20286"/>
                  <a:pt x="6406" y="20660"/>
                  <a:pt x="5279" y="20944"/>
                </a:cubicBezTo>
              </a:path>
              <a:path w="8575" h="20945" stroke="0" extrusionOk="0">
                <a:moveTo>
                  <a:pt x="8574" y="19824"/>
                </a:moveTo>
                <a:cubicBezTo>
                  <a:pt x="7508" y="20286"/>
                  <a:pt x="6406" y="20660"/>
                  <a:pt x="5279" y="20944"/>
                </a:cubicBez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50" name="Arc 38"/>
          <p:cNvSpPr>
            <a:spLocks/>
          </p:cNvSpPr>
          <p:nvPr/>
        </p:nvSpPr>
        <p:spPr bwMode="auto">
          <a:xfrm rot="1397278">
            <a:off x="7721600" y="3929063"/>
            <a:ext cx="1425575" cy="1633537"/>
          </a:xfrm>
          <a:custGeom>
            <a:avLst/>
            <a:gdLst>
              <a:gd name="G0" fmla="+- 15945 0 0"/>
              <a:gd name="G1" fmla="+- 17533 0 0"/>
              <a:gd name="G2" fmla="+- 21600 0 0"/>
              <a:gd name="T0" fmla="*/ 0 w 15945"/>
              <a:gd name="T1" fmla="*/ 2962 h 17533"/>
              <a:gd name="T2" fmla="*/ 3329 w 15945"/>
              <a:gd name="T3" fmla="*/ 0 h 17533"/>
              <a:gd name="T4" fmla="*/ 15945 w 15945"/>
              <a:gd name="T5" fmla="*/ 17533 h 17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945" h="17533" fill="none" extrusionOk="0">
                <a:moveTo>
                  <a:pt x="-1" y="2961"/>
                </a:moveTo>
                <a:cubicBezTo>
                  <a:pt x="1004" y="1862"/>
                  <a:pt x="2120" y="870"/>
                  <a:pt x="3329" y="0"/>
                </a:cubicBezTo>
              </a:path>
              <a:path w="15945" h="17533" stroke="0" extrusionOk="0">
                <a:moveTo>
                  <a:pt x="-1" y="2961"/>
                </a:moveTo>
                <a:cubicBezTo>
                  <a:pt x="1004" y="1862"/>
                  <a:pt x="2120" y="870"/>
                  <a:pt x="3329" y="0"/>
                </a:cubicBezTo>
                <a:lnTo>
                  <a:pt x="15945" y="17533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53" name="Rectangle 41"/>
          <p:cNvSpPr>
            <a:spLocks noChangeArrowheads="1"/>
          </p:cNvSpPr>
          <p:nvPr/>
        </p:nvSpPr>
        <p:spPr bwMode="auto">
          <a:xfrm rot="-1035606">
            <a:off x="5419725" y="2752725"/>
            <a:ext cx="407988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f</a:t>
            </a:r>
            <a:r>
              <a:rPr lang="en-US" sz="1600" baseline="-25000">
                <a:solidFill>
                  <a:srgbClr val="003366"/>
                </a:solidFill>
                <a:latin typeface="Tahoma" charset="0"/>
              </a:rPr>
              <a:t>f</a:t>
            </a:r>
            <a:r>
              <a:rPr lang="en-US" sz="1600" baseline="-25000">
                <a:latin typeface="Symbol" charset="2"/>
              </a:rPr>
              <a:t>o</a:t>
            </a:r>
          </a:p>
        </p:txBody>
      </p:sp>
      <p:sp>
        <p:nvSpPr>
          <p:cNvPr id="1190955" name="Rectangle 43"/>
          <p:cNvSpPr>
            <a:spLocks noChangeArrowheads="1"/>
          </p:cNvSpPr>
          <p:nvPr/>
        </p:nvSpPr>
        <p:spPr bwMode="auto">
          <a:xfrm rot="-1228833">
            <a:off x="5133975" y="2122488"/>
            <a:ext cx="407988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003366"/>
                </a:solidFill>
                <a:latin typeface="Symbol" charset="2"/>
              </a:rPr>
              <a:t>f</a:t>
            </a:r>
            <a:r>
              <a:rPr lang="en-US" sz="1600" baseline="-25000">
                <a:solidFill>
                  <a:srgbClr val="003366"/>
                </a:solidFill>
                <a:latin typeface="Tahoma" charset="0"/>
              </a:rPr>
              <a:t>f</a:t>
            </a:r>
            <a:r>
              <a:rPr lang="en-US" sz="1600" baseline="-25000">
                <a:solidFill>
                  <a:srgbClr val="003366"/>
                </a:solidFill>
                <a:latin typeface="Symbol" charset="2"/>
              </a:rPr>
              <a:t>o</a:t>
            </a:r>
          </a:p>
        </p:txBody>
      </p:sp>
      <p:sp>
        <p:nvSpPr>
          <p:cNvPr id="1190956" name="Text Box 44"/>
          <p:cNvSpPr txBox="1">
            <a:spLocks noChangeArrowheads="1"/>
          </p:cNvSpPr>
          <p:nvPr/>
        </p:nvSpPr>
        <p:spPr bwMode="auto">
          <a:xfrm rot="-1163540">
            <a:off x="5319713" y="2468563"/>
            <a:ext cx="441325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CC3300"/>
                </a:solidFill>
                <a:latin typeface="Symbol" charset="2"/>
              </a:rPr>
              <a:t>f</a:t>
            </a:r>
            <a:r>
              <a:rPr lang="en-US" sz="1600" baseline="-25000">
                <a:solidFill>
                  <a:srgbClr val="CC3300"/>
                </a:solidFill>
                <a:latin typeface="Tahoma" charset="0"/>
              </a:rPr>
              <a:t>d</a:t>
            </a:r>
            <a:r>
              <a:rPr lang="en-US" sz="1600" baseline="-25000">
                <a:solidFill>
                  <a:srgbClr val="CC3300"/>
                </a:solidFill>
                <a:latin typeface="Symbol" charset="2"/>
              </a:rPr>
              <a:t>o</a:t>
            </a:r>
          </a:p>
        </p:txBody>
      </p:sp>
      <p:sp>
        <p:nvSpPr>
          <p:cNvPr id="1190958" name="Text Box 46"/>
          <p:cNvSpPr txBox="1">
            <a:spLocks noChangeArrowheads="1"/>
          </p:cNvSpPr>
          <p:nvPr/>
        </p:nvSpPr>
        <p:spPr bwMode="auto">
          <a:xfrm rot="-2000522">
            <a:off x="6451600" y="2738438"/>
            <a:ext cx="271463" cy="271462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 i="1">
                <a:latin typeface="Tahoma" charset="0"/>
              </a:rPr>
              <a:t>l</a:t>
            </a:r>
            <a:r>
              <a:rPr lang="en-US" sz="1200" baseline="-25000">
                <a:latin typeface="Tahoma" charset="0"/>
              </a:rPr>
              <a:t>o</a:t>
            </a:r>
          </a:p>
        </p:txBody>
      </p:sp>
      <p:sp>
        <p:nvSpPr>
          <p:cNvPr id="1190961" name="Text Box 49"/>
          <p:cNvSpPr txBox="1">
            <a:spLocks noChangeArrowheads="1"/>
          </p:cNvSpPr>
          <p:nvPr/>
        </p:nvSpPr>
        <p:spPr bwMode="auto">
          <a:xfrm rot="-563947">
            <a:off x="4957763" y="3219450"/>
            <a:ext cx="449262" cy="271463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  <a:r>
              <a:rPr lang="en-US" sz="1200" baseline="-25000"/>
              <a:t>max</a:t>
            </a:r>
          </a:p>
        </p:txBody>
      </p:sp>
      <p:sp>
        <p:nvSpPr>
          <p:cNvPr id="1190962" name="Rectangle 50"/>
          <p:cNvSpPr>
            <a:spLocks noChangeArrowheads="1"/>
          </p:cNvSpPr>
          <p:nvPr/>
        </p:nvSpPr>
        <p:spPr bwMode="auto">
          <a:xfrm rot="-516301">
            <a:off x="5024438" y="3436938"/>
            <a:ext cx="420687" cy="271462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  <a:r>
              <a:rPr lang="en-US" sz="1200" baseline="-25000"/>
              <a:t>min</a:t>
            </a:r>
          </a:p>
        </p:txBody>
      </p:sp>
      <p:sp>
        <p:nvSpPr>
          <p:cNvPr id="1190963" name="Rectangle 51"/>
          <p:cNvSpPr>
            <a:spLocks noChangeArrowheads="1"/>
          </p:cNvSpPr>
          <p:nvPr/>
        </p:nvSpPr>
        <p:spPr bwMode="auto">
          <a:xfrm rot="-1304339">
            <a:off x="7034213" y="2312988"/>
            <a:ext cx="457200" cy="271462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/>
              <a:t>a</a:t>
            </a:r>
            <a:r>
              <a:rPr lang="en-US" sz="1200" baseline="-25000"/>
              <a:t>max</a:t>
            </a:r>
          </a:p>
        </p:txBody>
      </p:sp>
      <p:sp>
        <p:nvSpPr>
          <p:cNvPr id="1190965" name="Rectangle 53"/>
          <p:cNvSpPr>
            <a:spLocks noChangeArrowheads="1"/>
          </p:cNvSpPr>
          <p:nvPr/>
        </p:nvSpPr>
        <p:spPr bwMode="auto">
          <a:xfrm rot="-1661980">
            <a:off x="5738813" y="3255963"/>
            <a:ext cx="428625" cy="271462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/>
              <a:t>u</a:t>
            </a:r>
            <a:r>
              <a:rPr lang="en-US" sz="1200" baseline="-25000"/>
              <a:t>min</a:t>
            </a:r>
          </a:p>
        </p:txBody>
      </p:sp>
      <p:sp>
        <p:nvSpPr>
          <p:cNvPr id="1190966" name="Rectangle 54"/>
          <p:cNvSpPr>
            <a:spLocks noChangeArrowheads="1"/>
          </p:cNvSpPr>
          <p:nvPr/>
        </p:nvSpPr>
        <p:spPr bwMode="auto">
          <a:xfrm rot="-1465650">
            <a:off x="5643563" y="3046413"/>
            <a:ext cx="457200" cy="271462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/>
              <a:t>u</a:t>
            </a:r>
            <a:r>
              <a:rPr lang="en-US" sz="1200" baseline="-25000"/>
              <a:t>max</a:t>
            </a:r>
          </a:p>
        </p:txBody>
      </p:sp>
      <p:sp>
        <p:nvSpPr>
          <p:cNvPr id="1190967" name="Text Box 55"/>
          <p:cNvSpPr txBox="1">
            <a:spLocks noChangeArrowheads="1"/>
          </p:cNvSpPr>
          <p:nvPr/>
        </p:nvSpPr>
        <p:spPr bwMode="auto">
          <a:xfrm>
            <a:off x="8729663" y="3414713"/>
            <a:ext cx="414337" cy="271462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99"/>
                </a:solidFill>
                <a:latin typeface="Symbol" charset="2"/>
              </a:rPr>
              <a:t>r</a:t>
            </a:r>
            <a:r>
              <a:rPr lang="en-US" sz="1200" baseline="-25000">
                <a:solidFill>
                  <a:srgbClr val="000099"/>
                </a:solidFill>
                <a:latin typeface="Tahoma" charset="0"/>
              </a:rPr>
              <a:t>do</a:t>
            </a:r>
          </a:p>
        </p:txBody>
      </p:sp>
      <p:sp>
        <p:nvSpPr>
          <p:cNvPr id="1190969" name="Text Box 57"/>
          <p:cNvSpPr txBox="1">
            <a:spLocks noChangeArrowheads="1"/>
          </p:cNvSpPr>
          <p:nvPr/>
        </p:nvSpPr>
        <p:spPr bwMode="auto">
          <a:xfrm>
            <a:off x="8543925" y="3176588"/>
            <a:ext cx="528638" cy="271462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99"/>
                </a:solidFill>
                <a:latin typeface="Symbol" charset="2"/>
              </a:rPr>
              <a:t>r</a:t>
            </a:r>
            <a:r>
              <a:rPr lang="en-US" sz="1200" baseline="-25000">
                <a:solidFill>
                  <a:srgbClr val="000099"/>
                </a:solidFill>
                <a:latin typeface="Tahoma" charset="0"/>
              </a:rPr>
              <a:t>dmin</a:t>
            </a:r>
          </a:p>
        </p:txBody>
      </p:sp>
      <p:sp>
        <p:nvSpPr>
          <p:cNvPr id="1190970" name="Text Box 58"/>
          <p:cNvSpPr txBox="1">
            <a:spLocks noChangeArrowheads="1"/>
          </p:cNvSpPr>
          <p:nvPr/>
        </p:nvSpPr>
        <p:spPr bwMode="auto">
          <a:xfrm>
            <a:off x="8615363" y="3757613"/>
            <a:ext cx="528637" cy="271462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99"/>
                </a:solidFill>
                <a:latin typeface="Symbol" charset="2"/>
              </a:rPr>
              <a:t>r</a:t>
            </a:r>
            <a:r>
              <a:rPr lang="en-US" sz="1200" baseline="-25000">
                <a:solidFill>
                  <a:srgbClr val="000099"/>
                </a:solidFill>
                <a:latin typeface="Tahoma" charset="0"/>
              </a:rPr>
              <a:t>dmax</a:t>
            </a:r>
          </a:p>
        </p:txBody>
      </p:sp>
      <p:sp>
        <p:nvSpPr>
          <p:cNvPr id="1190971" name="Text Box 59"/>
          <p:cNvSpPr txBox="1">
            <a:spLocks noChangeArrowheads="1"/>
          </p:cNvSpPr>
          <p:nvPr/>
        </p:nvSpPr>
        <p:spPr bwMode="auto">
          <a:xfrm rot="-392693">
            <a:off x="4624388" y="2614613"/>
            <a:ext cx="681037" cy="271462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99"/>
                </a:solidFill>
                <a:latin typeface="Symbol" charset="2"/>
              </a:rPr>
              <a:t>r</a:t>
            </a:r>
            <a:r>
              <a:rPr lang="en-US" sz="1200" baseline="-25000">
                <a:solidFill>
                  <a:srgbClr val="000099"/>
                </a:solidFill>
                <a:latin typeface="Tahoma" charset="0"/>
              </a:rPr>
              <a:t>fmin</a:t>
            </a:r>
          </a:p>
        </p:txBody>
      </p:sp>
      <p:sp>
        <p:nvSpPr>
          <p:cNvPr id="1190972" name="Text Box 60"/>
          <p:cNvSpPr txBox="1">
            <a:spLocks noChangeArrowheads="1"/>
          </p:cNvSpPr>
          <p:nvPr/>
        </p:nvSpPr>
        <p:spPr bwMode="auto">
          <a:xfrm rot="-640679">
            <a:off x="3914775" y="1816100"/>
            <a:ext cx="579438" cy="271463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99"/>
                </a:solidFill>
                <a:latin typeface="Symbol" charset="2"/>
              </a:rPr>
              <a:t>r</a:t>
            </a:r>
            <a:r>
              <a:rPr lang="en-US" sz="1200" baseline="-25000">
                <a:solidFill>
                  <a:srgbClr val="000099"/>
                </a:solidFill>
                <a:latin typeface="Tahoma" charset="0"/>
              </a:rPr>
              <a:t>fmax</a:t>
            </a:r>
          </a:p>
        </p:txBody>
      </p:sp>
      <p:sp>
        <p:nvSpPr>
          <p:cNvPr id="1190973" name="Text Box 61"/>
          <p:cNvSpPr txBox="1">
            <a:spLocks noChangeArrowheads="1"/>
          </p:cNvSpPr>
          <p:nvPr/>
        </p:nvSpPr>
        <p:spPr bwMode="auto">
          <a:xfrm rot="-283718">
            <a:off x="4475163" y="2308225"/>
            <a:ext cx="595312" cy="271463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99"/>
                </a:solidFill>
                <a:latin typeface="Symbol" charset="2"/>
              </a:rPr>
              <a:t>r</a:t>
            </a:r>
            <a:r>
              <a:rPr lang="en-US" sz="1200" baseline="-25000">
                <a:solidFill>
                  <a:srgbClr val="000099"/>
                </a:solidFill>
                <a:latin typeface="Tahoma" charset="0"/>
              </a:rPr>
              <a:t>fo</a:t>
            </a:r>
          </a:p>
        </p:txBody>
      </p:sp>
      <p:graphicFrame>
        <p:nvGraphicFramePr>
          <p:cNvPr id="1190974" name="Object 62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190974" name="Equation" r:id="rId4" imgW="114120" imgH="215640" progId="Equation.3">
              <p:embed/>
            </p:oleObj>
          </a:graphicData>
        </a:graphic>
      </p:graphicFrame>
      <p:sp>
        <p:nvSpPr>
          <p:cNvPr id="1190976" name="AutoShape 64"/>
          <p:cNvSpPr>
            <a:spLocks/>
          </p:cNvSpPr>
          <p:nvPr/>
        </p:nvSpPr>
        <p:spPr bwMode="auto">
          <a:xfrm rot="-503007">
            <a:off x="4378325" y="441325"/>
            <a:ext cx="112713" cy="2924175"/>
          </a:xfrm>
          <a:prstGeom prst="leftBrace">
            <a:avLst>
              <a:gd name="adj1" fmla="val 216196"/>
              <a:gd name="adj2" fmla="val 50000"/>
            </a:avLst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77" name="AutoShape 65"/>
          <p:cNvSpPr>
            <a:spLocks/>
          </p:cNvSpPr>
          <p:nvPr/>
        </p:nvSpPr>
        <p:spPr bwMode="auto">
          <a:xfrm rot="-503007">
            <a:off x="4733925" y="1365250"/>
            <a:ext cx="280988" cy="2173288"/>
          </a:xfrm>
          <a:prstGeom prst="leftBrace">
            <a:avLst>
              <a:gd name="adj1" fmla="val 64454"/>
              <a:gd name="adj2" fmla="val 50000"/>
            </a:avLst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80" name="AutoShape 68"/>
          <p:cNvSpPr>
            <a:spLocks/>
          </p:cNvSpPr>
          <p:nvPr/>
        </p:nvSpPr>
        <p:spPr bwMode="auto">
          <a:xfrm rot="-610328">
            <a:off x="5022850" y="1790700"/>
            <a:ext cx="295275" cy="1941513"/>
          </a:xfrm>
          <a:prstGeom prst="leftBrace">
            <a:avLst>
              <a:gd name="adj1" fmla="val 54794"/>
              <a:gd name="adj2" fmla="val 50000"/>
            </a:avLst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15" name="AutoShape 3"/>
          <p:cNvSpPr>
            <a:spLocks noChangeArrowheads="1"/>
          </p:cNvSpPr>
          <p:nvPr/>
        </p:nvSpPr>
        <p:spPr bwMode="auto">
          <a:xfrm rot="-11657886">
            <a:off x="7162800" y="1703388"/>
            <a:ext cx="1631950" cy="3208337"/>
          </a:xfrm>
          <a:prstGeom prst="triangle">
            <a:avLst>
              <a:gd name="adj" fmla="val 50000"/>
            </a:avLst>
          </a:prstGeom>
          <a:noFill/>
          <a:ln w="2857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19" name="Line 7"/>
          <p:cNvSpPr>
            <a:spLocks noChangeShapeType="1"/>
          </p:cNvSpPr>
          <p:nvPr/>
        </p:nvSpPr>
        <p:spPr bwMode="auto">
          <a:xfrm flipH="1">
            <a:off x="6092825" y="2655888"/>
            <a:ext cx="1066800" cy="561975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28" name="Arc 16"/>
          <p:cNvSpPr>
            <a:spLocks/>
          </p:cNvSpPr>
          <p:nvPr/>
        </p:nvSpPr>
        <p:spPr bwMode="auto">
          <a:xfrm>
            <a:off x="7132638" y="2351088"/>
            <a:ext cx="1243012" cy="3252787"/>
          </a:xfrm>
          <a:custGeom>
            <a:avLst/>
            <a:gdLst>
              <a:gd name="G0" fmla="+- 8009 0 0"/>
              <a:gd name="G1" fmla="+- 21600 0 0"/>
              <a:gd name="G2" fmla="+- 21600 0 0"/>
              <a:gd name="T0" fmla="*/ 0 w 8040"/>
              <a:gd name="T1" fmla="*/ 1540 h 21600"/>
              <a:gd name="T2" fmla="*/ 8040 w 8040"/>
              <a:gd name="T3" fmla="*/ 0 h 21600"/>
              <a:gd name="T4" fmla="*/ 8009 w 804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040" h="21600" fill="none" extrusionOk="0">
                <a:moveTo>
                  <a:pt x="-1" y="1539"/>
                </a:moveTo>
                <a:cubicBezTo>
                  <a:pt x="2547" y="522"/>
                  <a:pt x="5265" y="-1"/>
                  <a:pt x="8009" y="-1"/>
                </a:cubicBezTo>
                <a:cubicBezTo>
                  <a:pt x="8019" y="-1"/>
                  <a:pt x="8029" y="0"/>
                  <a:pt x="8039" y="0"/>
                </a:cubicBezTo>
              </a:path>
              <a:path w="8040" h="21600" stroke="0" extrusionOk="0">
                <a:moveTo>
                  <a:pt x="-1" y="1539"/>
                </a:moveTo>
                <a:cubicBezTo>
                  <a:pt x="2547" y="522"/>
                  <a:pt x="5265" y="-1"/>
                  <a:pt x="8009" y="-1"/>
                </a:cubicBezTo>
                <a:cubicBezTo>
                  <a:pt x="8019" y="-1"/>
                  <a:pt x="8029" y="0"/>
                  <a:pt x="8039" y="0"/>
                </a:cubicBezTo>
                <a:lnTo>
                  <a:pt x="8009" y="21600"/>
                </a:lnTo>
                <a:close/>
              </a:path>
            </a:pathLst>
          </a:cu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30" name="Line 18"/>
          <p:cNvSpPr>
            <a:spLocks noChangeShapeType="1"/>
          </p:cNvSpPr>
          <p:nvPr/>
        </p:nvSpPr>
        <p:spPr bwMode="auto">
          <a:xfrm>
            <a:off x="7134225" y="2584450"/>
            <a:ext cx="1247775" cy="305435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31" name="Line 19"/>
          <p:cNvSpPr>
            <a:spLocks noChangeShapeType="1"/>
          </p:cNvSpPr>
          <p:nvPr/>
        </p:nvSpPr>
        <p:spPr bwMode="auto">
          <a:xfrm flipH="1">
            <a:off x="5994400" y="2579688"/>
            <a:ext cx="1143000" cy="471487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32" name="Line 20"/>
          <p:cNvSpPr>
            <a:spLocks noChangeShapeType="1"/>
          </p:cNvSpPr>
          <p:nvPr/>
        </p:nvSpPr>
        <p:spPr bwMode="auto">
          <a:xfrm flipH="1">
            <a:off x="6178550" y="2736850"/>
            <a:ext cx="1047750" cy="658813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33" name="Line 21"/>
          <p:cNvSpPr>
            <a:spLocks noChangeShapeType="1"/>
          </p:cNvSpPr>
          <p:nvPr/>
        </p:nvSpPr>
        <p:spPr bwMode="auto">
          <a:xfrm>
            <a:off x="7224713" y="2743200"/>
            <a:ext cx="1138237" cy="17526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34" name="Arc 22"/>
          <p:cNvSpPr>
            <a:spLocks/>
          </p:cNvSpPr>
          <p:nvPr/>
        </p:nvSpPr>
        <p:spPr bwMode="auto">
          <a:xfrm rot="1397278">
            <a:off x="7108825" y="2251075"/>
            <a:ext cx="1663700" cy="1824038"/>
          </a:xfrm>
          <a:custGeom>
            <a:avLst/>
            <a:gdLst>
              <a:gd name="G0" fmla="+- 18609 0 0"/>
              <a:gd name="G1" fmla="+- 19938 0 0"/>
              <a:gd name="G2" fmla="+- 21600 0 0"/>
              <a:gd name="T0" fmla="*/ 0 w 18609"/>
              <a:gd name="T1" fmla="*/ 8971 h 19938"/>
              <a:gd name="T2" fmla="*/ 10301 w 18609"/>
              <a:gd name="T3" fmla="*/ 0 h 19938"/>
              <a:gd name="T4" fmla="*/ 18609 w 18609"/>
              <a:gd name="T5" fmla="*/ 19938 h 19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609" h="19938" fill="none" extrusionOk="0">
                <a:moveTo>
                  <a:pt x="0" y="8971"/>
                </a:moveTo>
                <a:cubicBezTo>
                  <a:pt x="2372" y="4945"/>
                  <a:pt x="5987" y="1797"/>
                  <a:pt x="10300" y="-1"/>
                </a:cubicBezTo>
              </a:path>
              <a:path w="18609" h="19938" stroke="0" extrusionOk="0">
                <a:moveTo>
                  <a:pt x="0" y="8971"/>
                </a:moveTo>
                <a:cubicBezTo>
                  <a:pt x="2372" y="4945"/>
                  <a:pt x="5987" y="1797"/>
                  <a:pt x="10300" y="-1"/>
                </a:cubicBezTo>
                <a:lnTo>
                  <a:pt x="18609" y="19938"/>
                </a:lnTo>
                <a:close/>
              </a:path>
            </a:pathLst>
          </a:cu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35" name="Arc 23"/>
          <p:cNvSpPr>
            <a:spLocks/>
          </p:cNvSpPr>
          <p:nvPr/>
        </p:nvSpPr>
        <p:spPr bwMode="auto">
          <a:xfrm>
            <a:off x="7173913" y="2355850"/>
            <a:ext cx="1195387" cy="2370138"/>
          </a:xfrm>
          <a:custGeom>
            <a:avLst/>
            <a:gdLst>
              <a:gd name="G0" fmla="+- 10342 0 0"/>
              <a:gd name="G1" fmla="+- 21600 0 0"/>
              <a:gd name="G2" fmla="+- 21600 0 0"/>
              <a:gd name="T0" fmla="*/ 0 w 10617"/>
              <a:gd name="T1" fmla="*/ 2637 h 21600"/>
              <a:gd name="T2" fmla="*/ 10617 w 10617"/>
              <a:gd name="T3" fmla="*/ 2 h 21600"/>
              <a:gd name="T4" fmla="*/ 10342 w 10617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617" h="21600" fill="none" extrusionOk="0">
                <a:moveTo>
                  <a:pt x="-1" y="2636"/>
                </a:moveTo>
                <a:cubicBezTo>
                  <a:pt x="3172" y="906"/>
                  <a:pt x="6728" y="-1"/>
                  <a:pt x="10342" y="-1"/>
                </a:cubicBezTo>
                <a:cubicBezTo>
                  <a:pt x="10433" y="-1"/>
                  <a:pt x="10525" y="0"/>
                  <a:pt x="10617" y="1"/>
                </a:cubicBezTo>
              </a:path>
              <a:path w="10617" h="21600" stroke="0" extrusionOk="0">
                <a:moveTo>
                  <a:pt x="-1" y="2636"/>
                </a:moveTo>
                <a:cubicBezTo>
                  <a:pt x="3172" y="906"/>
                  <a:pt x="6728" y="-1"/>
                  <a:pt x="10342" y="-1"/>
                </a:cubicBezTo>
                <a:cubicBezTo>
                  <a:pt x="10433" y="-1"/>
                  <a:pt x="10525" y="0"/>
                  <a:pt x="10617" y="1"/>
                </a:cubicBezTo>
                <a:lnTo>
                  <a:pt x="10342" y="21600"/>
                </a:lnTo>
                <a:close/>
              </a:path>
            </a:pathLst>
          </a:custGeom>
          <a:noFill/>
          <a:ln w="12700">
            <a:solidFill>
              <a:srgbClr val="993300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48" name="Line 36"/>
          <p:cNvSpPr>
            <a:spLocks noChangeShapeType="1"/>
          </p:cNvSpPr>
          <p:nvPr/>
        </p:nvSpPr>
        <p:spPr bwMode="auto">
          <a:xfrm>
            <a:off x="8362950" y="2355850"/>
            <a:ext cx="509588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49" name="Arc 37"/>
          <p:cNvSpPr>
            <a:spLocks/>
          </p:cNvSpPr>
          <p:nvPr/>
        </p:nvSpPr>
        <p:spPr bwMode="auto">
          <a:xfrm>
            <a:off x="7769225" y="3559175"/>
            <a:ext cx="903288" cy="2351088"/>
          </a:xfrm>
          <a:custGeom>
            <a:avLst/>
            <a:gdLst>
              <a:gd name="G0" fmla="+- 8026 0 0"/>
              <a:gd name="G1" fmla="+- 21423 0 0"/>
              <a:gd name="G2" fmla="+- 21600 0 0"/>
              <a:gd name="T0" fmla="*/ 0 w 8026"/>
              <a:gd name="T1" fmla="*/ 1369 h 21423"/>
              <a:gd name="T2" fmla="*/ 5269 w 8026"/>
              <a:gd name="T3" fmla="*/ 0 h 21423"/>
              <a:gd name="T4" fmla="*/ 8026 w 8026"/>
              <a:gd name="T5" fmla="*/ 21423 h 2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026" h="21423" fill="none" extrusionOk="0">
                <a:moveTo>
                  <a:pt x="0" y="1369"/>
                </a:moveTo>
                <a:cubicBezTo>
                  <a:pt x="1691" y="692"/>
                  <a:pt x="3461" y="232"/>
                  <a:pt x="5268" y="-1"/>
                </a:cubicBezTo>
              </a:path>
              <a:path w="8026" h="21423" stroke="0" extrusionOk="0">
                <a:moveTo>
                  <a:pt x="0" y="1369"/>
                </a:moveTo>
                <a:cubicBezTo>
                  <a:pt x="1691" y="692"/>
                  <a:pt x="3461" y="232"/>
                  <a:pt x="5268" y="-1"/>
                </a:cubicBezTo>
                <a:lnTo>
                  <a:pt x="8026" y="21423"/>
                </a:lnTo>
                <a:close/>
              </a:path>
            </a:pathLst>
          </a:custGeom>
          <a:noFill/>
          <a:ln w="12700">
            <a:solidFill>
              <a:srgbClr val="9933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51" name="Arc 39"/>
          <p:cNvSpPr>
            <a:spLocks/>
          </p:cNvSpPr>
          <p:nvPr/>
        </p:nvSpPr>
        <p:spPr bwMode="auto">
          <a:xfrm>
            <a:off x="7508875" y="3275013"/>
            <a:ext cx="1065213" cy="3246437"/>
          </a:xfrm>
          <a:custGeom>
            <a:avLst/>
            <a:gdLst>
              <a:gd name="G0" fmla="+- 6888 0 0"/>
              <a:gd name="G1" fmla="+- 21563 0 0"/>
              <a:gd name="G2" fmla="+- 21600 0 0"/>
              <a:gd name="T0" fmla="*/ 0 w 6888"/>
              <a:gd name="T1" fmla="*/ 1091 h 21563"/>
              <a:gd name="T2" fmla="*/ 5620 w 6888"/>
              <a:gd name="T3" fmla="*/ 0 h 21563"/>
              <a:gd name="T4" fmla="*/ 6888 w 6888"/>
              <a:gd name="T5" fmla="*/ 21563 h 21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888" h="21563" fill="none" extrusionOk="0">
                <a:moveTo>
                  <a:pt x="-1" y="1090"/>
                </a:moveTo>
                <a:cubicBezTo>
                  <a:pt x="1816" y="479"/>
                  <a:pt x="3706" y="112"/>
                  <a:pt x="5620" y="0"/>
                </a:cubicBezTo>
              </a:path>
              <a:path w="6888" h="21563" stroke="0" extrusionOk="0">
                <a:moveTo>
                  <a:pt x="-1" y="1090"/>
                </a:moveTo>
                <a:cubicBezTo>
                  <a:pt x="1816" y="479"/>
                  <a:pt x="3706" y="112"/>
                  <a:pt x="5620" y="0"/>
                </a:cubicBezTo>
                <a:lnTo>
                  <a:pt x="6888" y="21563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52" name="Text Box 40"/>
          <p:cNvSpPr txBox="1">
            <a:spLocks noChangeArrowheads="1"/>
          </p:cNvSpPr>
          <p:nvPr/>
        </p:nvSpPr>
        <p:spPr bwMode="auto">
          <a:xfrm rot="-784975">
            <a:off x="7815263" y="3268663"/>
            <a:ext cx="441325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CC3300"/>
                </a:solidFill>
                <a:latin typeface="Symbol" charset="2"/>
              </a:rPr>
              <a:t>f</a:t>
            </a:r>
            <a:r>
              <a:rPr lang="en-US" sz="1600" baseline="-25000">
                <a:solidFill>
                  <a:srgbClr val="CC3300"/>
                </a:solidFill>
                <a:latin typeface="Tahoma" charset="0"/>
              </a:rPr>
              <a:t>d</a:t>
            </a:r>
            <a:r>
              <a:rPr lang="en-US" sz="1600" baseline="-25000">
                <a:solidFill>
                  <a:srgbClr val="CC3300"/>
                </a:solidFill>
                <a:latin typeface="Symbol" charset="2"/>
              </a:rPr>
              <a:t>o</a:t>
            </a:r>
          </a:p>
        </p:txBody>
      </p:sp>
      <p:sp>
        <p:nvSpPr>
          <p:cNvPr id="1190954" name="Rectangle 42"/>
          <p:cNvSpPr>
            <a:spLocks noChangeArrowheads="1"/>
          </p:cNvSpPr>
          <p:nvPr/>
        </p:nvSpPr>
        <p:spPr bwMode="auto">
          <a:xfrm rot="-524659">
            <a:off x="7724775" y="2986088"/>
            <a:ext cx="441325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003366"/>
                </a:solidFill>
                <a:latin typeface="Symbol" charset="2"/>
              </a:rPr>
              <a:t>f</a:t>
            </a:r>
            <a:r>
              <a:rPr lang="en-US" sz="1600" baseline="-25000">
                <a:solidFill>
                  <a:srgbClr val="003366"/>
                </a:solidFill>
                <a:latin typeface="Tahoma" charset="0"/>
              </a:rPr>
              <a:t>d</a:t>
            </a:r>
            <a:r>
              <a:rPr lang="en-US" sz="1600" baseline="-25000">
                <a:solidFill>
                  <a:srgbClr val="003366"/>
                </a:solidFill>
                <a:latin typeface="Symbol" charset="2"/>
              </a:rPr>
              <a:t>o</a:t>
            </a:r>
          </a:p>
        </p:txBody>
      </p:sp>
      <p:sp>
        <p:nvSpPr>
          <p:cNvPr id="1190957" name="Rectangle 45"/>
          <p:cNvSpPr>
            <a:spLocks noChangeArrowheads="1"/>
          </p:cNvSpPr>
          <p:nvPr/>
        </p:nvSpPr>
        <p:spPr bwMode="auto">
          <a:xfrm rot="-1288064">
            <a:off x="7902575" y="3557588"/>
            <a:ext cx="441325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f</a:t>
            </a:r>
            <a:r>
              <a:rPr lang="en-US" sz="1600" baseline="-25000">
                <a:solidFill>
                  <a:srgbClr val="003366"/>
                </a:solidFill>
                <a:latin typeface="Tahoma" charset="0"/>
              </a:rPr>
              <a:t>d</a:t>
            </a:r>
            <a:r>
              <a:rPr lang="en-US" sz="1600" baseline="-25000">
                <a:latin typeface="Symbol" charset="2"/>
              </a:rPr>
              <a:t>o</a:t>
            </a:r>
          </a:p>
        </p:txBody>
      </p:sp>
      <p:sp>
        <p:nvSpPr>
          <p:cNvPr id="1190959" name="Line 47"/>
          <p:cNvSpPr>
            <a:spLocks noChangeShapeType="1"/>
          </p:cNvSpPr>
          <p:nvPr/>
        </p:nvSpPr>
        <p:spPr bwMode="auto">
          <a:xfrm flipH="1">
            <a:off x="6140450" y="2740025"/>
            <a:ext cx="1073150" cy="571500"/>
          </a:xfrm>
          <a:prstGeom prst="line">
            <a:avLst/>
          </a:prstGeom>
          <a:noFill/>
          <a:ln w="12700">
            <a:solidFill>
              <a:srgbClr val="CC0000"/>
            </a:solidFill>
            <a:prstDash val="dash"/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60" name="Line 48"/>
          <p:cNvSpPr>
            <a:spLocks noChangeShapeType="1"/>
          </p:cNvSpPr>
          <p:nvPr/>
        </p:nvSpPr>
        <p:spPr bwMode="auto">
          <a:xfrm flipH="1">
            <a:off x="6054725" y="2589213"/>
            <a:ext cx="1066800" cy="561975"/>
          </a:xfrm>
          <a:prstGeom prst="line">
            <a:avLst/>
          </a:prstGeom>
          <a:noFill/>
          <a:ln w="12700">
            <a:solidFill>
              <a:srgbClr val="CC0000"/>
            </a:solidFill>
            <a:prstDash val="dash"/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64" name="Rectangle 52"/>
          <p:cNvSpPr>
            <a:spLocks noChangeArrowheads="1"/>
          </p:cNvSpPr>
          <p:nvPr/>
        </p:nvSpPr>
        <p:spPr bwMode="auto">
          <a:xfrm rot="-1059345">
            <a:off x="7138988" y="2503488"/>
            <a:ext cx="534987" cy="271462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/>
              <a:t>a</a:t>
            </a:r>
            <a:r>
              <a:rPr lang="en-US" sz="1200" baseline="-25000"/>
              <a:t>min</a:t>
            </a:r>
          </a:p>
        </p:txBody>
      </p:sp>
      <p:sp>
        <p:nvSpPr>
          <p:cNvPr id="1190981" name="AutoShape 69"/>
          <p:cNvSpPr>
            <a:spLocks/>
          </p:cNvSpPr>
          <p:nvPr/>
        </p:nvSpPr>
        <p:spPr bwMode="auto">
          <a:xfrm>
            <a:off x="8543925" y="2362200"/>
            <a:ext cx="485775" cy="3281363"/>
          </a:xfrm>
          <a:prstGeom prst="rightBrace">
            <a:avLst>
              <a:gd name="adj1" fmla="val 56291"/>
              <a:gd name="adj2" fmla="val 50000"/>
            </a:avLst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82" name="AutoShape 70"/>
          <p:cNvSpPr>
            <a:spLocks/>
          </p:cNvSpPr>
          <p:nvPr/>
        </p:nvSpPr>
        <p:spPr bwMode="auto">
          <a:xfrm>
            <a:off x="8362950" y="2352675"/>
            <a:ext cx="247650" cy="2133600"/>
          </a:xfrm>
          <a:prstGeom prst="rightBrace">
            <a:avLst>
              <a:gd name="adj1" fmla="val 71795"/>
              <a:gd name="adj2" fmla="val 50000"/>
            </a:avLst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983" name="AutoShape 71"/>
          <p:cNvSpPr>
            <a:spLocks/>
          </p:cNvSpPr>
          <p:nvPr/>
        </p:nvSpPr>
        <p:spPr bwMode="auto">
          <a:xfrm>
            <a:off x="8486775" y="2362200"/>
            <a:ext cx="257175" cy="2457450"/>
          </a:xfrm>
          <a:prstGeom prst="rightBrace">
            <a:avLst>
              <a:gd name="adj1" fmla="val 79630"/>
              <a:gd name="adj2" fmla="val 50000"/>
            </a:avLst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190985" name="Object 73"/>
          <p:cNvGraphicFramePr>
            <a:graphicFrameLocks noChangeAspect="1"/>
          </p:cNvGraphicFramePr>
          <p:nvPr/>
        </p:nvGraphicFramePr>
        <p:xfrm>
          <a:off x="349250" y="2190750"/>
          <a:ext cx="1954213" cy="4064000"/>
        </p:xfrm>
        <a:graphic>
          <a:graphicData uri="http://schemas.openxmlformats.org/presentationml/2006/ole">
            <p:oleObj spid="_x0000_s1190985" name="Equation" r:id="rId5" imgW="1282680" imgH="2666880" progId="Equation.3">
              <p:embed/>
            </p:oleObj>
          </a:graphicData>
        </a:graphic>
      </p:graphicFrame>
      <p:graphicFrame>
        <p:nvGraphicFramePr>
          <p:cNvPr id="1190986" name="Object 7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190986" name="Equation" r:id="rId6" imgW="114120" imgH="215640" progId="Equation.3">
              <p:embed/>
            </p:oleObj>
          </a:graphicData>
        </a:graphic>
      </p:graphicFrame>
      <p:sp>
        <p:nvSpPr>
          <p:cNvPr id="1190988" name="Text Box 76"/>
          <p:cNvSpPr txBox="1">
            <a:spLocks noChangeArrowheads="1"/>
          </p:cNvSpPr>
          <p:nvPr/>
        </p:nvSpPr>
        <p:spPr bwMode="auto">
          <a:xfrm>
            <a:off x="242888" y="666750"/>
            <a:ext cx="3640137" cy="13112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000099"/>
                </a:solidFill>
                <a:latin typeface="Tahoma" charset="0"/>
              </a:rPr>
              <a:t>Input parameters are:</a:t>
            </a:r>
          </a:p>
          <a:p>
            <a:r>
              <a:rPr lang="en-US" sz="1600" b="1" i="1">
                <a:solidFill>
                  <a:srgbClr val="FF3300"/>
                </a:solidFill>
                <a:latin typeface="Tahoma" charset="0"/>
              </a:rPr>
              <a:t>x</a:t>
            </a:r>
            <a:r>
              <a:rPr lang="en-US" sz="1600" b="1" i="1" baseline="-14000">
                <a:solidFill>
                  <a:srgbClr val="FF3300"/>
                </a:solidFill>
                <a:latin typeface="Tahoma" charset="0"/>
              </a:rPr>
              <a:t>max</a:t>
            </a:r>
            <a:r>
              <a:rPr lang="en-US" sz="1600" baseline="-25000">
                <a:solidFill>
                  <a:srgbClr val="000099"/>
                </a:solidFill>
                <a:latin typeface="Tahoma" charset="0"/>
              </a:rPr>
              <a:t> </a:t>
            </a:r>
            <a:r>
              <a:rPr lang="en-US" sz="1600">
                <a:solidFill>
                  <a:srgbClr val="000099"/>
                </a:solidFill>
                <a:latin typeface="Tahoma" charset="0"/>
              </a:rPr>
              <a:t>and </a:t>
            </a:r>
            <a:r>
              <a:rPr lang="en-US" sz="1600" b="1" i="1">
                <a:solidFill>
                  <a:srgbClr val="FF3300"/>
                </a:solidFill>
                <a:latin typeface="Tahoma" charset="0"/>
              </a:rPr>
              <a:t>x</a:t>
            </a:r>
            <a:r>
              <a:rPr lang="en-US" sz="1600" b="1" i="1" baseline="-14000">
                <a:solidFill>
                  <a:srgbClr val="FF3300"/>
                </a:solidFill>
                <a:latin typeface="Tahoma" charset="0"/>
              </a:rPr>
              <a:t>min</a:t>
            </a:r>
            <a:r>
              <a:rPr lang="en-US" sz="1600" i="1">
                <a:solidFill>
                  <a:srgbClr val="000099"/>
                </a:solidFill>
                <a:latin typeface="Tahoma" charset="0"/>
              </a:rPr>
              <a:t> </a:t>
            </a:r>
            <a:r>
              <a:rPr lang="en-US" sz="1600">
                <a:solidFill>
                  <a:srgbClr val="000099"/>
                </a:solidFill>
                <a:latin typeface="Tahoma" charset="0"/>
              </a:rPr>
              <a:t>from the arc NS-FFAG</a:t>
            </a:r>
          </a:p>
          <a:p>
            <a:r>
              <a:rPr lang="en-US" sz="1600" b="1" i="1">
                <a:solidFill>
                  <a:srgbClr val="FF3300"/>
                </a:solidFill>
                <a:latin typeface="Tahoma" charset="0"/>
              </a:rPr>
              <a:t>p</a:t>
            </a:r>
            <a:r>
              <a:rPr lang="en-US" sz="1600" b="1" i="1" baseline="-14000">
                <a:solidFill>
                  <a:srgbClr val="FF3300"/>
                </a:solidFill>
                <a:latin typeface="Tahoma" charset="0"/>
              </a:rPr>
              <a:t>max</a:t>
            </a:r>
            <a:r>
              <a:rPr lang="en-US" sz="1600" i="1">
                <a:solidFill>
                  <a:srgbClr val="000099"/>
                </a:solidFill>
                <a:latin typeface="Tahoma" charset="0"/>
              </a:rPr>
              <a:t>, </a:t>
            </a:r>
            <a:r>
              <a:rPr lang="en-US" sz="1600" b="1" i="1">
                <a:solidFill>
                  <a:srgbClr val="FF3300"/>
                </a:solidFill>
                <a:latin typeface="Tahoma" charset="0"/>
              </a:rPr>
              <a:t>p</a:t>
            </a:r>
            <a:r>
              <a:rPr lang="en-US" sz="1600" b="1" i="1" baseline="-14000">
                <a:solidFill>
                  <a:srgbClr val="FF3300"/>
                </a:solidFill>
                <a:latin typeface="Tahoma" charset="0"/>
              </a:rPr>
              <a:t>o</a:t>
            </a:r>
            <a:r>
              <a:rPr lang="en-US" sz="1600" i="1">
                <a:solidFill>
                  <a:srgbClr val="000099"/>
                </a:solidFill>
                <a:latin typeface="Tahoma" charset="0"/>
              </a:rPr>
              <a:t>,</a:t>
            </a:r>
            <a:r>
              <a:rPr lang="en-US" sz="1600">
                <a:solidFill>
                  <a:srgbClr val="000099"/>
                </a:solidFill>
                <a:latin typeface="Tahoma" charset="0"/>
              </a:rPr>
              <a:t> and </a:t>
            </a:r>
            <a:r>
              <a:rPr lang="en-US" sz="1600" b="1" i="1">
                <a:solidFill>
                  <a:srgbClr val="FF3300"/>
                </a:solidFill>
                <a:latin typeface="Tahoma" charset="0"/>
              </a:rPr>
              <a:t>p</a:t>
            </a:r>
            <a:r>
              <a:rPr lang="en-US" sz="1600" b="1" i="1" baseline="-14000">
                <a:solidFill>
                  <a:srgbClr val="FF3300"/>
                </a:solidFill>
                <a:latin typeface="Tahoma" charset="0"/>
              </a:rPr>
              <a:t>min</a:t>
            </a:r>
            <a:r>
              <a:rPr lang="en-US" sz="1600" i="1">
                <a:solidFill>
                  <a:srgbClr val="000099"/>
                </a:solidFill>
                <a:latin typeface="Tahoma" charset="0"/>
              </a:rPr>
              <a:t>, </a:t>
            </a:r>
            <a:r>
              <a:rPr lang="en-US" sz="1600" b="1" i="1">
                <a:solidFill>
                  <a:srgbClr val="FF3300"/>
                </a:solidFill>
                <a:latin typeface="Tahoma" charset="0"/>
              </a:rPr>
              <a:t>D</a:t>
            </a:r>
            <a:r>
              <a:rPr lang="en-US" sz="1600" b="1" i="1" baseline="-14000">
                <a:solidFill>
                  <a:srgbClr val="FF3300"/>
                </a:solidFill>
                <a:latin typeface="Tahoma" charset="0"/>
              </a:rPr>
              <a:t>x</a:t>
            </a:r>
            <a:r>
              <a:rPr lang="en-US" sz="1600" i="1">
                <a:solidFill>
                  <a:srgbClr val="000099"/>
                </a:solidFill>
                <a:latin typeface="Tahoma" charset="0"/>
              </a:rPr>
              <a:t>, </a:t>
            </a:r>
            <a:r>
              <a:rPr lang="en-US" sz="1600" b="1" i="1">
                <a:solidFill>
                  <a:srgbClr val="FF3300"/>
                </a:solidFill>
                <a:latin typeface="Symbol" charset="2"/>
              </a:rPr>
              <a:t>b</a:t>
            </a:r>
            <a:r>
              <a:rPr lang="en-US" sz="1600" b="1" i="1" baseline="-14000">
                <a:solidFill>
                  <a:srgbClr val="FF3300"/>
                </a:solidFill>
                <a:latin typeface="Tahoma" charset="0"/>
              </a:rPr>
              <a:t>x</a:t>
            </a:r>
            <a:r>
              <a:rPr lang="en-US" sz="1600" i="1">
                <a:solidFill>
                  <a:srgbClr val="000099"/>
                </a:solidFill>
                <a:latin typeface="Tahoma" charset="0"/>
              </a:rPr>
              <a:t>, </a:t>
            </a:r>
            <a:r>
              <a:rPr lang="en-US" sz="1600" b="1" i="1">
                <a:solidFill>
                  <a:srgbClr val="FF3300"/>
                </a:solidFill>
                <a:latin typeface="Symbol" charset="2"/>
              </a:rPr>
              <a:t>b</a:t>
            </a:r>
            <a:r>
              <a:rPr lang="en-US" sz="1600" b="1" i="1" baseline="-14000">
                <a:solidFill>
                  <a:srgbClr val="FF3300"/>
                </a:solidFill>
                <a:latin typeface="Tahoma" charset="0"/>
              </a:rPr>
              <a:t>y</a:t>
            </a:r>
            <a:r>
              <a:rPr lang="en-US" sz="1600" i="1">
                <a:solidFill>
                  <a:srgbClr val="000099"/>
                </a:solidFill>
                <a:latin typeface="Tahoma" charset="0"/>
              </a:rPr>
              <a:t>,</a:t>
            </a:r>
            <a:r>
              <a:rPr lang="en-US" sz="1600">
                <a:solidFill>
                  <a:srgbClr val="000099"/>
                </a:solidFill>
                <a:latin typeface="Tahoma" charset="0"/>
              </a:rPr>
              <a:t> </a:t>
            </a:r>
            <a:endParaRPr lang="en-US" sz="1600" b="1">
              <a:solidFill>
                <a:srgbClr val="FF3300"/>
              </a:solidFill>
              <a:latin typeface="Tahoma" charset="0"/>
            </a:endParaRPr>
          </a:p>
          <a:p>
            <a:endParaRPr lang="en-US" sz="1600" b="1">
              <a:solidFill>
                <a:srgbClr val="FF3300"/>
              </a:solidFill>
              <a:latin typeface="Tahoma" charset="0"/>
            </a:endParaRPr>
          </a:p>
          <a:p>
            <a:r>
              <a:rPr lang="en-US" sz="1600">
                <a:solidFill>
                  <a:srgbClr val="000099"/>
                </a:solidFill>
                <a:latin typeface="Tahoma" charset="0"/>
              </a:rPr>
              <a:t>Unknowns: </a:t>
            </a:r>
            <a:r>
              <a:rPr lang="en-US" sz="1600" b="1" i="1">
                <a:solidFill>
                  <a:srgbClr val="FF3300"/>
                </a:solidFill>
                <a:latin typeface="Tahoma" charset="0"/>
              </a:rPr>
              <a:t>B</a:t>
            </a:r>
            <a:r>
              <a:rPr lang="en-US" sz="1600" b="1" i="1" baseline="-25000">
                <a:solidFill>
                  <a:srgbClr val="FF3300"/>
                </a:solidFill>
                <a:latin typeface="Tahoma" charset="0"/>
              </a:rPr>
              <a:t>D</a:t>
            </a:r>
            <a:r>
              <a:rPr lang="en-US" sz="1600" b="1" baseline="-25000">
                <a:solidFill>
                  <a:srgbClr val="FF3300"/>
                </a:solidFill>
                <a:latin typeface="Tahoma" charset="0"/>
              </a:rPr>
              <a:t> </a:t>
            </a:r>
            <a:r>
              <a:rPr lang="en-US" sz="1600" b="1">
                <a:solidFill>
                  <a:srgbClr val="FF3300"/>
                </a:solidFill>
                <a:latin typeface="Tahoma" charset="0"/>
              </a:rPr>
              <a:t>, </a:t>
            </a:r>
            <a:r>
              <a:rPr lang="en-US" sz="1600" b="1" i="1">
                <a:solidFill>
                  <a:srgbClr val="FF3300"/>
                </a:solidFill>
                <a:latin typeface="Tahoma" charset="0"/>
              </a:rPr>
              <a:t>B</a:t>
            </a:r>
            <a:r>
              <a:rPr lang="en-US" sz="1600" b="1" i="1" baseline="-25000">
                <a:solidFill>
                  <a:srgbClr val="FF3300"/>
                </a:solidFill>
                <a:latin typeface="Tahoma" charset="0"/>
              </a:rPr>
              <a:t>F</a:t>
            </a:r>
            <a:r>
              <a:rPr lang="en-US" sz="1600" b="1" baseline="-25000">
                <a:solidFill>
                  <a:srgbClr val="FF3300"/>
                </a:solidFill>
                <a:latin typeface="Tahoma" charset="0"/>
              </a:rPr>
              <a:t> </a:t>
            </a:r>
            <a:r>
              <a:rPr lang="en-US" sz="1600" b="1">
                <a:solidFill>
                  <a:srgbClr val="FF3300"/>
                </a:solidFill>
                <a:latin typeface="Tahoma" charset="0"/>
              </a:rPr>
              <a:t>, </a:t>
            </a:r>
            <a:r>
              <a:rPr lang="en-US" sz="1600" b="1" i="1">
                <a:solidFill>
                  <a:srgbClr val="FF3300"/>
                </a:solidFill>
                <a:latin typeface="Symbol" charset="2"/>
              </a:rPr>
              <a:t>F</a:t>
            </a:r>
            <a:r>
              <a:rPr lang="en-US" sz="1600" b="1" i="1" baseline="-25000">
                <a:solidFill>
                  <a:srgbClr val="FF3300"/>
                </a:solidFill>
                <a:latin typeface="Tahoma" charset="0"/>
              </a:rPr>
              <a:t>fo</a:t>
            </a:r>
            <a:r>
              <a:rPr lang="en-US" sz="1600" b="1" baseline="-25000">
                <a:solidFill>
                  <a:srgbClr val="FF3300"/>
                </a:solidFill>
                <a:latin typeface="Tahoma" charset="0"/>
              </a:rPr>
              <a:t> </a:t>
            </a:r>
            <a:r>
              <a:rPr lang="en-US" sz="1600" b="1">
                <a:solidFill>
                  <a:srgbClr val="FF3300"/>
                </a:solidFill>
                <a:latin typeface="Tahoma" charset="0"/>
              </a:rPr>
              <a:t>, </a:t>
            </a:r>
            <a:r>
              <a:rPr lang="en-US" sz="1600" b="1" i="1">
                <a:solidFill>
                  <a:srgbClr val="FF3300"/>
                </a:solidFill>
                <a:latin typeface="Symbol" charset="2"/>
              </a:rPr>
              <a:t>F</a:t>
            </a:r>
            <a:r>
              <a:rPr lang="en-US" sz="1600" b="1" i="1" baseline="-25000">
                <a:solidFill>
                  <a:srgbClr val="FF3300"/>
                </a:solidFill>
                <a:latin typeface="Tahoma" charset="0"/>
              </a:rPr>
              <a:t>do </a:t>
            </a:r>
            <a:r>
              <a:rPr lang="en-US" sz="1600" b="1">
                <a:solidFill>
                  <a:srgbClr val="FF3300"/>
                </a:solidFill>
                <a:latin typeface="Tahoma" charset="0"/>
              </a:rPr>
              <a:t>, </a:t>
            </a:r>
            <a:r>
              <a:rPr lang="en-US" sz="1600">
                <a:solidFill>
                  <a:srgbClr val="000099"/>
                </a:solidFill>
                <a:latin typeface="Tahoma" charset="0"/>
              </a:rPr>
              <a:t>and</a:t>
            </a:r>
            <a:r>
              <a:rPr lang="en-US" sz="1600" b="1">
                <a:solidFill>
                  <a:srgbClr val="FF3300"/>
                </a:solidFill>
                <a:latin typeface="Tahoma" charset="0"/>
              </a:rPr>
              <a:t> </a:t>
            </a:r>
            <a:r>
              <a:rPr lang="en-US" sz="1600" b="1" i="1">
                <a:solidFill>
                  <a:srgbClr val="FF3300"/>
                </a:solidFill>
                <a:latin typeface="Tahoma" charset="0"/>
              </a:rPr>
              <a:t>l</a:t>
            </a:r>
            <a:r>
              <a:rPr lang="en-US" sz="1600" b="1" i="1" baseline="-25000">
                <a:solidFill>
                  <a:srgbClr val="FF3300"/>
                </a:solidFill>
                <a:latin typeface="Tahoma" charset="0"/>
              </a:rPr>
              <a:t>o</a:t>
            </a:r>
          </a:p>
        </p:txBody>
      </p:sp>
      <p:sp>
        <p:nvSpPr>
          <p:cNvPr id="1190989" name="Text Box 77"/>
          <p:cNvSpPr txBox="1">
            <a:spLocks noChangeArrowheads="1"/>
          </p:cNvSpPr>
          <p:nvPr/>
        </p:nvSpPr>
        <p:spPr bwMode="auto">
          <a:xfrm>
            <a:off x="3100388" y="4800600"/>
            <a:ext cx="3511550" cy="57785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000099"/>
                </a:solidFill>
                <a:latin typeface="Tahoma" charset="0"/>
              </a:rPr>
              <a:t>To be matched to the input </a:t>
            </a:r>
          </a:p>
          <a:p>
            <a:r>
              <a:rPr lang="en-US" sz="1600" dirty="0">
                <a:solidFill>
                  <a:srgbClr val="000099"/>
                </a:solidFill>
                <a:latin typeface="Tahoma" charset="0"/>
              </a:rPr>
              <a:t>parameters of the linac: </a:t>
            </a:r>
            <a:r>
              <a:rPr lang="en-US" sz="1600" b="1" dirty="0" err="1">
                <a:solidFill>
                  <a:srgbClr val="FF3300"/>
                </a:solidFill>
                <a:latin typeface="Symbol" charset="2"/>
              </a:rPr>
              <a:t>b</a:t>
            </a:r>
            <a:r>
              <a:rPr lang="en-US" sz="1600" b="1" baseline="-14000" dirty="0" err="1">
                <a:solidFill>
                  <a:srgbClr val="FF3300"/>
                </a:solidFill>
                <a:latin typeface="Tahoma" charset="0"/>
              </a:rPr>
              <a:t>x</a:t>
            </a:r>
            <a:r>
              <a:rPr lang="en-US" sz="1600" dirty="0">
                <a:solidFill>
                  <a:srgbClr val="000099"/>
                </a:solidFill>
                <a:latin typeface="Tahoma" charset="0"/>
              </a:rPr>
              <a:t>, </a:t>
            </a:r>
            <a:r>
              <a:rPr lang="en-US" sz="1600" b="1" dirty="0">
                <a:solidFill>
                  <a:srgbClr val="FF3300"/>
                </a:solidFill>
                <a:latin typeface="Symbol" charset="2"/>
              </a:rPr>
              <a:t>b</a:t>
            </a:r>
            <a:r>
              <a:rPr lang="en-US" sz="1600" b="1" baseline="-14000" dirty="0">
                <a:solidFill>
                  <a:srgbClr val="FF3300"/>
                </a:solidFill>
                <a:latin typeface="Tahoma" charset="0"/>
              </a:rPr>
              <a:t>y</a:t>
            </a:r>
            <a:r>
              <a:rPr lang="en-US" sz="1600" dirty="0">
                <a:solidFill>
                  <a:srgbClr val="000099"/>
                </a:solidFill>
                <a:latin typeface="Tahoma" charset="0"/>
              </a:rPr>
              <a:t>, </a:t>
            </a:r>
            <a:r>
              <a:rPr lang="en-US" sz="1600" b="1" dirty="0" err="1">
                <a:solidFill>
                  <a:srgbClr val="FF3300"/>
                </a:solidFill>
                <a:latin typeface="Symbol" charset="2"/>
              </a:rPr>
              <a:t>a</a:t>
            </a:r>
            <a:r>
              <a:rPr lang="en-US" sz="1600" b="1" baseline="-14000" dirty="0" err="1">
                <a:solidFill>
                  <a:srgbClr val="FF3300"/>
                </a:solidFill>
                <a:latin typeface="Tahoma" charset="0"/>
              </a:rPr>
              <a:t>x</a:t>
            </a:r>
            <a:r>
              <a:rPr lang="en-US" sz="1600" dirty="0" err="1">
                <a:solidFill>
                  <a:srgbClr val="000099"/>
                </a:solidFill>
                <a:latin typeface="Tahoma" charset="0"/>
              </a:rPr>
              <a:t>,</a:t>
            </a:r>
            <a:r>
              <a:rPr lang="en-US" sz="1600" b="1" dirty="0" err="1">
                <a:solidFill>
                  <a:srgbClr val="FF3300"/>
                </a:solidFill>
                <a:latin typeface="Symbol" charset="2"/>
              </a:rPr>
              <a:t>a</a:t>
            </a:r>
            <a:r>
              <a:rPr lang="en-US" sz="1600" b="1" baseline="-14000" dirty="0" err="1">
                <a:solidFill>
                  <a:srgbClr val="FF3300"/>
                </a:solidFill>
                <a:latin typeface="Tahoma" charset="0"/>
              </a:rPr>
              <a:t>y</a:t>
            </a:r>
            <a:endParaRPr lang="en-US" sz="1600" b="1" baseline="-14000" dirty="0">
              <a:solidFill>
                <a:srgbClr val="FF3300"/>
              </a:solidFill>
              <a:latin typeface="Tahoma" charset="0"/>
            </a:endParaRPr>
          </a:p>
        </p:txBody>
      </p:sp>
      <p:sp>
        <p:nvSpPr>
          <p:cNvPr id="64" name="Footer Placeholder 63"/>
          <p:cNvSpPr>
            <a:spLocks noGrp="1"/>
          </p:cNvSpPr>
          <p:nvPr>
            <p:ph type="ftr" sz="quarter" idx="10"/>
          </p:nvPr>
        </p:nvSpPr>
        <p:spPr>
          <a:xfrm>
            <a:off x="22352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01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38125" y="0"/>
            <a:ext cx="7239000" cy="754063"/>
          </a:xfrm>
        </p:spPr>
        <p:txBody>
          <a:bodyPr/>
          <a:lstStyle/>
          <a:p>
            <a:pPr algn="l"/>
            <a:r>
              <a:rPr lang="en-US"/>
              <a:t>Matching Cell - @ zero dispersion end</a:t>
            </a:r>
          </a:p>
        </p:txBody>
      </p:sp>
      <p:sp>
        <p:nvSpPr>
          <p:cNvPr id="1195011" name="AutoShape 1027"/>
          <p:cNvSpPr>
            <a:spLocks noChangeArrowheads="1"/>
          </p:cNvSpPr>
          <p:nvPr/>
        </p:nvSpPr>
        <p:spPr bwMode="auto">
          <a:xfrm rot="-11837232">
            <a:off x="5700713" y="887413"/>
            <a:ext cx="2762250" cy="4446587"/>
          </a:xfrm>
          <a:prstGeom prst="triangle">
            <a:avLst>
              <a:gd name="adj" fmla="val 50000"/>
            </a:avLst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5012" name="Line 1028"/>
          <p:cNvSpPr>
            <a:spLocks noChangeShapeType="1"/>
          </p:cNvSpPr>
          <p:nvPr/>
        </p:nvSpPr>
        <p:spPr bwMode="auto">
          <a:xfrm flipV="1">
            <a:off x="7750175" y="581025"/>
            <a:ext cx="0" cy="61341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5013" name="Arc 1029"/>
          <p:cNvSpPr>
            <a:spLocks/>
          </p:cNvSpPr>
          <p:nvPr/>
        </p:nvSpPr>
        <p:spPr bwMode="auto">
          <a:xfrm flipH="1">
            <a:off x="5643563" y="1536700"/>
            <a:ext cx="2100262" cy="36480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10 w 12257"/>
              <a:gd name="T1" fmla="*/ 0 h 21600"/>
              <a:gd name="T2" fmla="*/ 12257 w 12257"/>
              <a:gd name="T3" fmla="*/ 3815 h 21600"/>
              <a:gd name="T4" fmla="*/ 0 w 12257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257" h="21600" fill="none" extrusionOk="0">
                <a:moveTo>
                  <a:pt x="9" y="0"/>
                </a:moveTo>
                <a:cubicBezTo>
                  <a:pt x="4384" y="2"/>
                  <a:pt x="8655" y="1332"/>
                  <a:pt x="12257" y="3814"/>
                </a:cubicBezTo>
              </a:path>
              <a:path w="12257" h="21600" stroke="0" extrusionOk="0">
                <a:moveTo>
                  <a:pt x="9" y="0"/>
                </a:moveTo>
                <a:cubicBezTo>
                  <a:pt x="4384" y="2"/>
                  <a:pt x="8655" y="1332"/>
                  <a:pt x="12257" y="3814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5017" name="Line 1033"/>
          <p:cNvSpPr>
            <a:spLocks noChangeShapeType="1"/>
          </p:cNvSpPr>
          <p:nvPr/>
        </p:nvSpPr>
        <p:spPr bwMode="auto">
          <a:xfrm>
            <a:off x="5770563" y="2360613"/>
            <a:ext cx="1973262" cy="1985962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5019" name="Line 1035"/>
          <p:cNvSpPr>
            <a:spLocks noChangeShapeType="1"/>
          </p:cNvSpPr>
          <p:nvPr/>
        </p:nvSpPr>
        <p:spPr bwMode="auto">
          <a:xfrm>
            <a:off x="5521325" y="2011363"/>
            <a:ext cx="2251075" cy="4713287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5020" name="Arc 1036"/>
          <p:cNvSpPr>
            <a:spLocks/>
          </p:cNvSpPr>
          <p:nvPr/>
        </p:nvSpPr>
        <p:spPr bwMode="auto">
          <a:xfrm flipH="1">
            <a:off x="5768975" y="1535113"/>
            <a:ext cx="1990725" cy="273843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27 w 15456"/>
              <a:gd name="T1" fmla="*/ 0 h 21600"/>
              <a:gd name="T2" fmla="*/ 15456 w 15456"/>
              <a:gd name="T3" fmla="*/ 6511 h 21600"/>
              <a:gd name="T4" fmla="*/ 0 w 1545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456" h="21600" fill="none" extrusionOk="0">
                <a:moveTo>
                  <a:pt x="26" y="0"/>
                </a:moveTo>
                <a:cubicBezTo>
                  <a:pt x="5836" y="7"/>
                  <a:pt x="11397" y="2354"/>
                  <a:pt x="15455" y="6511"/>
                </a:cubicBezTo>
              </a:path>
              <a:path w="15456" h="21600" stroke="0" extrusionOk="0">
                <a:moveTo>
                  <a:pt x="26" y="0"/>
                </a:moveTo>
                <a:cubicBezTo>
                  <a:pt x="5836" y="7"/>
                  <a:pt x="11397" y="2354"/>
                  <a:pt x="15455" y="6511"/>
                </a:cubicBezTo>
                <a:lnTo>
                  <a:pt x="0" y="21600"/>
                </a:lnTo>
                <a:close/>
              </a:path>
            </a:pathLst>
          </a:cu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5021" name="Arc 1037"/>
          <p:cNvSpPr>
            <a:spLocks/>
          </p:cNvSpPr>
          <p:nvPr/>
        </p:nvSpPr>
        <p:spPr bwMode="auto">
          <a:xfrm flipH="1">
            <a:off x="5521325" y="1536700"/>
            <a:ext cx="2220913" cy="5229225"/>
          </a:xfrm>
          <a:custGeom>
            <a:avLst/>
            <a:gdLst>
              <a:gd name="G0" fmla="+- 249 0 0"/>
              <a:gd name="G1" fmla="+- 21600 0 0"/>
              <a:gd name="G2" fmla="+- 21600 0 0"/>
              <a:gd name="T0" fmla="*/ 0 w 9247"/>
              <a:gd name="T1" fmla="*/ 1 h 21600"/>
              <a:gd name="T2" fmla="*/ 9247 w 9247"/>
              <a:gd name="T3" fmla="*/ 1963 h 21600"/>
              <a:gd name="T4" fmla="*/ 249 w 9247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247" h="21600" fill="none" extrusionOk="0">
                <a:moveTo>
                  <a:pt x="0" y="1"/>
                </a:moveTo>
                <a:cubicBezTo>
                  <a:pt x="82" y="0"/>
                  <a:pt x="165" y="-1"/>
                  <a:pt x="249" y="-1"/>
                </a:cubicBezTo>
                <a:cubicBezTo>
                  <a:pt x="3354" y="-1"/>
                  <a:pt x="6423" y="669"/>
                  <a:pt x="9246" y="1963"/>
                </a:cubicBezTo>
              </a:path>
              <a:path w="9247" h="21600" stroke="0" extrusionOk="0">
                <a:moveTo>
                  <a:pt x="0" y="1"/>
                </a:moveTo>
                <a:cubicBezTo>
                  <a:pt x="82" y="0"/>
                  <a:pt x="165" y="-1"/>
                  <a:pt x="249" y="-1"/>
                </a:cubicBezTo>
                <a:cubicBezTo>
                  <a:pt x="3354" y="-1"/>
                  <a:pt x="6423" y="669"/>
                  <a:pt x="9246" y="1963"/>
                </a:cubicBezTo>
                <a:lnTo>
                  <a:pt x="249" y="21600"/>
                </a:lnTo>
                <a:close/>
              </a:path>
            </a:pathLst>
          </a:cu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5024" name="Rectangle 1040"/>
          <p:cNvSpPr>
            <a:spLocks noChangeArrowheads="1"/>
          </p:cNvSpPr>
          <p:nvPr/>
        </p:nvSpPr>
        <p:spPr bwMode="auto">
          <a:xfrm rot="-1288064">
            <a:off x="7135813" y="3795713"/>
            <a:ext cx="468312" cy="363537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3333CC"/>
                </a:solidFill>
                <a:latin typeface="Symbol" charset="2"/>
              </a:rPr>
              <a:t>f</a:t>
            </a:r>
            <a:r>
              <a:rPr lang="en-US" sz="1800" baseline="-25000">
                <a:solidFill>
                  <a:srgbClr val="3333CC"/>
                </a:solidFill>
                <a:latin typeface="Tahoma" charset="0"/>
              </a:rPr>
              <a:t>d</a:t>
            </a:r>
            <a:r>
              <a:rPr lang="en-US" sz="1800" baseline="-25000">
                <a:solidFill>
                  <a:srgbClr val="3333CC"/>
                </a:solidFill>
                <a:latin typeface="Symbol" charset="2"/>
              </a:rPr>
              <a:t>o</a:t>
            </a:r>
          </a:p>
        </p:txBody>
      </p:sp>
      <p:sp>
        <p:nvSpPr>
          <p:cNvPr id="1195025" name="Rectangle 1041"/>
          <p:cNvSpPr>
            <a:spLocks noChangeArrowheads="1"/>
          </p:cNvSpPr>
          <p:nvPr/>
        </p:nvSpPr>
        <p:spPr bwMode="auto">
          <a:xfrm rot="-721579">
            <a:off x="6999288" y="4572000"/>
            <a:ext cx="688975" cy="363538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>
                <a:latin typeface="Symbol" charset="2"/>
              </a:rPr>
              <a:t>f</a:t>
            </a:r>
            <a:r>
              <a:rPr lang="en-US" sz="1800" baseline="-25000">
                <a:solidFill>
                  <a:srgbClr val="003366"/>
                </a:solidFill>
                <a:latin typeface="Tahoma" charset="0"/>
              </a:rPr>
              <a:t>d</a:t>
            </a:r>
            <a:r>
              <a:rPr lang="en-US" sz="1800" baseline="-25000">
                <a:latin typeface="Tahoma" charset="0"/>
              </a:rPr>
              <a:t>max</a:t>
            </a:r>
          </a:p>
        </p:txBody>
      </p:sp>
      <p:sp>
        <p:nvSpPr>
          <p:cNvPr id="1195026" name="Rectangle 1042"/>
          <p:cNvSpPr>
            <a:spLocks noChangeArrowheads="1"/>
          </p:cNvSpPr>
          <p:nvPr/>
        </p:nvSpPr>
        <p:spPr bwMode="auto">
          <a:xfrm rot="-1364865">
            <a:off x="6896100" y="2971800"/>
            <a:ext cx="738188" cy="363538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>
                <a:latin typeface="Symbol" charset="2"/>
              </a:rPr>
              <a:t>f</a:t>
            </a:r>
            <a:r>
              <a:rPr lang="en-US" sz="1800" baseline="-25000">
                <a:solidFill>
                  <a:srgbClr val="003366"/>
                </a:solidFill>
                <a:latin typeface="Tahoma" charset="0"/>
              </a:rPr>
              <a:t>d</a:t>
            </a:r>
            <a:r>
              <a:rPr lang="en-US" sz="1800" baseline="-25000">
                <a:latin typeface="Tahoma" charset="0"/>
              </a:rPr>
              <a:t>min</a:t>
            </a:r>
          </a:p>
        </p:txBody>
      </p:sp>
      <p:sp>
        <p:nvSpPr>
          <p:cNvPr id="1195027" name="Arc 1043"/>
          <p:cNvSpPr>
            <a:spLocks/>
          </p:cNvSpPr>
          <p:nvPr/>
        </p:nvSpPr>
        <p:spPr bwMode="auto">
          <a:xfrm flipH="1">
            <a:off x="6953250" y="3192463"/>
            <a:ext cx="1558925" cy="2633662"/>
          </a:xfrm>
          <a:custGeom>
            <a:avLst/>
            <a:gdLst>
              <a:gd name="G0" fmla="+- 0 0 0"/>
              <a:gd name="G1" fmla="+- 20772 0 0"/>
              <a:gd name="G2" fmla="+- 21600 0 0"/>
              <a:gd name="T0" fmla="*/ 5923 w 12106"/>
              <a:gd name="T1" fmla="*/ 0 h 20772"/>
              <a:gd name="T2" fmla="*/ 12106 w 12106"/>
              <a:gd name="T3" fmla="*/ 2883 h 20772"/>
              <a:gd name="T4" fmla="*/ 0 w 12106"/>
              <a:gd name="T5" fmla="*/ 20772 h 20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106" h="20772" fill="none" extrusionOk="0">
                <a:moveTo>
                  <a:pt x="5923" y="-1"/>
                </a:moveTo>
                <a:cubicBezTo>
                  <a:pt x="8123" y="627"/>
                  <a:pt x="10210" y="1600"/>
                  <a:pt x="12105" y="2883"/>
                </a:cubicBezTo>
              </a:path>
              <a:path w="12106" h="20772" stroke="0" extrusionOk="0">
                <a:moveTo>
                  <a:pt x="5923" y="-1"/>
                </a:moveTo>
                <a:cubicBezTo>
                  <a:pt x="8123" y="627"/>
                  <a:pt x="10210" y="1600"/>
                  <a:pt x="12105" y="2883"/>
                </a:cubicBezTo>
                <a:lnTo>
                  <a:pt x="0" y="20772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5028" name="Arc 1044"/>
          <p:cNvSpPr>
            <a:spLocks/>
          </p:cNvSpPr>
          <p:nvPr/>
        </p:nvSpPr>
        <p:spPr bwMode="auto">
          <a:xfrm flipH="1">
            <a:off x="7116763" y="4110038"/>
            <a:ext cx="1381125" cy="3570287"/>
          </a:xfrm>
          <a:custGeom>
            <a:avLst/>
            <a:gdLst>
              <a:gd name="G0" fmla="+- 0 0 0"/>
              <a:gd name="G1" fmla="+- 21138 0 0"/>
              <a:gd name="G2" fmla="+- 21600 0 0"/>
              <a:gd name="T0" fmla="*/ 4442 w 8065"/>
              <a:gd name="T1" fmla="*/ 0 h 21138"/>
              <a:gd name="T2" fmla="*/ 8065 w 8065"/>
              <a:gd name="T3" fmla="*/ 1100 h 21138"/>
              <a:gd name="T4" fmla="*/ 0 w 8065"/>
              <a:gd name="T5" fmla="*/ 21138 h 2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065" h="21138" fill="none" extrusionOk="0">
                <a:moveTo>
                  <a:pt x="4442" y="-1"/>
                </a:moveTo>
                <a:cubicBezTo>
                  <a:pt x="5679" y="259"/>
                  <a:pt x="6891" y="627"/>
                  <a:pt x="8064" y="1100"/>
                </a:cubicBezTo>
              </a:path>
              <a:path w="8065" h="21138" stroke="0" extrusionOk="0">
                <a:moveTo>
                  <a:pt x="4442" y="-1"/>
                </a:moveTo>
                <a:cubicBezTo>
                  <a:pt x="5679" y="259"/>
                  <a:pt x="6891" y="627"/>
                  <a:pt x="8064" y="1100"/>
                </a:cubicBezTo>
                <a:lnTo>
                  <a:pt x="0" y="21138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5029" name="Arc 1045"/>
          <p:cNvSpPr>
            <a:spLocks/>
          </p:cNvSpPr>
          <p:nvPr/>
        </p:nvSpPr>
        <p:spPr bwMode="auto">
          <a:xfrm flipH="1">
            <a:off x="6981825" y="4937125"/>
            <a:ext cx="1425575" cy="5187950"/>
          </a:xfrm>
          <a:custGeom>
            <a:avLst/>
            <a:gdLst>
              <a:gd name="G0" fmla="+- 0 0 0"/>
              <a:gd name="G1" fmla="+- 21428 0 0"/>
              <a:gd name="G2" fmla="+- 21600 0 0"/>
              <a:gd name="T0" fmla="*/ 2722 w 5939"/>
              <a:gd name="T1" fmla="*/ 0 h 21428"/>
              <a:gd name="T2" fmla="*/ 5939 w 5939"/>
              <a:gd name="T3" fmla="*/ 661 h 21428"/>
              <a:gd name="T4" fmla="*/ 0 w 5939"/>
              <a:gd name="T5" fmla="*/ 21428 h 21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939" h="21428" fill="none" extrusionOk="0">
                <a:moveTo>
                  <a:pt x="2721" y="0"/>
                </a:moveTo>
                <a:cubicBezTo>
                  <a:pt x="3809" y="138"/>
                  <a:pt x="4885" y="359"/>
                  <a:pt x="5939" y="660"/>
                </a:cubicBezTo>
              </a:path>
              <a:path w="5939" h="21428" stroke="0" extrusionOk="0">
                <a:moveTo>
                  <a:pt x="2721" y="0"/>
                </a:moveTo>
                <a:cubicBezTo>
                  <a:pt x="3809" y="138"/>
                  <a:pt x="4885" y="359"/>
                  <a:pt x="5939" y="660"/>
                </a:cubicBezTo>
                <a:lnTo>
                  <a:pt x="0" y="21428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5032" name="AutoShape 1048"/>
          <p:cNvSpPr>
            <a:spLocks/>
          </p:cNvSpPr>
          <p:nvPr/>
        </p:nvSpPr>
        <p:spPr bwMode="auto">
          <a:xfrm>
            <a:off x="8067675" y="1533525"/>
            <a:ext cx="381000" cy="5172075"/>
          </a:xfrm>
          <a:prstGeom prst="rightBrace">
            <a:avLst>
              <a:gd name="adj1" fmla="val 113125"/>
              <a:gd name="adj2" fmla="val 50000"/>
            </a:avLst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5033" name="AutoShape 1049"/>
          <p:cNvSpPr>
            <a:spLocks/>
          </p:cNvSpPr>
          <p:nvPr/>
        </p:nvSpPr>
        <p:spPr bwMode="auto">
          <a:xfrm>
            <a:off x="7929563" y="1530350"/>
            <a:ext cx="304800" cy="3711575"/>
          </a:xfrm>
          <a:prstGeom prst="rightBrace">
            <a:avLst>
              <a:gd name="adj1" fmla="val 101476"/>
              <a:gd name="adj2" fmla="val 50000"/>
            </a:avLst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5034" name="AutoShape 1050"/>
          <p:cNvSpPr>
            <a:spLocks/>
          </p:cNvSpPr>
          <p:nvPr/>
        </p:nvSpPr>
        <p:spPr bwMode="auto">
          <a:xfrm>
            <a:off x="7810500" y="1538288"/>
            <a:ext cx="190500" cy="2806700"/>
          </a:xfrm>
          <a:prstGeom prst="rightBrace">
            <a:avLst>
              <a:gd name="adj1" fmla="val 122778"/>
              <a:gd name="adj2" fmla="val 50000"/>
            </a:avLst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5036" name="Text Box 1052"/>
          <p:cNvSpPr txBox="1">
            <a:spLocks noChangeArrowheads="1"/>
          </p:cNvSpPr>
          <p:nvPr/>
        </p:nvSpPr>
        <p:spPr bwMode="auto">
          <a:xfrm>
            <a:off x="4052888" y="1968500"/>
            <a:ext cx="180975" cy="2413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95037" name="Text Box 1053"/>
          <p:cNvSpPr txBox="1">
            <a:spLocks noChangeArrowheads="1"/>
          </p:cNvSpPr>
          <p:nvPr/>
        </p:nvSpPr>
        <p:spPr bwMode="auto">
          <a:xfrm rot="3389288">
            <a:off x="5425282" y="1704181"/>
            <a:ext cx="547688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ahoma" charset="0"/>
              </a:rPr>
              <a:t>a</a:t>
            </a:r>
            <a:r>
              <a:rPr lang="en-US" sz="1600" baseline="-25000">
                <a:latin typeface="Tahoma" charset="0"/>
              </a:rPr>
              <a:t>max</a:t>
            </a:r>
          </a:p>
        </p:txBody>
      </p:sp>
      <p:sp>
        <p:nvSpPr>
          <p:cNvPr id="1195038" name="Rectangle 1054"/>
          <p:cNvSpPr>
            <a:spLocks noChangeArrowheads="1"/>
          </p:cNvSpPr>
          <p:nvPr/>
        </p:nvSpPr>
        <p:spPr bwMode="auto">
          <a:xfrm rot="3440858">
            <a:off x="5708651" y="2062162"/>
            <a:ext cx="514350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ahoma" charset="0"/>
              </a:rPr>
              <a:t>a</a:t>
            </a:r>
            <a:r>
              <a:rPr lang="en-US" sz="1600" baseline="-25000">
                <a:latin typeface="Tahoma" charset="0"/>
              </a:rPr>
              <a:t>min</a:t>
            </a:r>
          </a:p>
        </p:txBody>
      </p:sp>
      <p:sp>
        <p:nvSpPr>
          <p:cNvPr id="1195040" name="Rectangle 1056"/>
          <p:cNvSpPr>
            <a:spLocks noChangeArrowheads="1"/>
          </p:cNvSpPr>
          <p:nvPr/>
        </p:nvSpPr>
        <p:spPr bwMode="auto">
          <a:xfrm>
            <a:off x="8015288" y="2767013"/>
            <a:ext cx="596900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000099"/>
                </a:solidFill>
                <a:latin typeface="Symbol" charset="2"/>
              </a:rPr>
              <a:t>r</a:t>
            </a:r>
            <a:r>
              <a:rPr lang="en-US" sz="1600" baseline="-25000">
                <a:solidFill>
                  <a:srgbClr val="000099"/>
                </a:solidFill>
                <a:latin typeface="Tahoma" charset="0"/>
              </a:rPr>
              <a:t>dmin</a:t>
            </a:r>
          </a:p>
        </p:txBody>
      </p:sp>
      <p:sp>
        <p:nvSpPr>
          <p:cNvPr id="1195041" name="Rectangle 1057"/>
          <p:cNvSpPr>
            <a:spLocks noChangeArrowheads="1"/>
          </p:cNvSpPr>
          <p:nvPr/>
        </p:nvSpPr>
        <p:spPr bwMode="auto">
          <a:xfrm>
            <a:off x="8513763" y="3938588"/>
            <a:ext cx="630237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000099"/>
                </a:solidFill>
                <a:latin typeface="Symbol" charset="2"/>
              </a:rPr>
              <a:t>r</a:t>
            </a:r>
            <a:r>
              <a:rPr lang="en-US" sz="1600" baseline="-25000">
                <a:solidFill>
                  <a:srgbClr val="000099"/>
                </a:solidFill>
                <a:latin typeface="Tahoma" charset="0"/>
              </a:rPr>
              <a:t>dmax</a:t>
            </a:r>
          </a:p>
        </p:txBody>
      </p:sp>
      <p:sp>
        <p:nvSpPr>
          <p:cNvPr id="1195042" name="Rectangle 1058"/>
          <p:cNvSpPr>
            <a:spLocks noChangeArrowheads="1"/>
          </p:cNvSpPr>
          <p:nvPr/>
        </p:nvSpPr>
        <p:spPr bwMode="auto">
          <a:xfrm>
            <a:off x="8239125" y="3233738"/>
            <a:ext cx="446088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000099"/>
                </a:solidFill>
                <a:latin typeface="Symbol" charset="2"/>
              </a:rPr>
              <a:t>r</a:t>
            </a:r>
            <a:r>
              <a:rPr lang="en-US" sz="1600" baseline="-25000">
                <a:solidFill>
                  <a:srgbClr val="000099"/>
                </a:solidFill>
                <a:latin typeface="Tahoma" charset="0"/>
              </a:rPr>
              <a:t>do</a:t>
            </a:r>
          </a:p>
        </p:txBody>
      </p:sp>
      <p:sp>
        <p:nvSpPr>
          <p:cNvPr id="1195044" name="Line 1060"/>
          <p:cNvSpPr>
            <a:spLocks noChangeShapeType="1"/>
          </p:cNvSpPr>
          <p:nvPr/>
        </p:nvSpPr>
        <p:spPr bwMode="auto">
          <a:xfrm flipH="1">
            <a:off x="6486525" y="2990850"/>
            <a:ext cx="104775" cy="10477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5045" name="Line 1061"/>
          <p:cNvSpPr>
            <a:spLocks noChangeShapeType="1"/>
          </p:cNvSpPr>
          <p:nvPr/>
        </p:nvSpPr>
        <p:spPr bwMode="auto">
          <a:xfrm flipV="1">
            <a:off x="6286500" y="3219450"/>
            <a:ext cx="66675" cy="5715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5046" name="Line 1062"/>
          <p:cNvSpPr>
            <a:spLocks noChangeShapeType="1"/>
          </p:cNvSpPr>
          <p:nvPr/>
        </p:nvSpPr>
        <p:spPr bwMode="auto">
          <a:xfrm flipH="1" flipV="1">
            <a:off x="4972050" y="3124200"/>
            <a:ext cx="95250" cy="1143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5047" name="Line 1063"/>
          <p:cNvSpPr>
            <a:spLocks noChangeShapeType="1"/>
          </p:cNvSpPr>
          <p:nvPr/>
        </p:nvSpPr>
        <p:spPr bwMode="auto">
          <a:xfrm>
            <a:off x="4781550" y="2867025"/>
            <a:ext cx="85725" cy="12382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195048" name="Object 1064"/>
          <p:cNvGraphicFramePr>
            <a:graphicFrameLocks noChangeAspect="1"/>
          </p:cNvGraphicFramePr>
          <p:nvPr/>
        </p:nvGraphicFramePr>
        <p:xfrm>
          <a:off x="571500" y="1250950"/>
          <a:ext cx="2055813" cy="735013"/>
        </p:xfrm>
        <a:graphic>
          <a:graphicData uri="http://schemas.openxmlformats.org/presentationml/2006/ole">
            <p:oleObj spid="_x0000_s1195048" name="Equation" r:id="rId4" imgW="1206360" imgH="431640" progId="Equation.3">
              <p:embed/>
            </p:oleObj>
          </a:graphicData>
        </a:graphic>
      </p:graphicFrame>
      <p:graphicFrame>
        <p:nvGraphicFramePr>
          <p:cNvPr id="1195050" name="Object 1066"/>
          <p:cNvGraphicFramePr>
            <a:graphicFrameLocks noChangeAspect="1"/>
          </p:cNvGraphicFramePr>
          <p:nvPr/>
        </p:nvGraphicFramePr>
        <p:xfrm>
          <a:off x="601663" y="2365375"/>
          <a:ext cx="2055812" cy="727075"/>
        </p:xfrm>
        <a:graphic>
          <a:graphicData uri="http://schemas.openxmlformats.org/presentationml/2006/ole">
            <p:oleObj spid="_x0000_s1195050" name="Equation" r:id="rId5" imgW="1218960" imgH="431640" progId="Equation.3">
              <p:embed/>
            </p:oleObj>
          </a:graphicData>
        </a:graphic>
      </p:graphicFrame>
      <p:sp>
        <p:nvSpPr>
          <p:cNvPr id="1195052" name="Line 1068"/>
          <p:cNvSpPr>
            <a:spLocks noChangeShapeType="1"/>
          </p:cNvSpPr>
          <p:nvPr/>
        </p:nvSpPr>
        <p:spPr bwMode="auto">
          <a:xfrm flipH="1">
            <a:off x="6153150" y="3286125"/>
            <a:ext cx="171450" cy="6667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195053" name="Object 1069"/>
          <p:cNvGraphicFramePr>
            <a:graphicFrameLocks noChangeAspect="1"/>
          </p:cNvGraphicFramePr>
          <p:nvPr/>
        </p:nvGraphicFramePr>
        <p:xfrm>
          <a:off x="598488" y="3665538"/>
          <a:ext cx="3003550" cy="1069975"/>
        </p:xfrm>
        <a:graphic>
          <a:graphicData uri="http://schemas.openxmlformats.org/presentationml/2006/ole">
            <p:oleObj spid="_x0000_s1195053" name="Equation" r:id="rId6" imgW="1854000" imgH="660240" progId="Equation.3">
              <p:embed/>
            </p:oleObj>
          </a:graphicData>
        </a:graphic>
      </p:graphicFrame>
      <p:graphicFrame>
        <p:nvGraphicFramePr>
          <p:cNvPr id="1195054" name="Object 1070"/>
          <p:cNvGraphicFramePr>
            <a:graphicFrameLocks noChangeAspect="1"/>
          </p:cNvGraphicFramePr>
          <p:nvPr/>
        </p:nvGraphicFramePr>
        <p:xfrm>
          <a:off x="644525" y="5072063"/>
          <a:ext cx="2905125" cy="1008062"/>
        </p:xfrm>
        <a:graphic>
          <a:graphicData uri="http://schemas.openxmlformats.org/presentationml/2006/ole">
            <p:oleObj spid="_x0000_s1195054" name="Equation" r:id="rId7" imgW="1904760" imgH="660240" progId="Equation.3">
              <p:embed/>
            </p:oleObj>
          </a:graphicData>
        </a:graphic>
      </p:graphicFrame>
      <p:grpSp>
        <p:nvGrpSpPr>
          <p:cNvPr id="1195059" name="Group 1075"/>
          <p:cNvGrpSpPr>
            <a:grpSpLocks/>
          </p:cNvGrpSpPr>
          <p:nvPr/>
        </p:nvGrpSpPr>
        <p:grpSpPr bwMode="auto">
          <a:xfrm>
            <a:off x="3486150" y="2008188"/>
            <a:ext cx="2293938" cy="2268537"/>
            <a:chOff x="2196" y="1265"/>
            <a:chExt cx="1445" cy="1429"/>
          </a:xfrm>
        </p:grpSpPr>
        <p:sp>
          <p:nvSpPr>
            <p:cNvPr id="1195016" name="Line 1032"/>
            <p:cNvSpPr>
              <a:spLocks noChangeShapeType="1"/>
            </p:cNvSpPr>
            <p:nvPr/>
          </p:nvSpPr>
          <p:spPr bwMode="auto">
            <a:xfrm flipH="1">
              <a:off x="2578" y="1373"/>
              <a:ext cx="979" cy="658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5018" name="Line 1034"/>
            <p:cNvSpPr>
              <a:spLocks noChangeShapeType="1"/>
            </p:cNvSpPr>
            <p:nvPr/>
          </p:nvSpPr>
          <p:spPr bwMode="auto">
            <a:xfrm flipH="1">
              <a:off x="2760" y="1487"/>
              <a:ext cx="870" cy="834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5022" name="Line 1038"/>
            <p:cNvSpPr>
              <a:spLocks noChangeShapeType="1"/>
            </p:cNvSpPr>
            <p:nvPr/>
          </p:nvSpPr>
          <p:spPr bwMode="auto">
            <a:xfrm flipH="1">
              <a:off x="2416" y="1268"/>
              <a:ext cx="1062" cy="522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5030" name="Line 1046"/>
            <p:cNvSpPr>
              <a:spLocks noChangeShapeType="1"/>
            </p:cNvSpPr>
            <p:nvPr/>
          </p:nvSpPr>
          <p:spPr bwMode="auto">
            <a:xfrm flipH="1">
              <a:off x="2494" y="1265"/>
              <a:ext cx="985" cy="66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5031" name="Line 1047"/>
            <p:cNvSpPr>
              <a:spLocks noChangeShapeType="1"/>
            </p:cNvSpPr>
            <p:nvPr/>
          </p:nvSpPr>
          <p:spPr bwMode="auto">
            <a:xfrm flipH="1">
              <a:off x="2650" y="1481"/>
              <a:ext cx="991" cy="676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5056" name="Line 1072"/>
            <p:cNvSpPr>
              <a:spLocks noChangeShapeType="1"/>
            </p:cNvSpPr>
            <p:nvPr/>
          </p:nvSpPr>
          <p:spPr bwMode="auto">
            <a:xfrm flipH="1" flipV="1">
              <a:off x="2196" y="1482"/>
              <a:ext cx="834" cy="1212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95057" name="Text Box 1073"/>
          <p:cNvSpPr txBox="1">
            <a:spLocks noChangeArrowheads="1"/>
          </p:cNvSpPr>
          <p:nvPr/>
        </p:nvSpPr>
        <p:spPr bwMode="auto">
          <a:xfrm rot="-18192056">
            <a:off x="3577432" y="2990056"/>
            <a:ext cx="696912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ahoma" charset="0"/>
              </a:rPr>
              <a:t>u</a:t>
            </a:r>
            <a:r>
              <a:rPr lang="en-US" sz="1600" baseline="-25000">
                <a:latin typeface="Tahoma" charset="0"/>
              </a:rPr>
              <a:t>max</a:t>
            </a:r>
          </a:p>
        </p:txBody>
      </p:sp>
      <p:sp>
        <p:nvSpPr>
          <p:cNvPr id="1195058" name="Text Box 1074"/>
          <p:cNvSpPr txBox="1">
            <a:spLocks noChangeArrowheads="1"/>
          </p:cNvSpPr>
          <p:nvPr/>
        </p:nvSpPr>
        <p:spPr bwMode="auto">
          <a:xfrm rot="-18192056">
            <a:off x="3891757" y="3475831"/>
            <a:ext cx="696912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ahoma" charset="0"/>
              </a:rPr>
              <a:t>u</a:t>
            </a:r>
            <a:r>
              <a:rPr lang="en-US" sz="1600" baseline="-25000">
                <a:latin typeface="Tahoma" charset="0"/>
              </a:rPr>
              <a:t>min</a:t>
            </a:r>
          </a:p>
        </p:txBody>
      </p:sp>
      <p:sp>
        <p:nvSpPr>
          <p:cNvPr id="1195060" name="Text Box 1076"/>
          <p:cNvSpPr txBox="1">
            <a:spLocks noChangeArrowheads="1"/>
          </p:cNvSpPr>
          <p:nvPr/>
        </p:nvSpPr>
        <p:spPr bwMode="auto">
          <a:xfrm rot="-1820387">
            <a:off x="4548188" y="2447925"/>
            <a:ext cx="427037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ahoma" charset="0"/>
              </a:rPr>
              <a:t>l</a:t>
            </a:r>
            <a:r>
              <a:rPr lang="en-US" sz="1600" baseline="-25000">
                <a:latin typeface="Tahoma" charset="0"/>
              </a:rPr>
              <a:t>o</a:t>
            </a:r>
          </a:p>
        </p:txBody>
      </p:sp>
      <p:sp>
        <p:nvSpPr>
          <p:cNvPr id="46" name="Footer Placeholder 45"/>
          <p:cNvSpPr>
            <a:spLocks noGrp="1"/>
          </p:cNvSpPr>
          <p:nvPr>
            <p:ph type="ftr" sz="quarter" idx="10"/>
          </p:nvPr>
        </p:nvSpPr>
        <p:spPr>
          <a:xfrm>
            <a:off x="23241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324350" y="0"/>
            <a:ext cx="4819650" cy="754063"/>
          </a:xfrm>
        </p:spPr>
        <p:txBody>
          <a:bodyPr/>
          <a:lstStyle/>
          <a:p>
            <a:pPr algn="r"/>
            <a:r>
              <a:rPr lang="en-US"/>
              <a:t>Matching Cell @ entrance</a:t>
            </a:r>
          </a:p>
        </p:txBody>
      </p:sp>
      <p:sp>
        <p:nvSpPr>
          <p:cNvPr id="1196035" name="AutoShape 3"/>
          <p:cNvSpPr>
            <a:spLocks noChangeArrowheads="1"/>
          </p:cNvSpPr>
          <p:nvPr/>
        </p:nvSpPr>
        <p:spPr bwMode="auto">
          <a:xfrm rot="-1176502">
            <a:off x="2249488" y="1165225"/>
            <a:ext cx="2492375" cy="4552950"/>
          </a:xfrm>
          <a:prstGeom prst="triangle">
            <a:avLst>
              <a:gd name="adj" fmla="val 50000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36" name="Line 4"/>
          <p:cNvSpPr>
            <a:spLocks noChangeShapeType="1"/>
          </p:cNvSpPr>
          <p:nvPr/>
        </p:nvSpPr>
        <p:spPr bwMode="auto">
          <a:xfrm flipH="1" flipV="1">
            <a:off x="5876925" y="2505075"/>
            <a:ext cx="466725" cy="67627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38" name="Line 6"/>
          <p:cNvSpPr>
            <a:spLocks noChangeShapeType="1"/>
          </p:cNvSpPr>
          <p:nvPr/>
        </p:nvSpPr>
        <p:spPr bwMode="auto">
          <a:xfrm flipH="1">
            <a:off x="857250" y="3838575"/>
            <a:ext cx="2038350" cy="8572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39" name="Line 7"/>
          <p:cNvSpPr>
            <a:spLocks noChangeShapeType="1"/>
          </p:cNvSpPr>
          <p:nvPr/>
        </p:nvSpPr>
        <p:spPr bwMode="auto">
          <a:xfrm flipH="1">
            <a:off x="904875" y="4352925"/>
            <a:ext cx="2055813" cy="8572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40" name="Line 8"/>
          <p:cNvSpPr>
            <a:spLocks noChangeShapeType="1"/>
          </p:cNvSpPr>
          <p:nvPr/>
        </p:nvSpPr>
        <p:spPr bwMode="auto">
          <a:xfrm flipH="1">
            <a:off x="965200" y="5010150"/>
            <a:ext cx="2038350" cy="8572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42" name="Line 10"/>
          <p:cNvSpPr>
            <a:spLocks noChangeShapeType="1"/>
          </p:cNvSpPr>
          <p:nvPr/>
        </p:nvSpPr>
        <p:spPr bwMode="auto">
          <a:xfrm flipH="1">
            <a:off x="4568825" y="2874963"/>
            <a:ext cx="1554163" cy="104457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43" name="Line 11"/>
          <p:cNvSpPr>
            <a:spLocks noChangeShapeType="1"/>
          </p:cNvSpPr>
          <p:nvPr/>
        </p:nvSpPr>
        <p:spPr bwMode="auto">
          <a:xfrm flipH="1">
            <a:off x="4857750" y="3055938"/>
            <a:ext cx="1381125" cy="132397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44" name="Line 12"/>
          <p:cNvSpPr>
            <a:spLocks noChangeShapeType="1"/>
          </p:cNvSpPr>
          <p:nvPr/>
        </p:nvSpPr>
        <p:spPr bwMode="auto">
          <a:xfrm flipH="1">
            <a:off x="4311650" y="2708275"/>
            <a:ext cx="1685925" cy="82867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45" name="Line 13"/>
          <p:cNvSpPr>
            <a:spLocks noChangeShapeType="1"/>
          </p:cNvSpPr>
          <p:nvPr/>
        </p:nvSpPr>
        <p:spPr bwMode="auto">
          <a:xfrm flipH="1">
            <a:off x="4435475" y="2703513"/>
            <a:ext cx="1563688" cy="105410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46" name="Line 14"/>
          <p:cNvSpPr>
            <a:spLocks noChangeShapeType="1"/>
          </p:cNvSpPr>
          <p:nvPr/>
        </p:nvSpPr>
        <p:spPr bwMode="auto">
          <a:xfrm flipH="1">
            <a:off x="4683125" y="3046413"/>
            <a:ext cx="1573213" cy="107315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47" name="Line 15"/>
          <p:cNvSpPr>
            <a:spLocks noChangeShapeType="1"/>
          </p:cNvSpPr>
          <p:nvPr/>
        </p:nvSpPr>
        <p:spPr bwMode="auto">
          <a:xfrm flipH="1" flipV="1">
            <a:off x="3962400" y="3048000"/>
            <a:ext cx="1323975" cy="192405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49" name="Arc 17"/>
          <p:cNvSpPr>
            <a:spLocks/>
          </p:cNvSpPr>
          <p:nvPr/>
        </p:nvSpPr>
        <p:spPr bwMode="auto">
          <a:xfrm>
            <a:off x="2954338" y="1176338"/>
            <a:ext cx="1608137" cy="3178175"/>
          </a:xfrm>
          <a:custGeom>
            <a:avLst/>
            <a:gdLst>
              <a:gd name="G0" fmla="+- 0 0 0"/>
              <a:gd name="G1" fmla="+- 0 0 0"/>
              <a:gd name="G2" fmla="+- 21600 0 0"/>
              <a:gd name="T0" fmla="*/ 10878 w 10878"/>
              <a:gd name="T1" fmla="*/ 18661 h 21600"/>
              <a:gd name="T2" fmla="*/ 97 w 10878"/>
              <a:gd name="T3" fmla="*/ 21600 h 21600"/>
              <a:gd name="T4" fmla="*/ 0 w 10878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878" h="21600" fill="none" extrusionOk="0">
                <a:moveTo>
                  <a:pt x="10877" y="18660"/>
                </a:moveTo>
                <a:cubicBezTo>
                  <a:pt x="7604" y="20569"/>
                  <a:pt x="3886" y="21582"/>
                  <a:pt x="96" y="21599"/>
                </a:cubicBezTo>
              </a:path>
              <a:path w="10878" h="21600" stroke="0" extrusionOk="0">
                <a:moveTo>
                  <a:pt x="10877" y="18660"/>
                </a:moveTo>
                <a:cubicBezTo>
                  <a:pt x="7604" y="20569"/>
                  <a:pt x="3886" y="21582"/>
                  <a:pt x="96" y="21599"/>
                </a:cubicBezTo>
                <a:lnTo>
                  <a:pt x="0" y="0"/>
                </a:lnTo>
                <a:close/>
              </a:path>
            </a:pathLst>
          </a:cu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51" name="Line 19"/>
          <p:cNvSpPr>
            <a:spLocks noChangeShapeType="1"/>
          </p:cNvSpPr>
          <p:nvPr/>
        </p:nvSpPr>
        <p:spPr bwMode="auto">
          <a:xfrm flipH="1" flipV="1">
            <a:off x="2790825" y="2200275"/>
            <a:ext cx="2076450" cy="216217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52" name="Line 20"/>
          <p:cNvSpPr>
            <a:spLocks noChangeShapeType="1"/>
          </p:cNvSpPr>
          <p:nvPr/>
        </p:nvSpPr>
        <p:spPr bwMode="auto">
          <a:xfrm flipH="1" flipV="1">
            <a:off x="2647950" y="200025"/>
            <a:ext cx="1660525" cy="334327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53" name="Line 21"/>
          <p:cNvSpPr>
            <a:spLocks noChangeShapeType="1"/>
          </p:cNvSpPr>
          <p:nvPr/>
        </p:nvSpPr>
        <p:spPr bwMode="auto">
          <a:xfrm flipH="1" flipV="1">
            <a:off x="2654300" y="190500"/>
            <a:ext cx="428625" cy="581025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54" name="Arc 22"/>
          <p:cNvSpPr>
            <a:spLocks/>
          </p:cNvSpPr>
          <p:nvPr/>
        </p:nvSpPr>
        <p:spPr bwMode="auto">
          <a:xfrm>
            <a:off x="2905125" y="115888"/>
            <a:ext cx="1408113" cy="3716337"/>
          </a:xfrm>
          <a:custGeom>
            <a:avLst/>
            <a:gdLst>
              <a:gd name="G0" fmla="+- 0 0 0"/>
              <a:gd name="G1" fmla="+- 0 0 0"/>
              <a:gd name="G2" fmla="+- 21600 0 0"/>
              <a:gd name="T0" fmla="*/ 8327 w 8327"/>
              <a:gd name="T1" fmla="*/ 19931 h 21600"/>
              <a:gd name="T2" fmla="*/ 51 w 8327"/>
              <a:gd name="T3" fmla="*/ 21600 h 21600"/>
              <a:gd name="T4" fmla="*/ 0 w 8327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327" h="21600" fill="none" extrusionOk="0">
                <a:moveTo>
                  <a:pt x="8326" y="19930"/>
                </a:moveTo>
                <a:cubicBezTo>
                  <a:pt x="5704" y="21025"/>
                  <a:pt x="2892" y="21593"/>
                  <a:pt x="50" y="21599"/>
                </a:cubicBezTo>
              </a:path>
              <a:path w="8327" h="21600" stroke="0" extrusionOk="0">
                <a:moveTo>
                  <a:pt x="8326" y="19930"/>
                </a:moveTo>
                <a:cubicBezTo>
                  <a:pt x="5704" y="21025"/>
                  <a:pt x="2892" y="21593"/>
                  <a:pt x="50" y="21599"/>
                </a:cubicBezTo>
                <a:lnTo>
                  <a:pt x="0" y="0"/>
                </a:lnTo>
                <a:close/>
              </a:path>
            </a:pathLst>
          </a:cu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55" name="Arc 23"/>
          <p:cNvSpPr>
            <a:spLocks/>
          </p:cNvSpPr>
          <p:nvPr/>
        </p:nvSpPr>
        <p:spPr bwMode="auto">
          <a:xfrm rot="-2840891">
            <a:off x="2261394" y="2375694"/>
            <a:ext cx="2233613" cy="2917825"/>
          </a:xfrm>
          <a:custGeom>
            <a:avLst/>
            <a:gdLst>
              <a:gd name="G0" fmla="+- 16024 0 0"/>
              <a:gd name="G1" fmla="+- 0 0 0"/>
              <a:gd name="G2" fmla="+- 21600 0 0"/>
              <a:gd name="T0" fmla="*/ 12279 w 16024"/>
              <a:gd name="T1" fmla="*/ 21273 h 21273"/>
              <a:gd name="T2" fmla="*/ 0 w 16024"/>
              <a:gd name="T3" fmla="*/ 14484 h 21273"/>
              <a:gd name="T4" fmla="*/ 16024 w 16024"/>
              <a:gd name="T5" fmla="*/ 0 h 21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024" h="21273" fill="none" extrusionOk="0">
                <a:moveTo>
                  <a:pt x="12279" y="21272"/>
                </a:moveTo>
                <a:cubicBezTo>
                  <a:pt x="7544" y="20439"/>
                  <a:pt x="3223" y="18050"/>
                  <a:pt x="-1" y="14484"/>
                </a:cubicBezTo>
              </a:path>
              <a:path w="16024" h="21273" stroke="0" extrusionOk="0">
                <a:moveTo>
                  <a:pt x="12279" y="21272"/>
                </a:moveTo>
                <a:cubicBezTo>
                  <a:pt x="7544" y="20439"/>
                  <a:pt x="3223" y="18050"/>
                  <a:pt x="-1" y="14484"/>
                </a:cubicBezTo>
                <a:lnTo>
                  <a:pt x="16024" y="0"/>
                </a:lnTo>
                <a:close/>
              </a:path>
            </a:pathLst>
          </a:cu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57" name="Line 25"/>
          <p:cNvSpPr>
            <a:spLocks noChangeShapeType="1"/>
          </p:cNvSpPr>
          <p:nvPr/>
        </p:nvSpPr>
        <p:spPr bwMode="auto">
          <a:xfrm flipV="1">
            <a:off x="857250" y="3905250"/>
            <a:ext cx="523875" cy="1905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58" name="Line 26"/>
          <p:cNvSpPr>
            <a:spLocks noChangeShapeType="1"/>
          </p:cNvSpPr>
          <p:nvPr/>
        </p:nvSpPr>
        <p:spPr bwMode="auto">
          <a:xfrm flipV="1">
            <a:off x="876300" y="4419600"/>
            <a:ext cx="476250" cy="1905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59" name="Line 27"/>
          <p:cNvSpPr>
            <a:spLocks noChangeShapeType="1"/>
          </p:cNvSpPr>
          <p:nvPr/>
        </p:nvSpPr>
        <p:spPr bwMode="auto">
          <a:xfrm flipV="1">
            <a:off x="914400" y="5086350"/>
            <a:ext cx="390525" cy="952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60" name="Text Box 28"/>
          <p:cNvSpPr txBox="1">
            <a:spLocks noChangeArrowheads="1"/>
          </p:cNvSpPr>
          <p:nvPr/>
        </p:nvSpPr>
        <p:spPr bwMode="auto">
          <a:xfrm>
            <a:off x="833438" y="3522663"/>
            <a:ext cx="519112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p</a:t>
            </a:r>
            <a:r>
              <a:rPr lang="en-US" sz="1600" baseline="-25000"/>
              <a:t>min</a:t>
            </a:r>
          </a:p>
        </p:txBody>
      </p:sp>
      <p:sp>
        <p:nvSpPr>
          <p:cNvPr id="1196061" name="Rectangle 29"/>
          <p:cNvSpPr>
            <a:spLocks noChangeArrowheads="1"/>
          </p:cNvSpPr>
          <p:nvPr/>
        </p:nvSpPr>
        <p:spPr bwMode="auto">
          <a:xfrm>
            <a:off x="855663" y="4691063"/>
            <a:ext cx="557212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p</a:t>
            </a:r>
            <a:r>
              <a:rPr lang="en-US" sz="1600" baseline="-25000"/>
              <a:t>max</a:t>
            </a:r>
          </a:p>
        </p:txBody>
      </p:sp>
      <p:sp>
        <p:nvSpPr>
          <p:cNvPr id="1196062" name="Rectangle 30"/>
          <p:cNvSpPr>
            <a:spLocks noChangeArrowheads="1"/>
          </p:cNvSpPr>
          <p:nvPr/>
        </p:nvSpPr>
        <p:spPr bwMode="auto">
          <a:xfrm>
            <a:off x="865188" y="4043363"/>
            <a:ext cx="371475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p</a:t>
            </a:r>
            <a:r>
              <a:rPr lang="en-US" sz="1600" baseline="-25000"/>
              <a:t>o</a:t>
            </a:r>
          </a:p>
        </p:txBody>
      </p:sp>
      <p:sp>
        <p:nvSpPr>
          <p:cNvPr id="1196063" name="Text Box 31"/>
          <p:cNvSpPr txBox="1">
            <a:spLocks noChangeArrowheads="1"/>
          </p:cNvSpPr>
          <p:nvPr/>
        </p:nvSpPr>
        <p:spPr bwMode="auto">
          <a:xfrm rot="-16509796">
            <a:off x="2863057" y="3904456"/>
            <a:ext cx="541338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ahoma" charset="0"/>
              </a:rPr>
              <a:t>x</a:t>
            </a:r>
            <a:r>
              <a:rPr lang="en-US" sz="1600" baseline="-25000">
                <a:latin typeface="Tahoma" charset="0"/>
              </a:rPr>
              <a:t>max</a:t>
            </a:r>
          </a:p>
        </p:txBody>
      </p:sp>
      <p:sp>
        <p:nvSpPr>
          <p:cNvPr id="1196064" name="Rectangle 32"/>
          <p:cNvSpPr>
            <a:spLocks noChangeArrowheads="1"/>
          </p:cNvSpPr>
          <p:nvPr/>
        </p:nvSpPr>
        <p:spPr bwMode="auto">
          <a:xfrm rot="-16333096">
            <a:off x="2905919" y="4504531"/>
            <a:ext cx="541338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ahoma" charset="0"/>
              </a:rPr>
              <a:t>x</a:t>
            </a:r>
            <a:r>
              <a:rPr lang="en-US" sz="1600" baseline="-25000">
                <a:latin typeface="Tahoma" charset="0"/>
              </a:rPr>
              <a:t>min</a:t>
            </a:r>
          </a:p>
        </p:txBody>
      </p:sp>
      <p:sp>
        <p:nvSpPr>
          <p:cNvPr id="1196065" name="Arc 33"/>
          <p:cNvSpPr>
            <a:spLocks/>
          </p:cNvSpPr>
          <p:nvPr/>
        </p:nvSpPr>
        <p:spPr bwMode="auto">
          <a:xfrm>
            <a:off x="2973388" y="1376363"/>
            <a:ext cx="1725612" cy="3224212"/>
          </a:xfrm>
          <a:custGeom>
            <a:avLst/>
            <a:gdLst>
              <a:gd name="G0" fmla="+- 195 0 0"/>
              <a:gd name="G1" fmla="+- 0 0 0"/>
              <a:gd name="G2" fmla="+- 21600 0 0"/>
              <a:gd name="T0" fmla="*/ 11628 w 11628"/>
              <a:gd name="T1" fmla="*/ 18326 h 21600"/>
              <a:gd name="T2" fmla="*/ 0 w 11628"/>
              <a:gd name="T3" fmla="*/ 21599 h 21600"/>
              <a:gd name="T4" fmla="*/ 195 w 11628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628" h="21600" fill="none" extrusionOk="0">
                <a:moveTo>
                  <a:pt x="11628" y="18326"/>
                </a:moveTo>
                <a:cubicBezTo>
                  <a:pt x="8198" y="20465"/>
                  <a:pt x="4237" y="21599"/>
                  <a:pt x="195" y="21599"/>
                </a:cubicBezTo>
                <a:cubicBezTo>
                  <a:pt x="129" y="21599"/>
                  <a:pt x="64" y="21599"/>
                  <a:pt x="-1" y="21599"/>
                </a:cubicBezTo>
              </a:path>
              <a:path w="11628" h="21600" stroke="0" extrusionOk="0">
                <a:moveTo>
                  <a:pt x="11628" y="18326"/>
                </a:moveTo>
                <a:cubicBezTo>
                  <a:pt x="8198" y="20465"/>
                  <a:pt x="4237" y="21599"/>
                  <a:pt x="195" y="21599"/>
                </a:cubicBezTo>
                <a:cubicBezTo>
                  <a:pt x="129" y="21599"/>
                  <a:pt x="64" y="21599"/>
                  <a:pt x="-1" y="21599"/>
                </a:cubicBezTo>
                <a:lnTo>
                  <a:pt x="195" y="0"/>
                </a:lnTo>
                <a:close/>
              </a:path>
            </a:pathLst>
          </a:custGeom>
          <a:noFill/>
          <a:ln w="1270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66" name="Arc 34"/>
          <p:cNvSpPr>
            <a:spLocks/>
          </p:cNvSpPr>
          <p:nvPr/>
        </p:nvSpPr>
        <p:spPr bwMode="auto">
          <a:xfrm>
            <a:off x="2840038" y="993775"/>
            <a:ext cx="1608137" cy="3141663"/>
          </a:xfrm>
          <a:custGeom>
            <a:avLst/>
            <a:gdLst>
              <a:gd name="G0" fmla="+- 0 0 0"/>
              <a:gd name="G1" fmla="+- 0 0 0"/>
              <a:gd name="G2" fmla="+- 21600 0 0"/>
              <a:gd name="T0" fmla="*/ 10481 w 10481"/>
              <a:gd name="T1" fmla="*/ 18887 h 21587"/>
              <a:gd name="T2" fmla="*/ 744 w 10481"/>
              <a:gd name="T3" fmla="*/ 21587 h 21587"/>
              <a:gd name="T4" fmla="*/ 0 w 10481"/>
              <a:gd name="T5" fmla="*/ 0 h 21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481" h="21587" fill="none" extrusionOk="0">
                <a:moveTo>
                  <a:pt x="10480" y="18886"/>
                </a:moveTo>
                <a:cubicBezTo>
                  <a:pt x="7494" y="20544"/>
                  <a:pt x="4157" y="21469"/>
                  <a:pt x="744" y="21587"/>
                </a:cubicBezTo>
              </a:path>
              <a:path w="10481" h="21587" stroke="0" extrusionOk="0">
                <a:moveTo>
                  <a:pt x="10480" y="18886"/>
                </a:moveTo>
                <a:cubicBezTo>
                  <a:pt x="7494" y="20544"/>
                  <a:pt x="4157" y="21469"/>
                  <a:pt x="744" y="21587"/>
                </a:cubicBez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67" name="Text Box 35"/>
          <p:cNvSpPr txBox="1">
            <a:spLocks noChangeArrowheads="1"/>
          </p:cNvSpPr>
          <p:nvPr/>
        </p:nvSpPr>
        <p:spPr bwMode="auto">
          <a:xfrm rot="19719445">
            <a:off x="6010275" y="2422525"/>
            <a:ext cx="547688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ahoma" charset="0"/>
              </a:rPr>
              <a:t>a</a:t>
            </a:r>
            <a:r>
              <a:rPr lang="en-US" sz="1600" baseline="-25000">
                <a:latin typeface="Tahoma" charset="0"/>
              </a:rPr>
              <a:t>max</a:t>
            </a:r>
          </a:p>
        </p:txBody>
      </p:sp>
      <p:sp>
        <p:nvSpPr>
          <p:cNvPr id="1196068" name="Rectangle 36"/>
          <p:cNvSpPr>
            <a:spLocks noChangeArrowheads="1"/>
          </p:cNvSpPr>
          <p:nvPr/>
        </p:nvSpPr>
        <p:spPr bwMode="auto">
          <a:xfrm rot="-23576045">
            <a:off x="6161088" y="2625725"/>
            <a:ext cx="514350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ahoma" charset="0"/>
              </a:rPr>
              <a:t>a</a:t>
            </a:r>
            <a:r>
              <a:rPr lang="en-US" sz="1600" baseline="-25000">
                <a:latin typeface="Tahoma" charset="0"/>
              </a:rPr>
              <a:t>min</a:t>
            </a:r>
          </a:p>
        </p:txBody>
      </p:sp>
      <p:sp>
        <p:nvSpPr>
          <p:cNvPr id="1196069" name="AutoShape 37"/>
          <p:cNvSpPr>
            <a:spLocks/>
          </p:cNvSpPr>
          <p:nvPr/>
        </p:nvSpPr>
        <p:spPr bwMode="auto">
          <a:xfrm rot="-220601">
            <a:off x="2349500" y="1301750"/>
            <a:ext cx="166688" cy="3065463"/>
          </a:xfrm>
          <a:prstGeom prst="leftBrace">
            <a:avLst>
              <a:gd name="adj1" fmla="val 153254"/>
              <a:gd name="adj2" fmla="val 50000"/>
            </a:avLst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70" name="AutoShape 38"/>
          <p:cNvSpPr>
            <a:spLocks/>
          </p:cNvSpPr>
          <p:nvPr/>
        </p:nvSpPr>
        <p:spPr bwMode="auto">
          <a:xfrm rot="-220601">
            <a:off x="1871663" y="241300"/>
            <a:ext cx="231775" cy="3624263"/>
          </a:xfrm>
          <a:prstGeom prst="leftBrace">
            <a:avLst>
              <a:gd name="adj1" fmla="val 130308"/>
              <a:gd name="adj2" fmla="val 50000"/>
            </a:avLst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71" name="AutoShape 39"/>
          <p:cNvSpPr>
            <a:spLocks/>
          </p:cNvSpPr>
          <p:nvPr/>
        </p:nvSpPr>
        <p:spPr bwMode="auto">
          <a:xfrm rot="-220601">
            <a:off x="2679700" y="2220913"/>
            <a:ext cx="119063" cy="2797175"/>
          </a:xfrm>
          <a:prstGeom prst="leftBrace">
            <a:avLst>
              <a:gd name="adj1" fmla="val 195777"/>
              <a:gd name="adj2" fmla="val 50000"/>
            </a:avLst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73" name="Text Box 41"/>
          <p:cNvSpPr txBox="1">
            <a:spLocks noChangeArrowheads="1"/>
          </p:cNvSpPr>
          <p:nvPr/>
        </p:nvSpPr>
        <p:spPr bwMode="auto">
          <a:xfrm>
            <a:off x="1347788" y="1858963"/>
            <a:ext cx="596900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r</a:t>
            </a:r>
            <a:r>
              <a:rPr lang="en-US" sz="1600" baseline="-25000">
                <a:latin typeface="Tahoma" charset="0"/>
              </a:rPr>
              <a:t>fmax</a:t>
            </a:r>
          </a:p>
        </p:txBody>
      </p:sp>
      <p:sp>
        <p:nvSpPr>
          <p:cNvPr id="1196074" name="Rectangle 42"/>
          <p:cNvSpPr>
            <a:spLocks noChangeArrowheads="1"/>
          </p:cNvSpPr>
          <p:nvPr/>
        </p:nvSpPr>
        <p:spPr bwMode="auto">
          <a:xfrm>
            <a:off x="1990725" y="2643188"/>
            <a:ext cx="536575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r</a:t>
            </a:r>
            <a:r>
              <a:rPr lang="en-US" sz="1600" baseline="-25000">
                <a:latin typeface="Tahoma" charset="0"/>
              </a:rPr>
              <a:t>fo</a:t>
            </a:r>
          </a:p>
        </p:txBody>
      </p:sp>
      <p:sp>
        <p:nvSpPr>
          <p:cNvPr id="1196075" name="Rectangle 43"/>
          <p:cNvSpPr>
            <a:spLocks noChangeArrowheads="1"/>
          </p:cNvSpPr>
          <p:nvPr/>
        </p:nvSpPr>
        <p:spPr bwMode="auto">
          <a:xfrm>
            <a:off x="2219325" y="3309938"/>
            <a:ext cx="696913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r</a:t>
            </a:r>
            <a:r>
              <a:rPr lang="en-US" sz="1600" baseline="-25000">
                <a:latin typeface="Tahoma" charset="0"/>
              </a:rPr>
              <a:t>fmin</a:t>
            </a:r>
          </a:p>
        </p:txBody>
      </p:sp>
      <p:sp>
        <p:nvSpPr>
          <p:cNvPr id="1196077" name="Text Box 45"/>
          <p:cNvSpPr txBox="1">
            <a:spLocks noChangeArrowheads="1"/>
          </p:cNvSpPr>
          <p:nvPr/>
        </p:nvSpPr>
        <p:spPr bwMode="auto">
          <a:xfrm rot="-693820">
            <a:off x="2624138" y="996950"/>
            <a:ext cx="641350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F</a:t>
            </a:r>
            <a:r>
              <a:rPr lang="en-US" sz="1600" baseline="-25000">
                <a:latin typeface="Tahoma" charset="0"/>
              </a:rPr>
              <a:t>fmax</a:t>
            </a:r>
          </a:p>
        </p:txBody>
      </p:sp>
      <p:sp>
        <p:nvSpPr>
          <p:cNvPr id="1196078" name="Rectangle 46"/>
          <p:cNvSpPr>
            <a:spLocks noChangeArrowheads="1"/>
          </p:cNvSpPr>
          <p:nvPr/>
        </p:nvSpPr>
        <p:spPr bwMode="auto">
          <a:xfrm rot="-1190356">
            <a:off x="2951163" y="2978150"/>
            <a:ext cx="608012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F</a:t>
            </a:r>
            <a:r>
              <a:rPr lang="en-US" sz="1600" baseline="-25000">
                <a:latin typeface="Tahoma" charset="0"/>
              </a:rPr>
              <a:t>fmin</a:t>
            </a:r>
          </a:p>
        </p:txBody>
      </p:sp>
      <p:sp>
        <p:nvSpPr>
          <p:cNvPr id="1196079" name="Rectangle 47"/>
          <p:cNvSpPr>
            <a:spLocks noChangeArrowheads="1"/>
          </p:cNvSpPr>
          <p:nvPr/>
        </p:nvSpPr>
        <p:spPr bwMode="auto">
          <a:xfrm rot="-763546">
            <a:off x="2819400" y="1890713"/>
            <a:ext cx="577850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F</a:t>
            </a:r>
            <a:r>
              <a:rPr lang="en-US" sz="1600" baseline="-25000">
                <a:latin typeface="Tahoma" charset="0"/>
              </a:rPr>
              <a:t>fo</a:t>
            </a:r>
          </a:p>
        </p:txBody>
      </p:sp>
      <p:sp>
        <p:nvSpPr>
          <p:cNvPr id="1196080" name="Line 48"/>
          <p:cNvSpPr>
            <a:spLocks noChangeShapeType="1"/>
          </p:cNvSpPr>
          <p:nvPr/>
        </p:nvSpPr>
        <p:spPr bwMode="auto">
          <a:xfrm flipV="1">
            <a:off x="2628900" y="2114550"/>
            <a:ext cx="171450" cy="952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81" name="Line 49"/>
          <p:cNvSpPr>
            <a:spLocks noChangeShapeType="1"/>
          </p:cNvSpPr>
          <p:nvPr/>
        </p:nvSpPr>
        <p:spPr bwMode="auto">
          <a:xfrm flipH="1">
            <a:off x="3181350" y="1838325"/>
            <a:ext cx="171450" cy="12382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82" name="Line 50"/>
          <p:cNvSpPr>
            <a:spLocks noChangeShapeType="1"/>
          </p:cNvSpPr>
          <p:nvPr/>
        </p:nvSpPr>
        <p:spPr bwMode="auto">
          <a:xfrm>
            <a:off x="2486025" y="1076325"/>
            <a:ext cx="2476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83" name="Line 51"/>
          <p:cNvSpPr>
            <a:spLocks noChangeShapeType="1"/>
          </p:cNvSpPr>
          <p:nvPr/>
        </p:nvSpPr>
        <p:spPr bwMode="auto">
          <a:xfrm flipH="1">
            <a:off x="3048000" y="923925"/>
            <a:ext cx="228600" cy="10477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84" name="Line 52"/>
          <p:cNvSpPr>
            <a:spLocks noChangeShapeType="1"/>
          </p:cNvSpPr>
          <p:nvPr/>
        </p:nvSpPr>
        <p:spPr bwMode="auto">
          <a:xfrm flipV="1">
            <a:off x="3505200" y="3028950"/>
            <a:ext cx="95250" cy="4762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85" name="Line 53"/>
          <p:cNvSpPr>
            <a:spLocks noChangeShapeType="1"/>
          </p:cNvSpPr>
          <p:nvPr/>
        </p:nvSpPr>
        <p:spPr bwMode="auto">
          <a:xfrm flipH="1">
            <a:off x="2876550" y="3286125"/>
            <a:ext cx="142875" cy="1905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86" name="Line 54"/>
          <p:cNvSpPr>
            <a:spLocks noChangeShapeType="1"/>
          </p:cNvSpPr>
          <p:nvPr/>
        </p:nvSpPr>
        <p:spPr bwMode="auto">
          <a:xfrm flipV="1">
            <a:off x="3895725" y="3505200"/>
            <a:ext cx="133350" cy="9525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87" name="Line 55"/>
          <p:cNvSpPr>
            <a:spLocks noChangeShapeType="1"/>
          </p:cNvSpPr>
          <p:nvPr/>
        </p:nvSpPr>
        <p:spPr bwMode="auto">
          <a:xfrm flipH="1">
            <a:off x="4191000" y="3314700"/>
            <a:ext cx="142875" cy="762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88" name="Line 56"/>
          <p:cNvSpPr>
            <a:spLocks noChangeShapeType="1"/>
          </p:cNvSpPr>
          <p:nvPr/>
        </p:nvSpPr>
        <p:spPr bwMode="auto">
          <a:xfrm flipH="1">
            <a:off x="3857625" y="2571750"/>
            <a:ext cx="247650" cy="1143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089" name="Line 57"/>
          <p:cNvSpPr>
            <a:spLocks noChangeShapeType="1"/>
          </p:cNvSpPr>
          <p:nvPr/>
        </p:nvSpPr>
        <p:spPr bwMode="auto">
          <a:xfrm flipV="1">
            <a:off x="3562350" y="2743200"/>
            <a:ext cx="161925" cy="10477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196090" name="Object 58"/>
          <p:cNvGraphicFramePr>
            <a:graphicFrameLocks noChangeAspect="1"/>
          </p:cNvGraphicFramePr>
          <p:nvPr/>
        </p:nvGraphicFramePr>
        <p:xfrm>
          <a:off x="295275" y="5194300"/>
          <a:ext cx="1452563" cy="565150"/>
        </p:xfrm>
        <a:graphic>
          <a:graphicData uri="http://schemas.openxmlformats.org/presentationml/2006/ole">
            <p:oleObj spid="_x0000_s1196090" name="Equation" r:id="rId4" imgW="1206360" imgH="469800" progId="Equation.3">
              <p:embed/>
            </p:oleObj>
          </a:graphicData>
        </a:graphic>
      </p:graphicFrame>
      <p:graphicFrame>
        <p:nvGraphicFramePr>
          <p:cNvPr id="1196091" name="Object 59"/>
          <p:cNvGraphicFramePr>
            <a:graphicFrameLocks noChangeAspect="1"/>
          </p:cNvGraphicFramePr>
          <p:nvPr/>
        </p:nvGraphicFramePr>
        <p:xfrm>
          <a:off x="271463" y="5846763"/>
          <a:ext cx="1381125" cy="542925"/>
        </p:xfrm>
        <a:graphic>
          <a:graphicData uri="http://schemas.openxmlformats.org/presentationml/2006/ole">
            <p:oleObj spid="_x0000_s1196091" name="Equation" r:id="rId5" imgW="1193760" imgH="469800" progId="Equation.3">
              <p:embed/>
            </p:oleObj>
          </a:graphicData>
        </a:graphic>
      </p:graphicFrame>
      <p:graphicFrame>
        <p:nvGraphicFramePr>
          <p:cNvPr id="1196092" name="Object 60"/>
          <p:cNvGraphicFramePr>
            <a:graphicFrameLocks noChangeAspect="1"/>
          </p:cNvGraphicFramePr>
          <p:nvPr/>
        </p:nvGraphicFramePr>
        <p:xfrm>
          <a:off x="6292850" y="5032375"/>
          <a:ext cx="2365375" cy="663575"/>
        </p:xfrm>
        <a:graphic>
          <a:graphicData uri="http://schemas.openxmlformats.org/presentationml/2006/ole">
            <p:oleObj spid="_x0000_s1196092" name="Equation" r:id="rId6" imgW="1676160" imgH="469800" progId="Equation.3">
              <p:embed/>
            </p:oleObj>
          </a:graphicData>
        </a:graphic>
      </p:graphicFrame>
      <p:graphicFrame>
        <p:nvGraphicFramePr>
          <p:cNvPr id="1196093" name="Object 61"/>
          <p:cNvGraphicFramePr>
            <a:graphicFrameLocks noChangeAspect="1"/>
          </p:cNvGraphicFramePr>
          <p:nvPr/>
        </p:nvGraphicFramePr>
        <p:xfrm>
          <a:off x="6288088" y="5756275"/>
          <a:ext cx="2303462" cy="665163"/>
        </p:xfrm>
        <a:graphic>
          <a:graphicData uri="http://schemas.openxmlformats.org/presentationml/2006/ole">
            <p:oleObj spid="_x0000_s1196093" name="Equation" r:id="rId7" imgW="1625400" imgH="469800" progId="Equation.3">
              <p:embed/>
            </p:oleObj>
          </a:graphicData>
        </a:graphic>
      </p:graphicFrame>
      <p:sp>
        <p:nvSpPr>
          <p:cNvPr id="1196094" name="Text Box 62"/>
          <p:cNvSpPr txBox="1">
            <a:spLocks noChangeArrowheads="1"/>
          </p:cNvSpPr>
          <p:nvPr/>
        </p:nvSpPr>
        <p:spPr bwMode="auto">
          <a:xfrm rot="3324859">
            <a:off x="4333082" y="3453606"/>
            <a:ext cx="554038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ahoma" charset="0"/>
              </a:rPr>
              <a:t>u</a:t>
            </a:r>
            <a:r>
              <a:rPr lang="en-US" sz="1600" baseline="-25000">
                <a:latin typeface="Tahoma" charset="0"/>
              </a:rPr>
              <a:t>max</a:t>
            </a:r>
          </a:p>
        </p:txBody>
      </p:sp>
      <p:sp>
        <p:nvSpPr>
          <p:cNvPr id="1196095" name="Text Box 63"/>
          <p:cNvSpPr txBox="1">
            <a:spLocks noChangeArrowheads="1"/>
          </p:cNvSpPr>
          <p:nvPr/>
        </p:nvSpPr>
        <p:spPr bwMode="auto">
          <a:xfrm rot="3221897">
            <a:off x="4614863" y="3878262"/>
            <a:ext cx="520700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ahoma" charset="0"/>
              </a:rPr>
              <a:t>u</a:t>
            </a:r>
            <a:r>
              <a:rPr lang="en-US" sz="1600" baseline="-25000">
                <a:latin typeface="Tahoma" charset="0"/>
              </a:rPr>
              <a:t>min</a:t>
            </a:r>
          </a:p>
        </p:txBody>
      </p:sp>
      <p:sp>
        <p:nvSpPr>
          <p:cNvPr id="1196102" name="Line 70"/>
          <p:cNvSpPr>
            <a:spLocks noChangeShapeType="1"/>
          </p:cNvSpPr>
          <p:nvPr/>
        </p:nvSpPr>
        <p:spPr bwMode="auto">
          <a:xfrm flipH="1">
            <a:off x="4273550" y="2493963"/>
            <a:ext cx="1563688" cy="105410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103" name="Line 71"/>
          <p:cNvSpPr>
            <a:spLocks noChangeShapeType="1"/>
          </p:cNvSpPr>
          <p:nvPr/>
        </p:nvSpPr>
        <p:spPr bwMode="auto">
          <a:xfrm flipH="1">
            <a:off x="4864100" y="3313113"/>
            <a:ext cx="1563688" cy="105410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104" name="Text Box 72"/>
          <p:cNvSpPr txBox="1">
            <a:spLocks noChangeArrowheads="1"/>
          </p:cNvSpPr>
          <p:nvPr/>
        </p:nvSpPr>
        <p:spPr bwMode="auto">
          <a:xfrm rot="18964184">
            <a:off x="5434013" y="3306763"/>
            <a:ext cx="1022350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F</a:t>
            </a:r>
            <a:r>
              <a:rPr lang="en-US" sz="1600" baseline="-25000">
                <a:latin typeface="Tahoma" charset="0"/>
              </a:rPr>
              <a:t>fmin</a:t>
            </a:r>
            <a:r>
              <a:rPr lang="en-US" sz="1600">
                <a:latin typeface="Tahoma" charset="0"/>
              </a:rPr>
              <a:t>- </a:t>
            </a:r>
            <a:r>
              <a:rPr lang="en-US" sz="1600">
                <a:latin typeface="Symbol" charset="2"/>
              </a:rPr>
              <a:t>F</a:t>
            </a:r>
            <a:r>
              <a:rPr lang="en-US" sz="1600" baseline="-25000">
                <a:latin typeface="Tahoma" charset="0"/>
              </a:rPr>
              <a:t>fo</a:t>
            </a:r>
          </a:p>
        </p:txBody>
      </p:sp>
      <p:sp>
        <p:nvSpPr>
          <p:cNvPr id="1196105" name="Text Box 73"/>
          <p:cNvSpPr txBox="1">
            <a:spLocks noChangeArrowheads="1"/>
          </p:cNvSpPr>
          <p:nvPr/>
        </p:nvSpPr>
        <p:spPr bwMode="auto">
          <a:xfrm rot="-1506306">
            <a:off x="4932363" y="2641600"/>
            <a:ext cx="1133475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F</a:t>
            </a:r>
            <a:r>
              <a:rPr lang="en-US" sz="1600" baseline="-25000">
                <a:latin typeface="Tahoma" charset="0"/>
              </a:rPr>
              <a:t>fo</a:t>
            </a:r>
            <a:r>
              <a:rPr lang="en-US" sz="1600">
                <a:latin typeface="Tahoma" charset="0"/>
              </a:rPr>
              <a:t>- </a:t>
            </a:r>
            <a:r>
              <a:rPr lang="en-US" sz="1600">
                <a:latin typeface="Symbol" charset="2"/>
              </a:rPr>
              <a:t>F</a:t>
            </a:r>
            <a:r>
              <a:rPr lang="en-US" sz="1600" baseline="-25000">
                <a:latin typeface="Tahoma" charset="0"/>
              </a:rPr>
              <a:t>fmax</a:t>
            </a:r>
          </a:p>
        </p:txBody>
      </p:sp>
      <p:sp>
        <p:nvSpPr>
          <p:cNvPr id="1196106" name="Line 74"/>
          <p:cNvSpPr>
            <a:spLocks noChangeShapeType="1"/>
          </p:cNvSpPr>
          <p:nvPr/>
        </p:nvSpPr>
        <p:spPr bwMode="auto">
          <a:xfrm flipH="1" flipV="1">
            <a:off x="6000750" y="3609975"/>
            <a:ext cx="114300" cy="10477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107" name="Line 75"/>
          <p:cNvSpPr>
            <a:spLocks noChangeShapeType="1"/>
          </p:cNvSpPr>
          <p:nvPr/>
        </p:nvSpPr>
        <p:spPr bwMode="auto">
          <a:xfrm>
            <a:off x="5762625" y="3314700"/>
            <a:ext cx="95250" cy="8572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108" name="Line 76"/>
          <p:cNvSpPr>
            <a:spLocks noChangeShapeType="1"/>
          </p:cNvSpPr>
          <p:nvPr/>
        </p:nvSpPr>
        <p:spPr bwMode="auto">
          <a:xfrm>
            <a:off x="5314950" y="2609850"/>
            <a:ext cx="114300" cy="1524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109" name="Line 77"/>
          <p:cNvSpPr>
            <a:spLocks noChangeShapeType="1"/>
          </p:cNvSpPr>
          <p:nvPr/>
        </p:nvSpPr>
        <p:spPr bwMode="auto">
          <a:xfrm flipH="1" flipV="1">
            <a:off x="5543550" y="2914650"/>
            <a:ext cx="114300" cy="17145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110" name="Text Box 78"/>
          <p:cNvSpPr txBox="1">
            <a:spLocks noChangeArrowheads="1"/>
          </p:cNvSpPr>
          <p:nvPr/>
        </p:nvSpPr>
        <p:spPr bwMode="auto">
          <a:xfrm>
            <a:off x="2001838" y="569913"/>
            <a:ext cx="331787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ahoma" charset="0"/>
              </a:rPr>
              <a:t>w</a:t>
            </a:r>
          </a:p>
        </p:txBody>
      </p:sp>
      <p:sp>
        <p:nvSpPr>
          <p:cNvPr id="1196111" name="AutoShape 79"/>
          <p:cNvSpPr>
            <a:spLocks/>
          </p:cNvSpPr>
          <p:nvPr/>
        </p:nvSpPr>
        <p:spPr bwMode="auto">
          <a:xfrm rot="-169051">
            <a:off x="2276475" y="212725"/>
            <a:ext cx="134938" cy="1063625"/>
          </a:xfrm>
          <a:prstGeom prst="leftBrace">
            <a:avLst>
              <a:gd name="adj1" fmla="val 65686"/>
              <a:gd name="adj2" fmla="val 50000"/>
            </a:avLst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112" name="AutoShape 80"/>
          <p:cNvSpPr>
            <a:spLocks/>
          </p:cNvSpPr>
          <p:nvPr/>
        </p:nvSpPr>
        <p:spPr bwMode="auto">
          <a:xfrm rot="-239202">
            <a:off x="2546350" y="1306513"/>
            <a:ext cx="123825" cy="915987"/>
          </a:xfrm>
          <a:prstGeom prst="leftBrace">
            <a:avLst>
              <a:gd name="adj1" fmla="val 61645"/>
              <a:gd name="adj2" fmla="val 50000"/>
            </a:avLst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113" name="Text Box 81"/>
          <p:cNvSpPr txBox="1">
            <a:spLocks noChangeArrowheads="1"/>
          </p:cNvSpPr>
          <p:nvPr/>
        </p:nvSpPr>
        <p:spPr bwMode="auto">
          <a:xfrm>
            <a:off x="2325688" y="1581150"/>
            <a:ext cx="238125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ahoma" charset="0"/>
              </a:rPr>
              <a:t>j</a:t>
            </a:r>
          </a:p>
        </p:txBody>
      </p:sp>
      <p:graphicFrame>
        <p:nvGraphicFramePr>
          <p:cNvPr id="1196114" name="Object 82"/>
          <p:cNvGraphicFramePr>
            <a:graphicFrameLocks noChangeAspect="1"/>
          </p:cNvGraphicFramePr>
          <p:nvPr/>
        </p:nvGraphicFramePr>
        <p:xfrm>
          <a:off x="0" y="555625"/>
          <a:ext cx="1873250" cy="582613"/>
        </p:xfrm>
        <a:graphic>
          <a:graphicData uri="http://schemas.openxmlformats.org/presentationml/2006/ole">
            <p:oleObj spid="_x0000_s1196114" name="Equation" r:id="rId8" imgW="1511280" imgH="469800" progId="Equation.3">
              <p:embed/>
            </p:oleObj>
          </a:graphicData>
        </a:graphic>
      </p:graphicFrame>
      <p:graphicFrame>
        <p:nvGraphicFramePr>
          <p:cNvPr id="1196115" name="Object 83"/>
          <p:cNvGraphicFramePr>
            <a:graphicFrameLocks noChangeAspect="1"/>
          </p:cNvGraphicFramePr>
          <p:nvPr/>
        </p:nvGraphicFramePr>
        <p:xfrm>
          <a:off x="0" y="1270000"/>
          <a:ext cx="1938338" cy="608013"/>
        </p:xfrm>
        <a:graphic>
          <a:graphicData uri="http://schemas.openxmlformats.org/presentationml/2006/ole">
            <p:oleObj spid="_x0000_s1196115" name="Equation" r:id="rId9" imgW="1498320" imgH="469800" progId="Equation.3">
              <p:embed/>
            </p:oleObj>
          </a:graphicData>
        </a:graphic>
      </p:graphicFrame>
      <p:sp>
        <p:nvSpPr>
          <p:cNvPr id="1196119" name="Text Box 87"/>
          <p:cNvSpPr txBox="1">
            <a:spLocks noChangeArrowheads="1"/>
          </p:cNvSpPr>
          <p:nvPr/>
        </p:nvSpPr>
        <p:spPr bwMode="auto">
          <a:xfrm rot="-1815423">
            <a:off x="5113338" y="3209925"/>
            <a:ext cx="376237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ahoma" charset="0"/>
              </a:rPr>
              <a:t>l</a:t>
            </a:r>
            <a:r>
              <a:rPr lang="en-US" sz="1600" baseline="-25000">
                <a:latin typeface="Tahoma" charset="0"/>
              </a:rPr>
              <a:t>o</a:t>
            </a:r>
          </a:p>
        </p:txBody>
      </p:sp>
      <p:sp>
        <p:nvSpPr>
          <p:cNvPr id="1196120" name="Text Box 88"/>
          <p:cNvSpPr txBox="1">
            <a:spLocks noChangeArrowheads="1"/>
          </p:cNvSpPr>
          <p:nvPr/>
        </p:nvSpPr>
        <p:spPr bwMode="auto">
          <a:xfrm>
            <a:off x="6157913" y="3954463"/>
            <a:ext cx="2819400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ahoma" charset="0"/>
              </a:rPr>
              <a:t>u</a:t>
            </a:r>
            <a:r>
              <a:rPr lang="en-US" sz="1600" baseline="-25000">
                <a:latin typeface="Tahoma" charset="0"/>
              </a:rPr>
              <a:t>max</a:t>
            </a:r>
            <a:r>
              <a:rPr lang="en-US" sz="1600">
                <a:latin typeface="Tahoma" charset="0"/>
              </a:rPr>
              <a:t>=a</a:t>
            </a:r>
            <a:r>
              <a:rPr lang="en-US" sz="1600" baseline="-25000">
                <a:latin typeface="Tahoma" charset="0"/>
              </a:rPr>
              <a:t>max</a:t>
            </a:r>
            <a:r>
              <a:rPr lang="en-US" sz="1600">
                <a:latin typeface="Tahoma" charset="0"/>
              </a:rPr>
              <a:t>+l</a:t>
            </a:r>
            <a:r>
              <a:rPr lang="en-US" sz="1600" baseline="-25000">
                <a:latin typeface="Tahoma" charset="0"/>
              </a:rPr>
              <a:t>o </a:t>
            </a:r>
            <a:r>
              <a:rPr lang="en-US" sz="1600">
                <a:latin typeface="Tahoma" charset="0"/>
              </a:rPr>
              <a:t>tan(</a:t>
            </a:r>
            <a:r>
              <a:rPr lang="en-US" sz="1600">
                <a:latin typeface="Symbol" charset="2"/>
              </a:rPr>
              <a:t>F</a:t>
            </a:r>
            <a:r>
              <a:rPr lang="en-US" sz="1600" baseline="-25000">
                <a:latin typeface="Tahoma" charset="0"/>
              </a:rPr>
              <a:t>fo</a:t>
            </a:r>
            <a:r>
              <a:rPr lang="en-US" sz="1600">
                <a:latin typeface="Tahoma" charset="0"/>
              </a:rPr>
              <a:t>-</a:t>
            </a:r>
            <a:r>
              <a:rPr lang="en-US" sz="1600">
                <a:latin typeface="Symbol" charset="2"/>
              </a:rPr>
              <a:t>F</a:t>
            </a:r>
            <a:r>
              <a:rPr lang="en-US" sz="1600" baseline="-25000">
                <a:latin typeface="Tahoma" charset="0"/>
              </a:rPr>
              <a:t>fmax</a:t>
            </a:r>
            <a:r>
              <a:rPr lang="en-US" sz="1600">
                <a:latin typeface="Tahoma" charset="0"/>
              </a:rPr>
              <a:t>)</a:t>
            </a:r>
          </a:p>
        </p:txBody>
      </p:sp>
      <p:sp>
        <p:nvSpPr>
          <p:cNvPr id="1196121" name="Rectangle 89"/>
          <p:cNvSpPr>
            <a:spLocks noChangeArrowheads="1"/>
          </p:cNvSpPr>
          <p:nvPr/>
        </p:nvSpPr>
        <p:spPr bwMode="auto">
          <a:xfrm>
            <a:off x="6189663" y="4519613"/>
            <a:ext cx="2536825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ahoma" charset="0"/>
              </a:rPr>
              <a:t>u</a:t>
            </a:r>
            <a:r>
              <a:rPr lang="en-US" sz="1600" baseline="-25000">
                <a:latin typeface="Tahoma" charset="0"/>
              </a:rPr>
              <a:t>min</a:t>
            </a:r>
            <a:r>
              <a:rPr lang="en-US" sz="1600">
                <a:latin typeface="Tahoma" charset="0"/>
              </a:rPr>
              <a:t>=a</a:t>
            </a:r>
            <a:r>
              <a:rPr lang="en-US" sz="1600" baseline="-25000">
                <a:latin typeface="Tahoma" charset="0"/>
              </a:rPr>
              <a:t>min</a:t>
            </a:r>
            <a:r>
              <a:rPr lang="en-US" sz="1600">
                <a:latin typeface="Tahoma" charset="0"/>
              </a:rPr>
              <a:t>+l</a:t>
            </a:r>
            <a:r>
              <a:rPr lang="en-US" sz="1600" baseline="-25000">
                <a:latin typeface="Tahoma" charset="0"/>
              </a:rPr>
              <a:t>o </a:t>
            </a:r>
            <a:r>
              <a:rPr lang="en-US" sz="1600">
                <a:latin typeface="Tahoma" charset="0"/>
              </a:rPr>
              <a:t>tan(</a:t>
            </a:r>
            <a:r>
              <a:rPr lang="en-US" sz="1600">
                <a:latin typeface="Symbol" charset="2"/>
              </a:rPr>
              <a:t>F</a:t>
            </a:r>
            <a:r>
              <a:rPr lang="en-US" sz="1600" baseline="-25000">
                <a:latin typeface="Tahoma" charset="0"/>
              </a:rPr>
              <a:t>fmin</a:t>
            </a:r>
            <a:r>
              <a:rPr lang="en-US" sz="1600">
                <a:latin typeface="Tahoma" charset="0"/>
              </a:rPr>
              <a:t>-</a:t>
            </a:r>
            <a:r>
              <a:rPr lang="en-US" sz="1600">
                <a:latin typeface="Symbol" charset="2"/>
              </a:rPr>
              <a:t>F</a:t>
            </a:r>
            <a:r>
              <a:rPr lang="en-US" sz="1600" baseline="-25000">
                <a:latin typeface="Tahoma" charset="0"/>
              </a:rPr>
              <a:t>fo</a:t>
            </a:r>
            <a:r>
              <a:rPr lang="en-US" sz="1600">
                <a:latin typeface="Tahoma" charset="0"/>
              </a:rPr>
              <a:t>)</a:t>
            </a:r>
          </a:p>
        </p:txBody>
      </p:sp>
      <p:sp>
        <p:nvSpPr>
          <p:cNvPr id="1196122" name="AutoShape 90"/>
          <p:cNvSpPr>
            <a:spLocks/>
          </p:cNvSpPr>
          <p:nvPr/>
        </p:nvSpPr>
        <p:spPr bwMode="auto">
          <a:xfrm rot="-1658599">
            <a:off x="3584575" y="-139700"/>
            <a:ext cx="403225" cy="3663950"/>
          </a:xfrm>
          <a:prstGeom prst="rightBrace">
            <a:avLst>
              <a:gd name="adj1" fmla="val 75722"/>
              <a:gd name="adj2" fmla="val 50000"/>
            </a:avLst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123" name="Rectangle 91"/>
          <p:cNvSpPr>
            <a:spLocks noChangeArrowheads="1"/>
          </p:cNvSpPr>
          <p:nvPr/>
        </p:nvSpPr>
        <p:spPr bwMode="auto">
          <a:xfrm rot="-1661029">
            <a:off x="3863975" y="1319213"/>
            <a:ext cx="596900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r</a:t>
            </a:r>
            <a:r>
              <a:rPr lang="en-US" sz="1600" baseline="-25000">
                <a:latin typeface="Tahoma" charset="0"/>
              </a:rPr>
              <a:t>fmax</a:t>
            </a:r>
          </a:p>
        </p:txBody>
      </p:sp>
      <p:graphicFrame>
        <p:nvGraphicFramePr>
          <p:cNvPr id="1196125" name="Object 93"/>
          <p:cNvGraphicFramePr>
            <a:graphicFrameLocks noChangeAspect="1"/>
          </p:cNvGraphicFramePr>
          <p:nvPr/>
        </p:nvGraphicFramePr>
        <p:xfrm>
          <a:off x="5827713" y="596900"/>
          <a:ext cx="3192462" cy="903288"/>
        </p:xfrm>
        <a:graphic>
          <a:graphicData uri="http://schemas.openxmlformats.org/presentationml/2006/ole">
            <p:oleObj spid="_x0000_s1196125" name="Equation" r:id="rId10" imgW="2514600" imgH="711000" progId="Equation.3">
              <p:embed/>
            </p:oleObj>
          </a:graphicData>
        </a:graphic>
      </p:graphicFrame>
      <p:graphicFrame>
        <p:nvGraphicFramePr>
          <p:cNvPr id="1196126" name="Object 94"/>
          <p:cNvGraphicFramePr>
            <a:graphicFrameLocks noChangeAspect="1"/>
          </p:cNvGraphicFramePr>
          <p:nvPr/>
        </p:nvGraphicFramePr>
        <p:xfrm>
          <a:off x="5994400" y="1565275"/>
          <a:ext cx="2928938" cy="976313"/>
        </p:xfrm>
        <a:graphic>
          <a:graphicData uri="http://schemas.openxmlformats.org/presentationml/2006/ole">
            <p:oleObj spid="_x0000_s1196126" name="Equation" r:id="rId11" imgW="2286000" imgH="761760" progId="Equation.3">
              <p:embed/>
            </p:oleObj>
          </a:graphicData>
        </a:graphic>
      </p:graphicFrame>
      <p:sp>
        <p:nvSpPr>
          <p:cNvPr id="1196127" name="Text Box 95"/>
          <p:cNvSpPr txBox="1">
            <a:spLocks noChangeArrowheads="1"/>
          </p:cNvSpPr>
          <p:nvPr/>
        </p:nvSpPr>
        <p:spPr bwMode="auto">
          <a:xfrm>
            <a:off x="6586538" y="2925763"/>
            <a:ext cx="2382837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3300"/>
                </a:solidFill>
                <a:latin typeface="Symbol" charset="2"/>
              </a:rPr>
              <a:t>F</a:t>
            </a:r>
            <a:r>
              <a:rPr lang="en-US" sz="1600" b="1" baseline="-25000">
                <a:solidFill>
                  <a:srgbClr val="FF3300"/>
                </a:solidFill>
                <a:latin typeface="Tahoma" charset="0"/>
              </a:rPr>
              <a:t>fo</a:t>
            </a:r>
            <a:r>
              <a:rPr lang="en-US" sz="1600" b="1">
                <a:solidFill>
                  <a:srgbClr val="FF3300"/>
                </a:solidFill>
                <a:latin typeface="Tahoma" charset="0"/>
              </a:rPr>
              <a:t>- </a:t>
            </a:r>
            <a:r>
              <a:rPr lang="en-US" sz="1600" b="1">
                <a:solidFill>
                  <a:srgbClr val="FF3300"/>
                </a:solidFill>
                <a:latin typeface="Symbol" charset="2"/>
              </a:rPr>
              <a:t>F</a:t>
            </a:r>
            <a:r>
              <a:rPr lang="en-US" sz="1600" b="1" baseline="-25000">
                <a:solidFill>
                  <a:srgbClr val="FF3300"/>
                </a:solidFill>
                <a:latin typeface="Tahoma" charset="0"/>
              </a:rPr>
              <a:t>fmax</a:t>
            </a:r>
            <a:r>
              <a:rPr lang="en-US" sz="1600" b="1">
                <a:solidFill>
                  <a:srgbClr val="FF3300"/>
                </a:solidFill>
                <a:latin typeface="Tahoma" charset="0"/>
              </a:rPr>
              <a:t>= </a:t>
            </a:r>
            <a:r>
              <a:rPr lang="en-US" sz="1600" b="1">
                <a:solidFill>
                  <a:srgbClr val="FF3300"/>
                </a:solidFill>
                <a:latin typeface="Symbol" charset="2"/>
              </a:rPr>
              <a:t>F</a:t>
            </a:r>
            <a:r>
              <a:rPr lang="en-US" sz="1600" b="1" baseline="-25000">
                <a:solidFill>
                  <a:srgbClr val="FF3300"/>
                </a:solidFill>
                <a:latin typeface="Tahoma" charset="0"/>
              </a:rPr>
              <a:t>do</a:t>
            </a:r>
            <a:r>
              <a:rPr lang="en-US" sz="1600" b="1">
                <a:solidFill>
                  <a:srgbClr val="FF3300"/>
                </a:solidFill>
                <a:latin typeface="Tahoma" charset="0"/>
              </a:rPr>
              <a:t>- </a:t>
            </a:r>
            <a:r>
              <a:rPr lang="en-US" sz="1600" b="1">
                <a:solidFill>
                  <a:srgbClr val="FF3300"/>
                </a:solidFill>
                <a:latin typeface="Symbol" charset="2"/>
              </a:rPr>
              <a:t>F</a:t>
            </a:r>
            <a:r>
              <a:rPr lang="en-US" sz="1600" b="1" baseline="-25000">
                <a:solidFill>
                  <a:srgbClr val="FF3300"/>
                </a:solidFill>
                <a:latin typeface="Tahoma" charset="0"/>
              </a:rPr>
              <a:t>dmax</a:t>
            </a:r>
          </a:p>
        </p:txBody>
      </p:sp>
      <p:sp>
        <p:nvSpPr>
          <p:cNvPr id="1196128" name="Text Box 96"/>
          <p:cNvSpPr txBox="1">
            <a:spLocks noChangeArrowheads="1"/>
          </p:cNvSpPr>
          <p:nvPr/>
        </p:nvSpPr>
        <p:spPr bwMode="auto">
          <a:xfrm>
            <a:off x="6596063" y="3354388"/>
            <a:ext cx="2309812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3300"/>
                </a:solidFill>
                <a:latin typeface="Symbol" charset="2"/>
              </a:rPr>
              <a:t>F</a:t>
            </a:r>
            <a:r>
              <a:rPr lang="en-US" sz="1600" b="1" baseline="-25000">
                <a:solidFill>
                  <a:srgbClr val="FF3300"/>
                </a:solidFill>
                <a:latin typeface="Tahoma" charset="0"/>
              </a:rPr>
              <a:t>fmin</a:t>
            </a:r>
            <a:r>
              <a:rPr lang="en-US" sz="1600" b="1">
                <a:solidFill>
                  <a:srgbClr val="FF3300"/>
                </a:solidFill>
                <a:latin typeface="Tahoma" charset="0"/>
              </a:rPr>
              <a:t>- </a:t>
            </a:r>
            <a:r>
              <a:rPr lang="en-US" sz="1600" b="1">
                <a:solidFill>
                  <a:srgbClr val="FF3300"/>
                </a:solidFill>
                <a:latin typeface="Symbol" charset="2"/>
              </a:rPr>
              <a:t>F</a:t>
            </a:r>
            <a:r>
              <a:rPr lang="en-US" sz="1600" b="1" baseline="-25000">
                <a:solidFill>
                  <a:srgbClr val="FF3300"/>
                </a:solidFill>
                <a:latin typeface="Tahoma" charset="0"/>
              </a:rPr>
              <a:t>fo</a:t>
            </a:r>
            <a:r>
              <a:rPr lang="en-US" sz="1600" b="1">
                <a:solidFill>
                  <a:srgbClr val="FF3300"/>
                </a:solidFill>
                <a:latin typeface="Tahoma" charset="0"/>
              </a:rPr>
              <a:t>= </a:t>
            </a:r>
            <a:r>
              <a:rPr lang="en-US" sz="1600" b="1">
                <a:solidFill>
                  <a:srgbClr val="FF3300"/>
                </a:solidFill>
                <a:latin typeface="Symbol" charset="2"/>
              </a:rPr>
              <a:t>F</a:t>
            </a:r>
            <a:r>
              <a:rPr lang="en-US" sz="1600" b="1" baseline="-25000">
                <a:solidFill>
                  <a:srgbClr val="FF3300"/>
                </a:solidFill>
                <a:latin typeface="Tahoma" charset="0"/>
              </a:rPr>
              <a:t>dmin</a:t>
            </a:r>
            <a:r>
              <a:rPr lang="en-US" sz="1600" b="1">
                <a:solidFill>
                  <a:srgbClr val="FF3300"/>
                </a:solidFill>
                <a:latin typeface="Tahoma" charset="0"/>
              </a:rPr>
              <a:t>- </a:t>
            </a:r>
            <a:r>
              <a:rPr lang="en-US" sz="1600" b="1">
                <a:solidFill>
                  <a:srgbClr val="FF3300"/>
                </a:solidFill>
                <a:latin typeface="Symbol" charset="2"/>
              </a:rPr>
              <a:t>F</a:t>
            </a:r>
            <a:r>
              <a:rPr lang="en-US" sz="1600" b="1" baseline="-25000">
                <a:solidFill>
                  <a:srgbClr val="FF3300"/>
                </a:solidFill>
                <a:latin typeface="Tahoma" charset="0"/>
              </a:rPr>
              <a:t>do</a:t>
            </a:r>
          </a:p>
        </p:txBody>
      </p:sp>
      <p:sp>
        <p:nvSpPr>
          <p:cNvPr id="82" name="Footer Placeholder 81"/>
          <p:cNvSpPr>
            <a:spLocks noGrp="1"/>
          </p:cNvSpPr>
          <p:nvPr>
            <p:ph type="ftr" sz="quarter" idx="10"/>
          </p:nvPr>
        </p:nvSpPr>
        <p:spPr>
          <a:xfrm>
            <a:off x="21590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2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33375" y="0"/>
            <a:ext cx="8810625" cy="754063"/>
          </a:xfrm>
        </p:spPr>
        <p:txBody>
          <a:bodyPr/>
          <a:lstStyle/>
          <a:p>
            <a:pPr algn="l"/>
            <a:r>
              <a:rPr lang="en-US"/>
              <a:t>Mike Craddock’s approach:</a:t>
            </a:r>
          </a:p>
        </p:txBody>
      </p:sp>
      <p:sp>
        <p:nvSpPr>
          <p:cNvPr id="1206275" name="AutoShape 3"/>
          <p:cNvSpPr>
            <a:spLocks noChangeArrowheads="1"/>
          </p:cNvSpPr>
          <p:nvPr/>
        </p:nvSpPr>
        <p:spPr bwMode="auto">
          <a:xfrm rot="-1169863">
            <a:off x="5078413" y="1216025"/>
            <a:ext cx="1036637" cy="3270250"/>
          </a:xfrm>
          <a:prstGeom prst="triangle">
            <a:avLst>
              <a:gd name="adj" fmla="val 50000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276" name="Arc 4"/>
          <p:cNvSpPr>
            <a:spLocks/>
          </p:cNvSpPr>
          <p:nvPr/>
        </p:nvSpPr>
        <p:spPr bwMode="auto">
          <a:xfrm>
            <a:off x="5018088" y="1341438"/>
            <a:ext cx="1073150" cy="2119312"/>
          </a:xfrm>
          <a:custGeom>
            <a:avLst/>
            <a:gdLst>
              <a:gd name="G0" fmla="+- 0 0 0"/>
              <a:gd name="G1" fmla="+- 0 0 0"/>
              <a:gd name="G2" fmla="+- 21600 0 0"/>
              <a:gd name="T0" fmla="*/ 10722 w 10722"/>
              <a:gd name="T1" fmla="*/ 18751 h 21152"/>
              <a:gd name="T2" fmla="*/ 4378 w 10722"/>
              <a:gd name="T3" fmla="*/ 21152 h 21152"/>
              <a:gd name="T4" fmla="*/ 0 w 10722"/>
              <a:gd name="T5" fmla="*/ 0 h 2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722" h="21152" fill="none" extrusionOk="0">
                <a:moveTo>
                  <a:pt x="10721" y="18750"/>
                </a:moveTo>
                <a:cubicBezTo>
                  <a:pt x="8746" y="19880"/>
                  <a:pt x="6605" y="20690"/>
                  <a:pt x="4377" y="21151"/>
                </a:cubicBezTo>
              </a:path>
              <a:path w="10722" h="21152" stroke="0" extrusionOk="0">
                <a:moveTo>
                  <a:pt x="10721" y="18750"/>
                </a:moveTo>
                <a:cubicBezTo>
                  <a:pt x="8746" y="19880"/>
                  <a:pt x="6605" y="20690"/>
                  <a:pt x="4377" y="21151"/>
                </a:cubicBez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277" name="Line 5"/>
          <p:cNvSpPr>
            <a:spLocks noChangeShapeType="1"/>
          </p:cNvSpPr>
          <p:nvPr/>
        </p:nvSpPr>
        <p:spPr bwMode="auto">
          <a:xfrm>
            <a:off x="8372475" y="1531938"/>
            <a:ext cx="1588" cy="4116387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278" name="Arc 6"/>
          <p:cNvSpPr>
            <a:spLocks/>
          </p:cNvSpPr>
          <p:nvPr/>
        </p:nvSpPr>
        <p:spPr bwMode="auto">
          <a:xfrm>
            <a:off x="4740275" y="-374650"/>
            <a:ext cx="1258888" cy="3590925"/>
          </a:xfrm>
          <a:custGeom>
            <a:avLst/>
            <a:gdLst>
              <a:gd name="G0" fmla="+- 0 0 0"/>
              <a:gd name="G1" fmla="+- 0 0 0"/>
              <a:gd name="G2" fmla="+- 21600 0 0"/>
              <a:gd name="T0" fmla="*/ 7449 w 7449"/>
              <a:gd name="T1" fmla="*/ 20275 h 21245"/>
              <a:gd name="T2" fmla="*/ 3901 w 7449"/>
              <a:gd name="T3" fmla="*/ 21245 h 21245"/>
              <a:gd name="T4" fmla="*/ 0 w 7449"/>
              <a:gd name="T5" fmla="*/ 0 h 21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449" h="21245" fill="none" extrusionOk="0">
                <a:moveTo>
                  <a:pt x="7448" y="20274"/>
                </a:moveTo>
                <a:cubicBezTo>
                  <a:pt x="6296" y="20698"/>
                  <a:pt x="5109" y="21022"/>
                  <a:pt x="3900" y="21244"/>
                </a:cubicBezTo>
              </a:path>
              <a:path w="7449" h="21245" stroke="0" extrusionOk="0">
                <a:moveTo>
                  <a:pt x="7448" y="20274"/>
                </a:moveTo>
                <a:cubicBezTo>
                  <a:pt x="6296" y="20698"/>
                  <a:pt x="5109" y="21022"/>
                  <a:pt x="3900" y="21244"/>
                </a:cubicBezTo>
                <a:lnTo>
                  <a:pt x="0" y="0"/>
                </a:lnTo>
                <a:close/>
              </a:path>
            </a:pathLst>
          </a:cu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279" name="Line 7"/>
          <p:cNvSpPr>
            <a:spLocks noChangeShapeType="1"/>
          </p:cNvSpPr>
          <p:nvPr/>
        </p:nvSpPr>
        <p:spPr bwMode="auto">
          <a:xfrm flipH="1" flipV="1">
            <a:off x="4878388" y="350838"/>
            <a:ext cx="1120775" cy="2703512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280" name="Line 8"/>
          <p:cNvSpPr>
            <a:spLocks noChangeShapeType="1"/>
          </p:cNvSpPr>
          <p:nvPr/>
        </p:nvSpPr>
        <p:spPr bwMode="auto">
          <a:xfrm flipH="1" flipV="1">
            <a:off x="4878388" y="344488"/>
            <a:ext cx="779462" cy="4227512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281" name="Line 9"/>
          <p:cNvSpPr>
            <a:spLocks noChangeShapeType="1"/>
          </p:cNvSpPr>
          <p:nvPr/>
        </p:nvSpPr>
        <p:spPr bwMode="auto">
          <a:xfrm flipH="1" flipV="1">
            <a:off x="5124450" y="1752600"/>
            <a:ext cx="1055688" cy="1636713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282" name="Arc 10"/>
          <p:cNvSpPr>
            <a:spLocks/>
          </p:cNvSpPr>
          <p:nvPr/>
        </p:nvSpPr>
        <p:spPr bwMode="auto">
          <a:xfrm>
            <a:off x="4954588" y="1517650"/>
            <a:ext cx="1230312" cy="2181225"/>
          </a:xfrm>
          <a:custGeom>
            <a:avLst/>
            <a:gdLst>
              <a:gd name="G0" fmla="+- 0 0 0"/>
              <a:gd name="G1" fmla="+- 0 0 0"/>
              <a:gd name="G2" fmla="+- 21600 0 0"/>
              <a:gd name="T0" fmla="*/ 11847 w 11847"/>
              <a:gd name="T1" fmla="*/ 18061 h 20966"/>
              <a:gd name="T2" fmla="*/ 5197 w 11847"/>
              <a:gd name="T3" fmla="*/ 20966 h 20966"/>
              <a:gd name="T4" fmla="*/ 0 w 11847"/>
              <a:gd name="T5" fmla="*/ 0 h 209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847" h="20966" fill="none" extrusionOk="0">
                <a:moveTo>
                  <a:pt x="11847" y="18061"/>
                </a:moveTo>
                <a:cubicBezTo>
                  <a:pt x="9810" y="19397"/>
                  <a:pt x="7561" y="20379"/>
                  <a:pt x="5196" y="20965"/>
                </a:cubicBezTo>
              </a:path>
              <a:path w="11847" h="20966" stroke="0" extrusionOk="0">
                <a:moveTo>
                  <a:pt x="11847" y="18061"/>
                </a:moveTo>
                <a:cubicBezTo>
                  <a:pt x="9810" y="19397"/>
                  <a:pt x="7561" y="20379"/>
                  <a:pt x="5196" y="20965"/>
                </a:cubicBezTo>
                <a:lnTo>
                  <a:pt x="0" y="0"/>
                </a:lnTo>
                <a:close/>
              </a:path>
            </a:pathLst>
          </a:cu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283" name="Line 11"/>
          <p:cNvSpPr>
            <a:spLocks noChangeShapeType="1"/>
          </p:cNvSpPr>
          <p:nvPr/>
        </p:nvSpPr>
        <p:spPr bwMode="auto">
          <a:xfrm flipH="1">
            <a:off x="2809875" y="3219450"/>
            <a:ext cx="2571750" cy="4572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284" name="Line 12"/>
          <p:cNvSpPr>
            <a:spLocks noChangeShapeType="1"/>
          </p:cNvSpPr>
          <p:nvPr/>
        </p:nvSpPr>
        <p:spPr bwMode="auto">
          <a:xfrm flipH="1">
            <a:off x="2876550" y="3459163"/>
            <a:ext cx="2571750" cy="457200"/>
          </a:xfrm>
          <a:prstGeom prst="line">
            <a:avLst/>
          </a:prstGeom>
          <a:noFill/>
          <a:ln w="12700">
            <a:solidFill>
              <a:srgbClr val="FF00FF"/>
            </a:solidFill>
            <a:round/>
            <a:headEnd type="triangle" w="med" len="med"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285" name="Line 13"/>
          <p:cNvSpPr>
            <a:spLocks noChangeShapeType="1"/>
          </p:cNvSpPr>
          <p:nvPr/>
        </p:nvSpPr>
        <p:spPr bwMode="auto">
          <a:xfrm flipH="1">
            <a:off x="2905125" y="3695700"/>
            <a:ext cx="2571750" cy="457200"/>
          </a:xfrm>
          <a:prstGeom prst="line">
            <a:avLst/>
          </a:prstGeom>
          <a:noFill/>
          <a:ln w="12700">
            <a:solidFill>
              <a:srgbClr val="3333CC"/>
            </a:solidFill>
            <a:round/>
            <a:headEnd type="triangle" w="med" len="med"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286" name="Arc 14"/>
          <p:cNvSpPr>
            <a:spLocks/>
          </p:cNvSpPr>
          <p:nvPr/>
        </p:nvSpPr>
        <p:spPr bwMode="auto">
          <a:xfrm>
            <a:off x="4748213" y="800100"/>
            <a:ext cx="1057275" cy="2081213"/>
          </a:xfrm>
          <a:custGeom>
            <a:avLst/>
            <a:gdLst>
              <a:gd name="G0" fmla="+- 0 0 0"/>
              <a:gd name="G1" fmla="+- 0 0 0"/>
              <a:gd name="G2" fmla="+- 21600 0 0"/>
              <a:gd name="T0" fmla="*/ 10563 w 10563"/>
              <a:gd name="T1" fmla="*/ 18841 h 20768"/>
              <a:gd name="T2" fmla="*/ 5936 w 10563"/>
              <a:gd name="T3" fmla="*/ 20768 h 20768"/>
              <a:gd name="T4" fmla="*/ 0 w 10563"/>
              <a:gd name="T5" fmla="*/ 0 h 20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563" h="20768" fill="none" extrusionOk="0">
                <a:moveTo>
                  <a:pt x="10562" y="18840"/>
                </a:moveTo>
                <a:cubicBezTo>
                  <a:pt x="9100" y="19660"/>
                  <a:pt x="7547" y="20307"/>
                  <a:pt x="5936" y="20768"/>
                </a:cubicBezTo>
              </a:path>
              <a:path w="10563" h="20768" stroke="0" extrusionOk="0">
                <a:moveTo>
                  <a:pt x="10562" y="18840"/>
                </a:moveTo>
                <a:cubicBezTo>
                  <a:pt x="9100" y="19660"/>
                  <a:pt x="7547" y="20307"/>
                  <a:pt x="5936" y="20768"/>
                </a:cubicBez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CC00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287" name="Arc 15"/>
          <p:cNvSpPr>
            <a:spLocks/>
          </p:cNvSpPr>
          <p:nvPr/>
        </p:nvSpPr>
        <p:spPr bwMode="auto">
          <a:xfrm>
            <a:off x="4652963" y="393700"/>
            <a:ext cx="933450" cy="2160588"/>
          </a:xfrm>
          <a:custGeom>
            <a:avLst/>
            <a:gdLst>
              <a:gd name="G0" fmla="+- 0 0 0"/>
              <a:gd name="G1" fmla="+- 0 0 0"/>
              <a:gd name="G2" fmla="+- 21600 0 0"/>
              <a:gd name="T0" fmla="*/ 8995 w 8995"/>
              <a:gd name="T1" fmla="*/ 19638 h 20757"/>
              <a:gd name="T2" fmla="*/ 5975 w 8995"/>
              <a:gd name="T3" fmla="*/ 20757 h 20757"/>
              <a:gd name="T4" fmla="*/ 0 w 8995"/>
              <a:gd name="T5" fmla="*/ 0 h 20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995" h="20757" fill="none" extrusionOk="0">
                <a:moveTo>
                  <a:pt x="8994" y="19637"/>
                </a:moveTo>
                <a:cubicBezTo>
                  <a:pt x="8017" y="20085"/>
                  <a:pt x="7008" y="20459"/>
                  <a:pt x="5975" y="20757"/>
                </a:cubicBezTo>
              </a:path>
              <a:path w="8995" h="20757" stroke="0" extrusionOk="0">
                <a:moveTo>
                  <a:pt x="8994" y="19637"/>
                </a:moveTo>
                <a:cubicBezTo>
                  <a:pt x="8017" y="20085"/>
                  <a:pt x="7008" y="20459"/>
                  <a:pt x="5975" y="20757"/>
                </a:cubicBez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288" name="Arc 16"/>
          <p:cNvSpPr>
            <a:spLocks/>
          </p:cNvSpPr>
          <p:nvPr/>
        </p:nvSpPr>
        <p:spPr bwMode="auto">
          <a:xfrm>
            <a:off x="4503738" y="-393700"/>
            <a:ext cx="1447800" cy="3540125"/>
          </a:xfrm>
          <a:custGeom>
            <a:avLst/>
            <a:gdLst>
              <a:gd name="G0" fmla="+- 0 0 0"/>
              <a:gd name="G1" fmla="+- 0 0 0"/>
              <a:gd name="G2" fmla="+- 21600 0 0"/>
              <a:gd name="T0" fmla="*/ 8575 w 8575"/>
              <a:gd name="T1" fmla="*/ 19825 h 20945"/>
              <a:gd name="T2" fmla="*/ 5280 w 8575"/>
              <a:gd name="T3" fmla="*/ 20945 h 20945"/>
              <a:gd name="T4" fmla="*/ 0 w 8575"/>
              <a:gd name="T5" fmla="*/ 0 h 20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575" h="20945" fill="none" extrusionOk="0">
                <a:moveTo>
                  <a:pt x="8574" y="19824"/>
                </a:moveTo>
                <a:cubicBezTo>
                  <a:pt x="7508" y="20286"/>
                  <a:pt x="6406" y="20660"/>
                  <a:pt x="5279" y="20944"/>
                </a:cubicBezTo>
              </a:path>
              <a:path w="8575" h="20945" stroke="0" extrusionOk="0">
                <a:moveTo>
                  <a:pt x="8574" y="19824"/>
                </a:moveTo>
                <a:cubicBezTo>
                  <a:pt x="7508" y="20286"/>
                  <a:pt x="6406" y="20660"/>
                  <a:pt x="5279" y="20944"/>
                </a:cubicBez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289" name="Arc 17"/>
          <p:cNvSpPr>
            <a:spLocks/>
          </p:cNvSpPr>
          <p:nvPr/>
        </p:nvSpPr>
        <p:spPr bwMode="auto">
          <a:xfrm rot="1397278">
            <a:off x="7721600" y="3929063"/>
            <a:ext cx="1425575" cy="1633537"/>
          </a:xfrm>
          <a:custGeom>
            <a:avLst/>
            <a:gdLst>
              <a:gd name="G0" fmla="+- 15945 0 0"/>
              <a:gd name="G1" fmla="+- 17533 0 0"/>
              <a:gd name="G2" fmla="+- 21600 0 0"/>
              <a:gd name="T0" fmla="*/ 0 w 15945"/>
              <a:gd name="T1" fmla="*/ 2962 h 17533"/>
              <a:gd name="T2" fmla="*/ 3329 w 15945"/>
              <a:gd name="T3" fmla="*/ 0 h 17533"/>
              <a:gd name="T4" fmla="*/ 15945 w 15945"/>
              <a:gd name="T5" fmla="*/ 17533 h 17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945" h="17533" fill="none" extrusionOk="0">
                <a:moveTo>
                  <a:pt x="-1" y="2961"/>
                </a:moveTo>
                <a:cubicBezTo>
                  <a:pt x="1004" y="1862"/>
                  <a:pt x="2120" y="870"/>
                  <a:pt x="3329" y="0"/>
                </a:cubicBezTo>
              </a:path>
              <a:path w="15945" h="17533" stroke="0" extrusionOk="0">
                <a:moveTo>
                  <a:pt x="-1" y="2961"/>
                </a:moveTo>
                <a:cubicBezTo>
                  <a:pt x="1004" y="1862"/>
                  <a:pt x="2120" y="870"/>
                  <a:pt x="3329" y="0"/>
                </a:cubicBezTo>
                <a:lnTo>
                  <a:pt x="15945" y="17533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290" name="Rectangle 18"/>
          <p:cNvSpPr>
            <a:spLocks noChangeArrowheads="1"/>
          </p:cNvSpPr>
          <p:nvPr/>
        </p:nvSpPr>
        <p:spPr bwMode="auto">
          <a:xfrm rot="-1035606">
            <a:off x="5419725" y="2752725"/>
            <a:ext cx="407988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f</a:t>
            </a:r>
            <a:r>
              <a:rPr lang="en-US" sz="1600" baseline="-25000">
                <a:solidFill>
                  <a:srgbClr val="003366"/>
                </a:solidFill>
                <a:latin typeface="Tahoma" charset="0"/>
              </a:rPr>
              <a:t>f</a:t>
            </a:r>
            <a:r>
              <a:rPr lang="en-US" sz="1600" baseline="-25000">
                <a:latin typeface="Symbol" charset="2"/>
              </a:rPr>
              <a:t>o</a:t>
            </a:r>
          </a:p>
        </p:txBody>
      </p:sp>
      <p:sp>
        <p:nvSpPr>
          <p:cNvPr id="1206291" name="Rectangle 19"/>
          <p:cNvSpPr>
            <a:spLocks noChangeArrowheads="1"/>
          </p:cNvSpPr>
          <p:nvPr/>
        </p:nvSpPr>
        <p:spPr bwMode="auto">
          <a:xfrm rot="-1228833">
            <a:off x="5133975" y="2122488"/>
            <a:ext cx="407988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003366"/>
                </a:solidFill>
                <a:latin typeface="Symbol" charset="2"/>
              </a:rPr>
              <a:t>f</a:t>
            </a:r>
            <a:r>
              <a:rPr lang="en-US" sz="1600" baseline="-25000">
                <a:solidFill>
                  <a:srgbClr val="003366"/>
                </a:solidFill>
                <a:latin typeface="Tahoma" charset="0"/>
              </a:rPr>
              <a:t>f</a:t>
            </a:r>
            <a:r>
              <a:rPr lang="en-US" sz="1600" baseline="-25000">
                <a:solidFill>
                  <a:srgbClr val="003366"/>
                </a:solidFill>
                <a:latin typeface="Symbol" charset="2"/>
              </a:rPr>
              <a:t>o</a:t>
            </a:r>
          </a:p>
        </p:txBody>
      </p:sp>
      <p:sp>
        <p:nvSpPr>
          <p:cNvPr id="1206292" name="Text Box 20"/>
          <p:cNvSpPr txBox="1">
            <a:spLocks noChangeArrowheads="1"/>
          </p:cNvSpPr>
          <p:nvPr/>
        </p:nvSpPr>
        <p:spPr bwMode="auto">
          <a:xfrm rot="-1163540">
            <a:off x="5319713" y="2468563"/>
            <a:ext cx="441325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CC3300"/>
                </a:solidFill>
                <a:latin typeface="Symbol" charset="2"/>
              </a:rPr>
              <a:t>f</a:t>
            </a:r>
            <a:r>
              <a:rPr lang="en-US" sz="1600" baseline="-25000">
                <a:solidFill>
                  <a:srgbClr val="CC3300"/>
                </a:solidFill>
                <a:latin typeface="Tahoma" charset="0"/>
              </a:rPr>
              <a:t>d</a:t>
            </a:r>
            <a:r>
              <a:rPr lang="en-US" sz="1600" baseline="-25000">
                <a:solidFill>
                  <a:srgbClr val="CC3300"/>
                </a:solidFill>
                <a:latin typeface="Symbol" charset="2"/>
              </a:rPr>
              <a:t>o</a:t>
            </a:r>
          </a:p>
        </p:txBody>
      </p:sp>
      <p:sp>
        <p:nvSpPr>
          <p:cNvPr id="1206293" name="Text Box 21"/>
          <p:cNvSpPr txBox="1">
            <a:spLocks noChangeArrowheads="1"/>
          </p:cNvSpPr>
          <p:nvPr/>
        </p:nvSpPr>
        <p:spPr bwMode="auto">
          <a:xfrm rot="-2000522">
            <a:off x="6451600" y="2738438"/>
            <a:ext cx="271463" cy="271462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 i="1">
                <a:latin typeface="Tahoma" charset="0"/>
              </a:rPr>
              <a:t>l</a:t>
            </a:r>
            <a:r>
              <a:rPr lang="en-US" sz="1200" baseline="-25000">
                <a:latin typeface="Tahoma" charset="0"/>
              </a:rPr>
              <a:t>o</a:t>
            </a:r>
          </a:p>
        </p:txBody>
      </p:sp>
      <p:sp>
        <p:nvSpPr>
          <p:cNvPr id="1206294" name="Text Box 22"/>
          <p:cNvSpPr txBox="1">
            <a:spLocks noChangeArrowheads="1"/>
          </p:cNvSpPr>
          <p:nvPr/>
        </p:nvSpPr>
        <p:spPr bwMode="auto">
          <a:xfrm rot="-563947">
            <a:off x="4956175" y="3217863"/>
            <a:ext cx="430213" cy="271462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  <a:r>
              <a:rPr lang="en-US" sz="1200" baseline="-25000"/>
              <a:t>fp+</a:t>
            </a:r>
          </a:p>
        </p:txBody>
      </p:sp>
      <p:sp>
        <p:nvSpPr>
          <p:cNvPr id="1206295" name="Rectangle 23"/>
          <p:cNvSpPr>
            <a:spLocks noChangeArrowheads="1"/>
          </p:cNvSpPr>
          <p:nvPr/>
        </p:nvSpPr>
        <p:spPr bwMode="auto">
          <a:xfrm rot="-516301">
            <a:off x="5024438" y="3440113"/>
            <a:ext cx="376237" cy="271462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  <a:r>
              <a:rPr lang="en-US" sz="1200" baseline="-25000"/>
              <a:t>fp-</a:t>
            </a:r>
          </a:p>
        </p:txBody>
      </p:sp>
      <p:sp>
        <p:nvSpPr>
          <p:cNvPr id="1206296" name="Rectangle 24"/>
          <p:cNvSpPr>
            <a:spLocks noChangeArrowheads="1"/>
          </p:cNvSpPr>
          <p:nvPr/>
        </p:nvSpPr>
        <p:spPr bwMode="auto">
          <a:xfrm rot="-1304339">
            <a:off x="7035800" y="2324100"/>
            <a:ext cx="398463" cy="271463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  <a:r>
              <a:rPr lang="en-US" sz="1200" baseline="-25000"/>
              <a:t>d+</a:t>
            </a:r>
          </a:p>
        </p:txBody>
      </p:sp>
      <p:sp>
        <p:nvSpPr>
          <p:cNvPr id="1206297" name="Rectangle 25"/>
          <p:cNvSpPr>
            <a:spLocks noChangeArrowheads="1"/>
          </p:cNvSpPr>
          <p:nvPr/>
        </p:nvSpPr>
        <p:spPr bwMode="auto">
          <a:xfrm rot="-1661980">
            <a:off x="5738813" y="3255963"/>
            <a:ext cx="428625" cy="271462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/>
              <a:t>u</a:t>
            </a:r>
            <a:r>
              <a:rPr lang="en-US" sz="1200" baseline="-25000"/>
              <a:t>min</a:t>
            </a:r>
          </a:p>
        </p:txBody>
      </p:sp>
      <p:sp>
        <p:nvSpPr>
          <p:cNvPr id="1206298" name="Rectangle 26"/>
          <p:cNvSpPr>
            <a:spLocks noChangeArrowheads="1"/>
          </p:cNvSpPr>
          <p:nvPr/>
        </p:nvSpPr>
        <p:spPr bwMode="auto">
          <a:xfrm rot="-1465650">
            <a:off x="5643563" y="3046413"/>
            <a:ext cx="457200" cy="271462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/>
              <a:t>u</a:t>
            </a:r>
            <a:r>
              <a:rPr lang="en-US" sz="1200" baseline="-25000"/>
              <a:t>max</a:t>
            </a:r>
          </a:p>
        </p:txBody>
      </p:sp>
      <p:sp>
        <p:nvSpPr>
          <p:cNvPr id="1206299" name="Text Box 27"/>
          <p:cNvSpPr txBox="1">
            <a:spLocks noChangeArrowheads="1"/>
          </p:cNvSpPr>
          <p:nvPr/>
        </p:nvSpPr>
        <p:spPr bwMode="auto">
          <a:xfrm>
            <a:off x="8729663" y="3414713"/>
            <a:ext cx="414337" cy="271462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99"/>
                </a:solidFill>
                <a:latin typeface="Symbol" charset="2"/>
              </a:rPr>
              <a:t>r</a:t>
            </a:r>
            <a:r>
              <a:rPr lang="en-US" sz="1200" baseline="-25000">
                <a:solidFill>
                  <a:srgbClr val="000099"/>
                </a:solidFill>
                <a:latin typeface="Tahoma" charset="0"/>
              </a:rPr>
              <a:t>do</a:t>
            </a:r>
          </a:p>
        </p:txBody>
      </p:sp>
      <p:sp>
        <p:nvSpPr>
          <p:cNvPr id="1206300" name="Text Box 28"/>
          <p:cNvSpPr txBox="1">
            <a:spLocks noChangeArrowheads="1"/>
          </p:cNvSpPr>
          <p:nvPr/>
        </p:nvSpPr>
        <p:spPr bwMode="auto">
          <a:xfrm>
            <a:off x="8543925" y="3176588"/>
            <a:ext cx="528638" cy="271462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99"/>
                </a:solidFill>
                <a:latin typeface="Symbol" charset="2"/>
              </a:rPr>
              <a:t>r</a:t>
            </a:r>
            <a:r>
              <a:rPr lang="en-US" sz="1200" baseline="-25000">
                <a:solidFill>
                  <a:srgbClr val="000099"/>
                </a:solidFill>
                <a:latin typeface="Tahoma" charset="0"/>
              </a:rPr>
              <a:t>dmin</a:t>
            </a:r>
          </a:p>
        </p:txBody>
      </p:sp>
      <p:sp>
        <p:nvSpPr>
          <p:cNvPr id="1206301" name="Text Box 29"/>
          <p:cNvSpPr txBox="1">
            <a:spLocks noChangeArrowheads="1"/>
          </p:cNvSpPr>
          <p:nvPr/>
        </p:nvSpPr>
        <p:spPr bwMode="auto">
          <a:xfrm>
            <a:off x="8615363" y="3757613"/>
            <a:ext cx="528637" cy="271462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99"/>
                </a:solidFill>
                <a:latin typeface="Symbol" charset="2"/>
              </a:rPr>
              <a:t>r</a:t>
            </a:r>
            <a:r>
              <a:rPr lang="en-US" sz="1200" baseline="-25000">
                <a:solidFill>
                  <a:srgbClr val="000099"/>
                </a:solidFill>
                <a:latin typeface="Tahoma" charset="0"/>
              </a:rPr>
              <a:t>dmax</a:t>
            </a:r>
          </a:p>
        </p:txBody>
      </p:sp>
      <p:sp>
        <p:nvSpPr>
          <p:cNvPr id="1206302" name="Text Box 30"/>
          <p:cNvSpPr txBox="1">
            <a:spLocks noChangeArrowheads="1"/>
          </p:cNvSpPr>
          <p:nvPr/>
        </p:nvSpPr>
        <p:spPr bwMode="auto">
          <a:xfrm rot="-392693">
            <a:off x="4624388" y="2614613"/>
            <a:ext cx="681037" cy="271462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99"/>
                </a:solidFill>
                <a:latin typeface="Symbol" charset="2"/>
              </a:rPr>
              <a:t>r</a:t>
            </a:r>
            <a:r>
              <a:rPr lang="en-US" sz="1200" baseline="-25000">
                <a:solidFill>
                  <a:srgbClr val="000099"/>
                </a:solidFill>
                <a:latin typeface="Tahoma" charset="0"/>
              </a:rPr>
              <a:t>fmin</a:t>
            </a:r>
          </a:p>
        </p:txBody>
      </p:sp>
      <p:sp>
        <p:nvSpPr>
          <p:cNvPr id="1206303" name="Text Box 31"/>
          <p:cNvSpPr txBox="1">
            <a:spLocks noChangeArrowheads="1"/>
          </p:cNvSpPr>
          <p:nvPr/>
        </p:nvSpPr>
        <p:spPr bwMode="auto">
          <a:xfrm rot="-640679">
            <a:off x="3914775" y="1816100"/>
            <a:ext cx="579438" cy="271463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99"/>
                </a:solidFill>
                <a:latin typeface="Symbol" charset="2"/>
              </a:rPr>
              <a:t>r</a:t>
            </a:r>
            <a:r>
              <a:rPr lang="en-US" sz="1200" baseline="-25000">
                <a:solidFill>
                  <a:srgbClr val="000099"/>
                </a:solidFill>
                <a:latin typeface="Tahoma" charset="0"/>
              </a:rPr>
              <a:t>fmax</a:t>
            </a:r>
          </a:p>
        </p:txBody>
      </p:sp>
      <p:sp>
        <p:nvSpPr>
          <p:cNvPr id="1206304" name="Text Box 32"/>
          <p:cNvSpPr txBox="1">
            <a:spLocks noChangeArrowheads="1"/>
          </p:cNvSpPr>
          <p:nvPr/>
        </p:nvSpPr>
        <p:spPr bwMode="auto">
          <a:xfrm rot="-283718">
            <a:off x="4475163" y="2308225"/>
            <a:ext cx="595312" cy="271463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99"/>
                </a:solidFill>
                <a:latin typeface="Symbol" charset="2"/>
              </a:rPr>
              <a:t>r</a:t>
            </a:r>
            <a:r>
              <a:rPr lang="en-US" sz="1200" baseline="-25000">
                <a:solidFill>
                  <a:srgbClr val="000099"/>
                </a:solidFill>
                <a:latin typeface="Tahoma" charset="0"/>
              </a:rPr>
              <a:t>fo</a:t>
            </a:r>
          </a:p>
        </p:txBody>
      </p:sp>
      <p:graphicFrame>
        <p:nvGraphicFramePr>
          <p:cNvPr id="1206305" name="Object 3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206305" name="Equation" r:id="rId4" imgW="114120" imgH="215640" progId="Equation.3">
              <p:embed/>
            </p:oleObj>
          </a:graphicData>
        </a:graphic>
      </p:graphicFrame>
      <p:sp>
        <p:nvSpPr>
          <p:cNvPr id="1206306" name="AutoShape 34"/>
          <p:cNvSpPr>
            <a:spLocks/>
          </p:cNvSpPr>
          <p:nvPr/>
        </p:nvSpPr>
        <p:spPr bwMode="auto">
          <a:xfrm rot="-503007">
            <a:off x="4378325" y="441325"/>
            <a:ext cx="112713" cy="2924175"/>
          </a:xfrm>
          <a:prstGeom prst="leftBrace">
            <a:avLst>
              <a:gd name="adj1" fmla="val 216196"/>
              <a:gd name="adj2" fmla="val 50000"/>
            </a:avLst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307" name="AutoShape 35"/>
          <p:cNvSpPr>
            <a:spLocks/>
          </p:cNvSpPr>
          <p:nvPr/>
        </p:nvSpPr>
        <p:spPr bwMode="auto">
          <a:xfrm rot="-503007">
            <a:off x="4733925" y="1365250"/>
            <a:ext cx="280988" cy="2173288"/>
          </a:xfrm>
          <a:prstGeom prst="leftBrace">
            <a:avLst>
              <a:gd name="adj1" fmla="val 64454"/>
              <a:gd name="adj2" fmla="val 50000"/>
            </a:avLst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308" name="AutoShape 36"/>
          <p:cNvSpPr>
            <a:spLocks/>
          </p:cNvSpPr>
          <p:nvPr/>
        </p:nvSpPr>
        <p:spPr bwMode="auto">
          <a:xfrm rot="-610328">
            <a:off x="5022850" y="1790700"/>
            <a:ext cx="295275" cy="1941513"/>
          </a:xfrm>
          <a:prstGeom prst="leftBrace">
            <a:avLst>
              <a:gd name="adj1" fmla="val 54794"/>
              <a:gd name="adj2" fmla="val 50000"/>
            </a:avLst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309" name="AutoShape 37"/>
          <p:cNvSpPr>
            <a:spLocks noChangeArrowheads="1"/>
          </p:cNvSpPr>
          <p:nvPr/>
        </p:nvSpPr>
        <p:spPr bwMode="auto">
          <a:xfrm rot="-11657886">
            <a:off x="7162800" y="1703388"/>
            <a:ext cx="1631950" cy="3208337"/>
          </a:xfrm>
          <a:prstGeom prst="triangle">
            <a:avLst>
              <a:gd name="adj" fmla="val 50000"/>
            </a:avLst>
          </a:prstGeom>
          <a:noFill/>
          <a:ln w="2857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310" name="Line 38"/>
          <p:cNvSpPr>
            <a:spLocks noChangeShapeType="1"/>
          </p:cNvSpPr>
          <p:nvPr/>
        </p:nvSpPr>
        <p:spPr bwMode="auto">
          <a:xfrm flipH="1">
            <a:off x="6092825" y="2655888"/>
            <a:ext cx="1066800" cy="561975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311" name="Arc 39"/>
          <p:cNvSpPr>
            <a:spLocks/>
          </p:cNvSpPr>
          <p:nvPr/>
        </p:nvSpPr>
        <p:spPr bwMode="auto">
          <a:xfrm>
            <a:off x="7132638" y="2351088"/>
            <a:ext cx="1243012" cy="3252787"/>
          </a:xfrm>
          <a:custGeom>
            <a:avLst/>
            <a:gdLst>
              <a:gd name="G0" fmla="+- 8009 0 0"/>
              <a:gd name="G1" fmla="+- 21600 0 0"/>
              <a:gd name="G2" fmla="+- 21600 0 0"/>
              <a:gd name="T0" fmla="*/ 0 w 8040"/>
              <a:gd name="T1" fmla="*/ 1540 h 21600"/>
              <a:gd name="T2" fmla="*/ 8040 w 8040"/>
              <a:gd name="T3" fmla="*/ 0 h 21600"/>
              <a:gd name="T4" fmla="*/ 8009 w 804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040" h="21600" fill="none" extrusionOk="0">
                <a:moveTo>
                  <a:pt x="-1" y="1539"/>
                </a:moveTo>
                <a:cubicBezTo>
                  <a:pt x="2547" y="522"/>
                  <a:pt x="5265" y="-1"/>
                  <a:pt x="8009" y="-1"/>
                </a:cubicBezTo>
                <a:cubicBezTo>
                  <a:pt x="8019" y="-1"/>
                  <a:pt x="8029" y="0"/>
                  <a:pt x="8039" y="0"/>
                </a:cubicBezTo>
              </a:path>
              <a:path w="8040" h="21600" stroke="0" extrusionOk="0">
                <a:moveTo>
                  <a:pt x="-1" y="1539"/>
                </a:moveTo>
                <a:cubicBezTo>
                  <a:pt x="2547" y="522"/>
                  <a:pt x="5265" y="-1"/>
                  <a:pt x="8009" y="-1"/>
                </a:cubicBezTo>
                <a:cubicBezTo>
                  <a:pt x="8019" y="-1"/>
                  <a:pt x="8029" y="0"/>
                  <a:pt x="8039" y="0"/>
                </a:cubicBezTo>
                <a:lnTo>
                  <a:pt x="8009" y="21600"/>
                </a:lnTo>
                <a:close/>
              </a:path>
            </a:pathLst>
          </a:cu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312" name="Line 40"/>
          <p:cNvSpPr>
            <a:spLocks noChangeShapeType="1"/>
          </p:cNvSpPr>
          <p:nvPr/>
        </p:nvSpPr>
        <p:spPr bwMode="auto">
          <a:xfrm>
            <a:off x="7134225" y="2584450"/>
            <a:ext cx="1247775" cy="305435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313" name="Line 41"/>
          <p:cNvSpPr>
            <a:spLocks noChangeShapeType="1"/>
          </p:cNvSpPr>
          <p:nvPr/>
        </p:nvSpPr>
        <p:spPr bwMode="auto">
          <a:xfrm flipH="1">
            <a:off x="5994400" y="2579688"/>
            <a:ext cx="1143000" cy="471487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314" name="Line 42"/>
          <p:cNvSpPr>
            <a:spLocks noChangeShapeType="1"/>
          </p:cNvSpPr>
          <p:nvPr/>
        </p:nvSpPr>
        <p:spPr bwMode="auto">
          <a:xfrm flipH="1">
            <a:off x="6178550" y="2736850"/>
            <a:ext cx="1047750" cy="658813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315" name="Line 43"/>
          <p:cNvSpPr>
            <a:spLocks noChangeShapeType="1"/>
          </p:cNvSpPr>
          <p:nvPr/>
        </p:nvSpPr>
        <p:spPr bwMode="auto">
          <a:xfrm>
            <a:off x="7224713" y="2743200"/>
            <a:ext cx="1138237" cy="17526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316" name="Arc 44"/>
          <p:cNvSpPr>
            <a:spLocks/>
          </p:cNvSpPr>
          <p:nvPr/>
        </p:nvSpPr>
        <p:spPr bwMode="auto">
          <a:xfrm rot="1397278">
            <a:off x="7108825" y="2251075"/>
            <a:ext cx="1663700" cy="1824038"/>
          </a:xfrm>
          <a:custGeom>
            <a:avLst/>
            <a:gdLst>
              <a:gd name="G0" fmla="+- 18609 0 0"/>
              <a:gd name="G1" fmla="+- 19938 0 0"/>
              <a:gd name="G2" fmla="+- 21600 0 0"/>
              <a:gd name="T0" fmla="*/ 0 w 18609"/>
              <a:gd name="T1" fmla="*/ 8971 h 19938"/>
              <a:gd name="T2" fmla="*/ 10301 w 18609"/>
              <a:gd name="T3" fmla="*/ 0 h 19938"/>
              <a:gd name="T4" fmla="*/ 18609 w 18609"/>
              <a:gd name="T5" fmla="*/ 19938 h 19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609" h="19938" fill="none" extrusionOk="0">
                <a:moveTo>
                  <a:pt x="0" y="8971"/>
                </a:moveTo>
                <a:cubicBezTo>
                  <a:pt x="2372" y="4945"/>
                  <a:pt x="5987" y="1797"/>
                  <a:pt x="10300" y="-1"/>
                </a:cubicBezTo>
              </a:path>
              <a:path w="18609" h="19938" stroke="0" extrusionOk="0">
                <a:moveTo>
                  <a:pt x="0" y="8971"/>
                </a:moveTo>
                <a:cubicBezTo>
                  <a:pt x="2372" y="4945"/>
                  <a:pt x="5987" y="1797"/>
                  <a:pt x="10300" y="-1"/>
                </a:cubicBezTo>
                <a:lnTo>
                  <a:pt x="18609" y="19938"/>
                </a:lnTo>
                <a:close/>
              </a:path>
            </a:pathLst>
          </a:cu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317" name="Arc 45"/>
          <p:cNvSpPr>
            <a:spLocks/>
          </p:cNvSpPr>
          <p:nvPr/>
        </p:nvSpPr>
        <p:spPr bwMode="auto">
          <a:xfrm>
            <a:off x="7173913" y="2355850"/>
            <a:ext cx="1195387" cy="2370138"/>
          </a:xfrm>
          <a:custGeom>
            <a:avLst/>
            <a:gdLst>
              <a:gd name="G0" fmla="+- 10342 0 0"/>
              <a:gd name="G1" fmla="+- 21600 0 0"/>
              <a:gd name="G2" fmla="+- 21600 0 0"/>
              <a:gd name="T0" fmla="*/ 0 w 10617"/>
              <a:gd name="T1" fmla="*/ 2637 h 21600"/>
              <a:gd name="T2" fmla="*/ 10617 w 10617"/>
              <a:gd name="T3" fmla="*/ 2 h 21600"/>
              <a:gd name="T4" fmla="*/ 10342 w 10617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617" h="21600" fill="none" extrusionOk="0">
                <a:moveTo>
                  <a:pt x="-1" y="2636"/>
                </a:moveTo>
                <a:cubicBezTo>
                  <a:pt x="3172" y="906"/>
                  <a:pt x="6728" y="-1"/>
                  <a:pt x="10342" y="-1"/>
                </a:cubicBezTo>
                <a:cubicBezTo>
                  <a:pt x="10433" y="-1"/>
                  <a:pt x="10525" y="0"/>
                  <a:pt x="10617" y="1"/>
                </a:cubicBezTo>
              </a:path>
              <a:path w="10617" h="21600" stroke="0" extrusionOk="0">
                <a:moveTo>
                  <a:pt x="-1" y="2636"/>
                </a:moveTo>
                <a:cubicBezTo>
                  <a:pt x="3172" y="906"/>
                  <a:pt x="6728" y="-1"/>
                  <a:pt x="10342" y="-1"/>
                </a:cubicBezTo>
                <a:cubicBezTo>
                  <a:pt x="10433" y="-1"/>
                  <a:pt x="10525" y="0"/>
                  <a:pt x="10617" y="1"/>
                </a:cubicBezTo>
                <a:lnTo>
                  <a:pt x="10342" y="21600"/>
                </a:lnTo>
                <a:close/>
              </a:path>
            </a:pathLst>
          </a:custGeom>
          <a:noFill/>
          <a:ln w="12700">
            <a:solidFill>
              <a:srgbClr val="993300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318" name="Line 46"/>
          <p:cNvSpPr>
            <a:spLocks noChangeShapeType="1"/>
          </p:cNvSpPr>
          <p:nvPr/>
        </p:nvSpPr>
        <p:spPr bwMode="auto">
          <a:xfrm>
            <a:off x="8362950" y="2355850"/>
            <a:ext cx="509588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319" name="Arc 47"/>
          <p:cNvSpPr>
            <a:spLocks/>
          </p:cNvSpPr>
          <p:nvPr/>
        </p:nvSpPr>
        <p:spPr bwMode="auto">
          <a:xfrm>
            <a:off x="7769225" y="3559175"/>
            <a:ext cx="903288" cy="2351088"/>
          </a:xfrm>
          <a:custGeom>
            <a:avLst/>
            <a:gdLst>
              <a:gd name="G0" fmla="+- 8026 0 0"/>
              <a:gd name="G1" fmla="+- 21423 0 0"/>
              <a:gd name="G2" fmla="+- 21600 0 0"/>
              <a:gd name="T0" fmla="*/ 0 w 8026"/>
              <a:gd name="T1" fmla="*/ 1369 h 21423"/>
              <a:gd name="T2" fmla="*/ 5269 w 8026"/>
              <a:gd name="T3" fmla="*/ 0 h 21423"/>
              <a:gd name="T4" fmla="*/ 8026 w 8026"/>
              <a:gd name="T5" fmla="*/ 21423 h 2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026" h="21423" fill="none" extrusionOk="0">
                <a:moveTo>
                  <a:pt x="0" y="1369"/>
                </a:moveTo>
                <a:cubicBezTo>
                  <a:pt x="1691" y="692"/>
                  <a:pt x="3461" y="232"/>
                  <a:pt x="5268" y="-1"/>
                </a:cubicBezTo>
              </a:path>
              <a:path w="8026" h="21423" stroke="0" extrusionOk="0">
                <a:moveTo>
                  <a:pt x="0" y="1369"/>
                </a:moveTo>
                <a:cubicBezTo>
                  <a:pt x="1691" y="692"/>
                  <a:pt x="3461" y="232"/>
                  <a:pt x="5268" y="-1"/>
                </a:cubicBezTo>
                <a:lnTo>
                  <a:pt x="8026" y="21423"/>
                </a:lnTo>
                <a:close/>
              </a:path>
            </a:pathLst>
          </a:custGeom>
          <a:noFill/>
          <a:ln w="12700">
            <a:solidFill>
              <a:srgbClr val="9933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320" name="Arc 48"/>
          <p:cNvSpPr>
            <a:spLocks/>
          </p:cNvSpPr>
          <p:nvPr/>
        </p:nvSpPr>
        <p:spPr bwMode="auto">
          <a:xfrm>
            <a:off x="7508875" y="3275013"/>
            <a:ext cx="1065213" cy="3246437"/>
          </a:xfrm>
          <a:custGeom>
            <a:avLst/>
            <a:gdLst>
              <a:gd name="G0" fmla="+- 6888 0 0"/>
              <a:gd name="G1" fmla="+- 21563 0 0"/>
              <a:gd name="G2" fmla="+- 21600 0 0"/>
              <a:gd name="T0" fmla="*/ 0 w 6888"/>
              <a:gd name="T1" fmla="*/ 1091 h 21563"/>
              <a:gd name="T2" fmla="*/ 5620 w 6888"/>
              <a:gd name="T3" fmla="*/ 0 h 21563"/>
              <a:gd name="T4" fmla="*/ 6888 w 6888"/>
              <a:gd name="T5" fmla="*/ 21563 h 21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888" h="21563" fill="none" extrusionOk="0">
                <a:moveTo>
                  <a:pt x="-1" y="1090"/>
                </a:moveTo>
                <a:cubicBezTo>
                  <a:pt x="1816" y="479"/>
                  <a:pt x="3706" y="112"/>
                  <a:pt x="5620" y="0"/>
                </a:cubicBezTo>
              </a:path>
              <a:path w="6888" h="21563" stroke="0" extrusionOk="0">
                <a:moveTo>
                  <a:pt x="-1" y="1090"/>
                </a:moveTo>
                <a:cubicBezTo>
                  <a:pt x="1816" y="479"/>
                  <a:pt x="3706" y="112"/>
                  <a:pt x="5620" y="0"/>
                </a:cubicBezTo>
                <a:lnTo>
                  <a:pt x="6888" y="21563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321" name="Text Box 49"/>
          <p:cNvSpPr txBox="1">
            <a:spLocks noChangeArrowheads="1"/>
          </p:cNvSpPr>
          <p:nvPr/>
        </p:nvSpPr>
        <p:spPr bwMode="auto">
          <a:xfrm rot="-784975">
            <a:off x="7815263" y="3268663"/>
            <a:ext cx="441325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CC3300"/>
                </a:solidFill>
                <a:latin typeface="Symbol" charset="2"/>
              </a:rPr>
              <a:t>f</a:t>
            </a:r>
            <a:r>
              <a:rPr lang="en-US" sz="1600" baseline="-25000">
                <a:solidFill>
                  <a:srgbClr val="CC3300"/>
                </a:solidFill>
                <a:latin typeface="Tahoma" charset="0"/>
              </a:rPr>
              <a:t>d</a:t>
            </a:r>
            <a:r>
              <a:rPr lang="en-US" sz="1600" baseline="-25000">
                <a:solidFill>
                  <a:srgbClr val="CC3300"/>
                </a:solidFill>
                <a:latin typeface="Symbol" charset="2"/>
              </a:rPr>
              <a:t>o</a:t>
            </a:r>
          </a:p>
        </p:txBody>
      </p:sp>
      <p:sp>
        <p:nvSpPr>
          <p:cNvPr id="1206322" name="Rectangle 50"/>
          <p:cNvSpPr>
            <a:spLocks noChangeArrowheads="1"/>
          </p:cNvSpPr>
          <p:nvPr/>
        </p:nvSpPr>
        <p:spPr bwMode="auto">
          <a:xfrm rot="-524659">
            <a:off x="7724775" y="2986088"/>
            <a:ext cx="441325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003366"/>
                </a:solidFill>
                <a:latin typeface="Symbol" charset="2"/>
              </a:rPr>
              <a:t>f</a:t>
            </a:r>
            <a:r>
              <a:rPr lang="en-US" sz="1600" baseline="-25000">
                <a:solidFill>
                  <a:srgbClr val="003366"/>
                </a:solidFill>
                <a:latin typeface="Tahoma" charset="0"/>
              </a:rPr>
              <a:t>d</a:t>
            </a:r>
            <a:r>
              <a:rPr lang="en-US" sz="1600" baseline="-25000">
                <a:solidFill>
                  <a:srgbClr val="003366"/>
                </a:solidFill>
                <a:latin typeface="Symbol" charset="2"/>
              </a:rPr>
              <a:t>o</a:t>
            </a:r>
          </a:p>
        </p:txBody>
      </p:sp>
      <p:sp>
        <p:nvSpPr>
          <p:cNvPr id="1206323" name="Rectangle 51"/>
          <p:cNvSpPr>
            <a:spLocks noChangeArrowheads="1"/>
          </p:cNvSpPr>
          <p:nvPr/>
        </p:nvSpPr>
        <p:spPr bwMode="auto">
          <a:xfrm rot="-1288064">
            <a:off x="7902575" y="3557588"/>
            <a:ext cx="441325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f</a:t>
            </a:r>
            <a:r>
              <a:rPr lang="en-US" sz="1600" baseline="-25000">
                <a:solidFill>
                  <a:srgbClr val="003366"/>
                </a:solidFill>
                <a:latin typeface="Tahoma" charset="0"/>
              </a:rPr>
              <a:t>d</a:t>
            </a:r>
            <a:r>
              <a:rPr lang="en-US" sz="1600" baseline="-25000">
                <a:latin typeface="Symbol" charset="2"/>
              </a:rPr>
              <a:t>o</a:t>
            </a:r>
          </a:p>
        </p:txBody>
      </p:sp>
      <p:sp>
        <p:nvSpPr>
          <p:cNvPr id="1206324" name="Line 52"/>
          <p:cNvSpPr>
            <a:spLocks noChangeShapeType="1"/>
          </p:cNvSpPr>
          <p:nvPr/>
        </p:nvSpPr>
        <p:spPr bwMode="auto">
          <a:xfrm flipH="1">
            <a:off x="6140450" y="2740025"/>
            <a:ext cx="1073150" cy="571500"/>
          </a:xfrm>
          <a:prstGeom prst="line">
            <a:avLst/>
          </a:prstGeom>
          <a:noFill/>
          <a:ln w="12700">
            <a:solidFill>
              <a:srgbClr val="CC0000"/>
            </a:solidFill>
            <a:prstDash val="dash"/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325" name="Line 53"/>
          <p:cNvSpPr>
            <a:spLocks noChangeShapeType="1"/>
          </p:cNvSpPr>
          <p:nvPr/>
        </p:nvSpPr>
        <p:spPr bwMode="auto">
          <a:xfrm flipH="1">
            <a:off x="6054725" y="2589213"/>
            <a:ext cx="1066800" cy="561975"/>
          </a:xfrm>
          <a:prstGeom prst="line">
            <a:avLst/>
          </a:prstGeom>
          <a:noFill/>
          <a:ln w="12700">
            <a:solidFill>
              <a:srgbClr val="CC0000"/>
            </a:solidFill>
            <a:prstDash val="dash"/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326" name="Rectangle 54"/>
          <p:cNvSpPr>
            <a:spLocks noChangeArrowheads="1"/>
          </p:cNvSpPr>
          <p:nvPr/>
        </p:nvSpPr>
        <p:spPr bwMode="auto">
          <a:xfrm rot="-1059345">
            <a:off x="7138988" y="2503488"/>
            <a:ext cx="534987" cy="271462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  <a:r>
              <a:rPr lang="en-US" sz="1200" baseline="-25000"/>
              <a:t>d-</a:t>
            </a:r>
          </a:p>
        </p:txBody>
      </p:sp>
      <p:graphicFrame>
        <p:nvGraphicFramePr>
          <p:cNvPr id="1206331" name="Object 59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206331" name="Equation" r:id="rId5" imgW="114120" imgH="215640" progId="Equation.3">
              <p:embed/>
            </p:oleObj>
          </a:graphicData>
        </a:graphic>
      </p:graphicFrame>
      <p:sp>
        <p:nvSpPr>
          <p:cNvPr id="1206334" name="Text Box 62"/>
          <p:cNvSpPr txBox="1">
            <a:spLocks noChangeArrowheads="1"/>
          </p:cNvSpPr>
          <p:nvPr/>
        </p:nvSpPr>
        <p:spPr bwMode="auto">
          <a:xfrm rot="-582349">
            <a:off x="2881313" y="3810000"/>
            <a:ext cx="798512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3333CC"/>
                </a:solidFill>
                <a:latin typeface="Tahoma" charset="0"/>
              </a:rPr>
              <a:t>low p</a:t>
            </a:r>
            <a:r>
              <a:rPr lang="en-US" sz="1600" b="1" baseline="-25000">
                <a:solidFill>
                  <a:srgbClr val="3333CC"/>
                </a:solidFill>
                <a:latin typeface="Tahoma" charset="0"/>
              </a:rPr>
              <a:t>-</a:t>
            </a:r>
            <a:endParaRPr lang="en-US" sz="1600" b="1">
              <a:solidFill>
                <a:srgbClr val="3333CC"/>
              </a:solidFill>
              <a:latin typeface="Tahoma" charset="0"/>
            </a:endParaRPr>
          </a:p>
        </p:txBody>
      </p:sp>
      <p:sp>
        <p:nvSpPr>
          <p:cNvPr id="1206335" name="Rectangle 63"/>
          <p:cNvSpPr>
            <a:spLocks noChangeArrowheads="1"/>
          </p:cNvSpPr>
          <p:nvPr/>
        </p:nvSpPr>
        <p:spPr bwMode="auto">
          <a:xfrm rot="-596898">
            <a:off x="2820988" y="3287713"/>
            <a:ext cx="935037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3300"/>
                </a:solidFill>
                <a:latin typeface="Tahoma" charset="0"/>
              </a:rPr>
              <a:t>high p</a:t>
            </a:r>
            <a:r>
              <a:rPr lang="en-US" sz="1600" b="1" baseline="-25000">
                <a:solidFill>
                  <a:srgbClr val="FF3300"/>
                </a:solidFill>
                <a:latin typeface="Tahoma" charset="0"/>
              </a:rPr>
              <a:t>+</a:t>
            </a:r>
          </a:p>
        </p:txBody>
      </p:sp>
      <p:sp>
        <p:nvSpPr>
          <p:cNvPr id="1206336" name="Text Box 64"/>
          <p:cNvSpPr txBox="1">
            <a:spLocks noChangeArrowheads="1"/>
          </p:cNvSpPr>
          <p:nvPr/>
        </p:nvSpPr>
        <p:spPr bwMode="auto">
          <a:xfrm rot="-608182">
            <a:off x="2871788" y="3562350"/>
            <a:ext cx="465137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3399"/>
                </a:solidFill>
                <a:latin typeface="Tahoma" charset="0"/>
              </a:rPr>
              <a:t>p</a:t>
            </a:r>
            <a:r>
              <a:rPr lang="en-US" sz="1600" b="1" baseline="-25000">
                <a:solidFill>
                  <a:srgbClr val="FF3399"/>
                </a:solidFill>
                <a:latin typeface="Tahoma" charset="0"/>
              </a:rPr>
              <a:t>o</a:t>
            </a:r>
          </a:p>
        </p:txBody>
      </p:sp>
      <p:sp>
        <p:nvSpPr>
          <p:cNvPr id="1206337" name="Rectangle 65"/>
          <p:cNvSpPr>
            <a:spLocks noChangeArrowheads="1"/>
          </p:cNvSpPr>
          <p:nvPr/>
        </p:nvSpPr>
        <p:spPr bwMode="auto">
          <a:xfrm rot="-718464">
            <a:off x="5280025" y="3100388"/>
            <a:ext cx="128588" cy="144462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338" name="Rectangle 66"/>
          <p:cNvSpPr>
            <a:spLocks noChangeArrowheads="1"/>
          </p:cNvSpPr>
          <p:nvPr/>
        </p:nvSpPr>
        <p:spPr bwMode="auto">
          <a:xfrm rot="-707971">
            <a:off x="5351463" y="3722688"/>
            <a:ext cx="146050" cy="133350"/>
          </a:xfrm>
          <a:prstGeom prst="rect">
            <a:avLst/>
          </a:prstGeom>
          <a:noFill/>
          <a:ln w="12700">
            <a:solidFill>
              <a:srgbClr val="3333CC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339" name="Rectangle 67"/>
          <p:cNvSpPr>
            <a:spLocks noChangeArrowheads="1"/>
          </p:cNvSpPr>
          <p:nvPr/>
        </p:nvSpPr>
        <p:spPr bwMode="auto">
          <a:xfrm rot="-793329">
            <a:off x="5445125" y="3348038"/>
            <a:ext cx="111125" cy="106362"/>
          </a:xfrm>
          <a:prstGeom prst="rect">
            <a:avLst/>
          </a:prstGeom>
          <a:noFill/>
          <a:ln w="12700">
            <a:solidFill>
              <a:srgbClr val="FF33CC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340" name="Text Box 68"/>
          <p:cNvSpPr txBox="1">
            <a:spLocks noChangeArrowheads="1"/>
          </p:cNvSpPr>
          <p:nvPr/>
        </p:nvSpPr>
        <p:spPr bwMode="auto">
          <a:xfrm rot="-1013155">
            <a:off x="5681663" y="3800475"/>
            <a:ext cx="476250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ahoma" charset="0"/>
              </a:rPr>
              <a:t>F/2</a:t>
            </a:r>
          </a:p>
        </p:txBody>
      </p:sp>
      <p:sp>
        <p:nvSpPr>
          <p:cNvPr id="1206341" name="Rectangle 69"/>
          <p:cNvSpPr>
            <a:spLocks noChangeArrowheads="1"/>
          </p:cNvSpPr>
          <p:nvPr/>
        </p:nvSpPr>
        <p:spPr bwMode="auto">
          <a:xfrm rot="-805336">
            <a:off x="7391400" y="1757363"/>
            <a:ext cx="508000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ahoma" charset="0"/>
              </a:rPr>
              <a:t>D/2</a:t>
            </a:r>
          </a:p>
        </p:txBody>
      </p:sp>
      <p:pic>
        <p:nvPicPr>
          <p:cNvPr id="1206343" name="Picture 71" descr="C:\Documents and Settings\dejan.C-AD\My Documents\FFAG_WORKSOP\FFAG_Manchester\MuonAcceleration\MikesCraddockFormulae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3838" y="2862263"/>
            <a:ext cx="3267075" cy="333375"/>
          </a:xfrm>
          <a:prstGeom prst="rect">
            <a:avLst/>
          </a:prstGeom>
          <a:noFill/>
        </p:spPr>
      </p:pic>
      <p:pic>
        <p:nvPicPr>
          <p:cNvPr id="1206344" name="Picture 72" descr="C:\Documents and Settings\dejan.C-AD\My Documents\FFAG_WORKSOP\FFAG_Manchester\MuonAcceleration\MikesCraddockFormulae3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80975" y="3414713"/>
            <a:ext cx="1676400" cy="428625"/>
          </a:xfrm>
          <a:prstGeom prst="rect">
            <a:avLst/>
          </a:prstGeom>
          <a:noFill/>
        </p:spPr>
      </p:pic>
      <p:pic>
        <p:nvPicPr>
          <p:cNvPr id="1206346" name="Picture 74" descr="C:\Documents and Settings\dejan.C-AD\My Documents\FFAG_WORKSOP\FFAG_Manchester\MuonAcceleration\MikesCraddockFormulae4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8600" y="4152900"/>
            <a:ext cx="2419350" cy="590550"/>
          </a:xfrm>
          <a:prstGeom prst="rect">
            <a:avLst/>
          </a:prstGeom>
          <a:noFill/>
        </p:spPr>
      </p:pic>
      <p:pic>
        <p:nvPicPr>
          <p:cNvPr id="1206347" name="Picture 75" descr="C:\Documents and Settings\dejan.C-AD\My Documents\FFAG_WORKSOP\FFAG_Manchester\MuonAcceleration\MikesCraddockFormulae6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95263" y="652463"/>
            <a:ext cx="2638425" cy="447675"/>
          </a:xfrm>
          <a:prstGeom prst="rect">
            <a:avLst/>
          </a:prstGeom>
          <a:noFill/>
        </p:spPr>
      </p:pic>
      <p:pic>
        <p:nvPicPr>
          <p:cNvPr id="1206348" name="Picture 76" descr="C:\Documents and Settings\dejan.C-AD\My Documents\FFAG_WORKSOP\FFAG_Manchester\MuonAcceleration\MikesCraddockFormulae5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52400" y="2262188"/>
            <a:ext cx="838200" cy="428625"/>
          </a:xfrm>
          <a:prstGeom prst="rect">
            <a:avLst/>
          </a:prstGeom>
          <a:noFill/>
        </p:spPr>
      </p:pic>
      <p:graphicFrame>
        <p:nvGraphicFramePr>
          <p:cNvPr id="1206349" name="Object 77"/>
          <p:cNvGraphicFramePr>
            <a:graphicFrameLocks noChangeAspect="1"/>
          </p:cNvGraphicFramePr>
          <p:nvPr/>
        </p:nvGraphicFramePr>
        <p:xfrm>
          <a:off x="1152525" y="2222500"/>
          <a:ext cx="1447800" cy="469900"/>
        </p:xfrm>
        <a:graphic>
          <a:graphicData uri="http://schemas.openxmlformats.org/presentationml/2006/ole">
            <p:oleObj spid="_x0000_s1206349" name="Equation" r:id="rId11" imgW="1447560" imgH="469800" progId="Equation.3">
              <p:embed/>
            </p:oleObj>
          </a:graphicData>
        </a:graphic>
      </p:graphicFrame>
      <p:graphicFrame>
        <p:nvGraphicFramePr>
          <p:cNvPr id="1206350" name="Object 78"/>
          <p:cNvGraphicFramePr>
            <a:graphicFrameLocks noChangeAspect="1"/>
          </p:cNvGraphicFramePr>
          <p:nvPr/>
        </p:nvGraphicFramePr>
        <p:xfrm>
          <a:off x="263525" y="1106488"/>
          <a:ext cx="2747963" cy="417512"/>
        </p:xfrm>
        <a:graphic>
          <a:graphicData uri="http://schemas.openxmlformats.org/presentationml/2006/ole">
            <p:oleObj spid="_x0000_s1206350" name="Equation" r:id="rId12" imgW="2831760" imgH="431640" progId="Equation.3">
              <p:embed/>
            </p:oleObj>
          </a:graphicData>
        </a:graphic>
      </p:graphicFrame>
      <p:graphicFrame>
        <p:nvGraphicFramePr>
          <p:cNvPr id="1206351" name="Object 79"/>
          <p:cNvGraphicFramePr>
            <a:graphicFrameLocks noChangeAspect="1"/>
          </p:cNvGraphicFramePr>
          <p:nvPr/>
        </p:nvGraphicFramePr>
        <p:xfrm>
          <a:off x="273050" y="1606550"/>
          <a:ext cx="2844800" cy="444500"/>
        </p:xfrm>
        <a:graphic>
          <a:graphicData uri="http://schemas.openxmlformats.org/presentationml/2006/ole">
            <p:oleObj spid="_x0000_s1206351" name="Equation" r:id="rId13" imgW="2844720" imgH="444240" progId="Equation.3">
              <p:embed/>
            </p:oleObj>
          </a:graphicData>
        </a:graphic>
      </p:graphicFrame>
      <p:graphicFrame>
        <p:nvGraphicFramePr>
          <p:cNvPr id="1206352" name="Object 80"/>
          <p:cNvGraphicFramePr>
            <a:graphicFrameLocks noChangeAspect="1"/>
          </p:cNvGraphicFramePr>
          <p:nvPr/>
        </p:nvGraphicFramePr>
        <p:xfrm>
          <a:off x="2720975" y="2219325"/>
          <a:ext cx="1473200" cy="457200"/>
        </p:xfrm>
        <a:graphic>
          <a:graphicData uri="http://schemas.openxmlformats.org/presentationml/2006/ole">
            <p:oleObj spid="_x0000_s1206352" name="Equation" r:id="rId14" imgW="1473120" imgH="457200" progId="Equation.3">
              <p:embed/>
            </p:oleObj>
          </a:graphicData>
        </a:graphic>
      </p:graphicFrame>
      <p:graphicFrame>
        <p:nvGraphicFramePr>
          <p:cNvPr id="1206353" name="Object 81"/>
          <p:cNvGraphicFramePr>
            <a:graphicFrameLocks noChangeAspect="1"/>
          </p:cNvGraphicFramePr>
          <p:nvPr/>
        </p:nvGraphicFramePr>
        <p:xfrm>
          <a:off x="206375" y="5105400"/>
          <a:ext cx="1816100" cy="685800"/>
        </p:xfrm>
        <a:graphic>
          <a:graphicData uri="http://schemas.openxmlformats.org/presentationml/2006/ole">
            <p:oleObj spid="_x0000_s1206353" name="Equation" r:id="rId15" imgW="1815840" imgH="685800" progId="Equation.3">
              <p:embed/>
            </p:oleObj>
          </a:graphicData>
        </a:graphic>
      </p:graphicFrame>
      <p:graphicFrame>
        <p:nvGraphicFramePr>
          <p:cNvPr id="1206354" name="Object 82"/>
          <p:cNvGraphicFramePr>
            <a:graphicFrameLocks noChangeAspect="1"/>
          </p:cNvGraphicFramePr>
          <p:nvPr/>
        </p:nvGraphicFramePr>
        <p:xfrm>
          <a:off x="2295525" y="5102225"/>
          <a:ext cx="1752600" cy="711200"/>
        </p:xfrm>
        <a:graphic>
          <a:graphicData uri="http://schemas.openxmlformats.org/presentationml/2006/ole">
            <p:oleObj spid="_x0000_s1206354" name="Equation" r:id="rId16" imgW="1752480" imgH="711000" progId="Equation.3">
              <p:embed/>
            </p:oleObj>
          </a:graphicData>
        </a:graphic>
      </p:graphicFrame>
      <p:sp>
        <p:nvSpPr>
          <p:cNvPr id="1206355" name="Text Box 83"/>
          <p:cNvSpPr txBox="1">
            <a:spLocks noChangeArrowheads="1"/>
          </p:cNvSpPr>
          <p:nvPr/>
        </p:nvSpPr>
        <p:spPr bwMode="auto">
          <a:xfrm>
            <a:off x="8415338" y="2082800"/>
            <a:ext cx="728662" cy="3937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/>
              <a:t>x</a:t>
            </a:r>
            <a:r>
              <a:rPr lang="en-US" baseline="-25000"/>
              <a:t>d+</a:t>
            </a:r>
            <a:r>
              <a:rPr lang="en-US"/>
              <a:t>=0</a:t>
            </a:r>
            <a:br>
              <a:rPr lang="en-US"/>
            </a:br>
            <a:endParaRPr lang="en-US"/>
          </a:p>
        </p:txBody>
      </p:sp>
      <p:sp>
        <p:nvSpPr>
          <p:cNvPr id="1206357" name="Rectangle 85"/>
          <p:cNvSpPr>
            <a:spLocks noChangeArrowheads="1"/>
          </p:cNvSpPr>
          <p:nvPr/>
        </p:nvSpPr>
        <p:spPr bwMode="auto">
          <a:xfrm>
            <a:off x="8413750" y="2413000"/>
            <a:ext cx="534988" cy="2413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/>
              <a:t>x</a:t>
            </a:r>
            <a:r>
              <a:rPr lang="en-US" baseline="-25000"/>
              <a:t>d-</a:t>
            </a:r>
            <a:r>
              <a:rPr lang="en-US"/>
              <a:t>=0</a:t>
            </a:r>
          </a:p>
        </p:txBody>
      </p:sp>
      <p:graphicFrame>
        <p:nvGraphicFramePr>
          <p:cNvPr id="1206358" name="Object 86"/>
          <p:cNvGraphicFramePr>
            <a:graphicFrameLocks noChangeAspect="1"/>
          </p:cNvGraphicFramePr>
          <p:nvPr/>
        </p:nvGraphicFramePr>
        <p:xfrm>
          <a:off x="4175125" y="5216525"/>
          <a:ext cx="4010025" cy="1041400"/>
        </p:xfrm>
        <a:graphic>
          <a:graphicData uri="http://schemas.openxmlformats.org/presentationml/2006/ole">
            <p:oleObj spid="_x0000_s1206358" name="Equation" r:id="rId17" imgW="3911400" imgH="1015920" progId="Equation.3">
              <p:embed/>
            </p:oleObj>
          </a:graphicData>
        </a:graphic>
      </p:graphicFrame>
      <p:sp>
        <p:nvSpPr>
          <p:cNvPr id="1206360" name="Rectangle 88"/>
          <p:cNvSpPr>
            <a:spLocks noChangeArrowheads="1"/>
          </p:cNvSpPr>
          <p:nvPr/>
        </p:nvSpPr>
        <p:spPr bwMode="auto">
          <a:xfrm>
            <a:off x="4124325" y="5181600"/>
            <a:ext cx="4048125" cy="1228725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ooter Placeholder 80"/>
          <p:cNvSpPr>
            <a:spLocks noGrp="1"/>
          </p:cNvSpPr>
          <p:nvPr>
            <p:ph type="ftr" sz="quarter" idx="10"/>
          </p:nvPr>
        </p:nvSpPr>
        <p:spPr>
          <a:xfrm>
            <a:off x="24638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Matching </a:t>
            </a:r>
            <a:r>
              <a:rPr lang="en-US" sz="2000" dirty="0"/>
              <a:t>to linac -&gt; zero dispersion for each momentum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>
          <a:xfrm>
            <a:off x="23368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  <p:pic>
        <p:nvPicPr>
          <p:cNvPr id="9" name="Picture 8" descr="Screen shot 2009-12-03 at 3.22.00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78031"/>
            <a:ext cx="9144000" cy="2209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5400000">
            <a:off x="7539182" y="2205181"/>
            <a:ext cx="15672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90"/>
                </a:solidFill>
              </a:rPr>
              <a:t>Orbit offsets</a:t>
            </a:r>
            <a:endParaRPr lang="en-US" sz="2000" dirty="0">
              <a:solidFill>
                <a:srgbClr val="00009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5400000">
            <a:off x="3193510" y="2311400"/>
            <a:ext cx="13963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90"/>
                </a:solidFill>
              </a:rPr>
              <a:t>Dispersion</a:t>
            </a:r>
            <a:endParaRPr lang="en-US" sz="2000" dirty="0">
              <a:solidFill>
                <a:srgbClr val="00009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5913" y="2219035"/>
            <a:ext cx="415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90"/>
                </a:solidFill>
                <a:latin typeface="Symbol"/>
              </a:rPr>
              <a:t>b</a:t>
            </a:r>
            <a:r>
              <a:rPr lang="en-US" sz="2000" baseline="-25000" dirty="0" smtClean="0">
                <a:solidFill>
                  <a:srgbClr val="000090"/>
                </a:solidFill>
              </a:rPr>
              <a:t>y</a:t>
            </a:r>
            <a:endParaRPr lang="en-US" sz="2000" baseline="-25000" dirty="0">
              <a:solidFill>
                <a:srgbClr val="00009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18510" y="2232890"/>
            <a:ext cx="410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0090"/>
                </a:solidFill>
                <a:latin typeface="Symbol"/>
              </a:rPr>
              <a:t>b</a:t>
            </a:r>
            <a:r>
              <a:rPr lang="en-US" sz="2000" baseline="-25000" dirty="0" err="1" smtClean="0">
                <a:solidFill>
                  <a:srgbClr val="000090"/>
                </a:solidFill>
              </a:rPr>
              <a:t>x</a:t>
            </a:r>
            <a:endParaRPr lang="en-US" sz="2000" baseline="-25000" dirty="0">
              <a:solidFill>
                <a:srgbClr val="000090"/>
              </a:solidFill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ec30_10p19am_inver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862" y="414337"/>
            <a:ext cx="6010275" cy="6029325"/>
          </a:xfrm>
          <a:prstGeom prst="rect">
            <a:avLst/>
          </a:prstGeom>
        </p:spPr>
      </p:pic>
      <p:sp>
        <p:nvSpPr>
          <p:cNvPr id="1232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Matching </a:t>
            </a:r>
            <a:r>
              <a:rPr lang="en-US" sz="2000" dirty="0"/>
              <a:t>to linac -&gt; zero dispersion for each momentum</a:t>
            </a:r>
          </a:p>
        </p:txBody>
      </p:sp>
      <p:sp>
        <p:nvSpPr>
          <p:cNvPr id="1232900" name="Text Box 4"/>
          <p:cNvSpPr txBox="1">
            <a:spLocks noChangeArrowheads="1"/>
          </p:cNvSpPr>
          <p:nvPr/>
        </p:nvSpPr>
        <p:spPr bwMode="auto">
          <a:xfrm>
            <a:off x="3881438" y="1409700"/>
            <a:ext cx="909637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rgbClr val="000099"/>
                </a:solidFill>
                <a:latin typeface="Tahoma" charset="0"/>
              </a:rPr>
              <a:t>10 GeV</a:t>
            </a:r>
          </a:p>
        </p:txBody>
      </p:sp>
      <p:sp>
        <p:nvSpPr>
          <p:cNvPr id="1232901" name="Text Box 5"/>
          <p:cNvSpPr txBox="1">
            <a:spLocks noChangeArrowheads="1"/>
          </p:cNvSpPr>
          <p:nvPr/>
        </p:nvSpPr>
        <p:spPr bwMode="auto">
          <a:xfrm>
            <a:off x="4033838" y="4524375"/>
            <a:ext cx="973137" cy="3333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rgbClr val="000099"/>
                </a:solidFill>
                <a:latin typeface="Tahoma" charset="0"/>
              </a:rPr>
              <a:t>2.5 GeV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>
          <a:xfrm>
            <a:off x="23368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2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49313"/>
          </a:xfrm>
        </p:spPr>
        <p:txBody>
          <a:bodyPr/>
          <a:lstStyle/>
          <a:p>
            <a:pPr algn="l"/>
            <a:r>
              <a:rPr lang="en-US" sz="2000" dirty="0" err="1"/>
              <a:t>p</a:t>
            </a:r>
            <a:r>
              <a:rPr lang="en-US" sz="2000" dirty="0"/>
              <a:t>&gt;</a:t>
            </a:r>
            <a:r>
              <a:rPr lang="en-US" sz="2000" dirty="0" err="1"/>
              <a:t>p</a:t>
            </a:r>
            <a:r>
              <a:rPr lang="en-US" sz="2000" baseline="-16000" dirty="0" err="1"/>
              <a:t>cent</a:t>
            </a:r>
            <a:r>
              <a:rPr lang="en-US" sz="2000" dirty="0"/>
              <a:t> orbits matched to linac -&gt; zero dispersion for each momentum</a:t>
            </a:r>
            <a:r>
              <a:rPr lang="en-US" baseline="-25000" dirty="0"/>
              <a:t> </a:t>
            </a:r>
          </a:p>
        </p:txBody>
      </p:sp>
      <p:pic>
        <p:nvPicPr>
          <p:cNvPr id="1205251" name="Picture 3" descr="C:\Documents and Settings\dejan.C-AD\My Documents\FFAG_WORKSOP\FFAG_Manchester\MuonAcceleration\PositiveMementae_MAtched_B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4200" y="762000"/>
            <a:ext cx="8416925" cy="5629275"/>
          </a:xfrm>
          <a:prstGeom prst="rect">
            <a:avLst/>
          </a:prstGeom>
          <a:noFill/>
        </p:spPr>
      </p:pic>
      <p:sp>
        <p:nvSpPr>
          <p:cNvPr id="1205252" name="Text Box 4"/>
          <p:cNvSpPr txBox="1">
            <a:spLocks noChangeArrowheads="1"/>
          </p:cNvSpPr>
          <p:nvPr/>
        </p:nvSpPr>
        <p:spPr bwMode="auto">
          <a:xfrm>
            <a:off x="0" y="4627563"/>
            <a:ext cx="1069975" cy="3937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rgbClr val="00279F"/>
                </a:solidFill>
                <a:latin typeface="Tahoma" charset="0"/>
              </a:rPr>
              <a:t>p=p</a:t>
            </a:r>
            <a:r>
              <a:rPr lang="en-US" sz="2000" b="1" baseline="-16000">
                <a:solidFill>
                  <a:srgbClr val="00279F"/>
                </a:solidFill>
                <a:latin typeface="Tahoma" charset="0"/>
              </a:rPr>
              <a:t>cent</a:t>
            </a:r>
          </a:p>
        </p:txBody>
      </p:sp>
      <p:sp>
        <p:nvSpPr>
          <p:cNvPr id="1205253" name="Text Box 5"/>
          <p:cNvSpPr txBox="1">
            <a:spLocks noChangeArrowheads="1"/>
          </p:cNvSpPr>
          <p:nvPr/>
        </p:nvSpPr>
        <p:spPr bwMode="auto">
          <a:xfrm>
            <a:off x="0" y="2055813"/>
            <a:ext cx="1065213" cy="3937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rgbClr val="00279F"/>
                </a:solidFill>
                <a:latin typeface="Tahoma" charset="0"/>
              </a:rPr>
              <a:t>p=p</a:t>
            </a:r>
            <a:r>
              <a:rPr lang="en-US" sz="2000" b="1" baseline="-16000">
                <a:solidFill>
                  <a:srgbClr val="00279F"/>
                </a:solidFill>
                <a:latin typeface="Tahoma" charset="0"/>
              </a:rPr>
              <a:t>max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>
          <a:xfrm>
            <a:off x="23241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1635" name="Picture 1027" descr="C:\Documents and Settings\dejan.C-AD\My Documents\FFAG_WORKSOP\FFAG_Manchester\MuonAcceleration\LARGECELLS_Orbit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3825" y="0"/>
            <a:ext cx="8840788" cy="6437313"/>
          </a:xfrm>
          <a:prstGeom prst="rect">
            <a:avLst/>
          </a:prstGeom>
          <a:noFill/>
        </p:spPr>
      </p:pic>
      <p:sp>
        <p:nvSpPr>
          <p:cNvPr id="12216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Matching cell to the non-scaling FFAG arcs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4257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6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Matching cell to the non-scaling FFAG arcs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4257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  <p:pic>
        <p:nvPicPr>
          <p:cNvPr id="7" name="Picture 6" descr="Screen shot 2009-12-03 at 9.38.29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8273"/>
            <a:ext cx="9029324" cy="4722091"/>
          </a:xfrm>
          <a:prstGeom prst="rect">
            <a:avLst/>
          </a:prstGeom>
        </p:spPr>
      </p:pic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8158" name="Picture 14" descr="C:\Documents and Settings\dejan.C-AD\My Documents\FFAG_WORKSOP\FFAG_Manchester\MuonAcceleration\ArcsWith6_LargeCell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3425" y="0"/>
            <a:ext cx="7648575" cy="6535738"/>
          </a:xfrm>
          <a:prstGeom prst="rect">
            <a:avLst/>
          </a:prstGeom>
          <a:noFill/>
        </p:spPr>
      </p:pic>
      <p:sp>
        <p:nvSpPr>
          <p:cNvPr id="1158146" name="Rectangle 2"/>
          <p:cNvSpPr>
            <a:spLocks noChangeArrowheads="1"/>
          </p:cNvSpPr>
          <p:nvPr/>
        </p:nvSpPr>
        <p:spPr bwMode="auto">
          <a:xfrm>
            <a:off x="3028950" y="2719388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8147" name="Rectangle 3"/>
          <p:cNvSpPr>
            <a:spLocks noChangeArrowheads="1"/>
          </p:cNvSpPr>
          <p:nvPr/>
        </p:nvSpPr>
        <p:spPr bwMode="auto">
          <a:xfrm>
            <a:off x="3024188" y="2809875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8148" name="Rectangle 4"/>
          <p:cNvSpPr>
            <a:spLocks noChangeArrowheads="1"/>
          </p:cNvSpPr>
          <p:nvPr/>
        </p:nvSpPr>
        <p:spPr bwMode="auto">
          <a:xfrm>
            <a:off x="2890838" y="27479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8149" name="Rectangle 5"/>
          <p:cNvSpPr>
            <a:spLocks noChangeArrowheads="1"/>
          </p:cNvSpPr>
          <p:nvPr/>
        </p:nvSpPr>
        <p:spPr bwMode="auto">
          <a:xfrm>
            <a:off x="2890838" y="272891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8150" name="Rectangle 6"/>
          <p:cNvSpPr>
            <a:spLocks noChangeArrowheads="1"/>
          </p:cNvSpPr>
          <p:nvPr/>
        </p:nvSpPr>
        <p:spPr bwMode="auto">
          <a:xfrm>
            <a:off x="1828800" y="266700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8151" name="Rectangle 7"/>
          <p:cNvSpPr>
            <a:spLocks noChangeArrowheads="1"/>
          </p:cNvSpPr>
          <p:nvPr/>
        </p:nvSpPr>
        <p:spPr bwMode="auto">
          <a:xfrm>
            <a:off x="1828800" y="27098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8152" name="Rectangle 8"/>
          <p:cNvSpPr>
            <a:spLocks noChangeArrowheads="1"/>
          </p:cNvSpPr>
          <p:nvPr/>
        </p:nvSpPr>
        <p:spPr bwMode="auto">
          <a:xfrm>
            <a:off x="1976438" y="272415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8153" name="Text Box 9"/>
          <p:cNvSpPr txBox="1">
            <a:spLocks noChangeArrowheads="1"/>
          </p:cNvSpPr>
          <p:nvPr/>
        </p:nvSpPr>
        <p:spPr bwMode="auto">
          <a:xfrm>
            <a:off x="4640263" y="1419225"/>
            <a:ext cx="4503737" cy="2413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58155" name="Rectangle 11"/>
          <p:cNvSpPr>
            <a:spLocks noChangeArrowheads="1"/>
          </p:cNvSpPr>
          <p:nvPr/>
        </p:nvSpPr>
        <p:spPr bwMode="auto">
          <a:xfrm>
            <a:off x="0" y="0"/>
            <a:ext cx="9144000" cy="754063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</a:pPr>
            <a:r>
              <a:rPr lang="en-US" sz="2400" b="1" dirty="0">
                <a:solidFill>
                  <a:srgbClr val="00279F"/>
                </a:solidFill>
                <a:latin typeface="Tahoma" charset="0"/>
              </a:rPr>
              <a:t>Non scaling FFA arcs with matching cells without linac</a:t>
            </a:r>
          </a:p>
        </p:txBody>
      </p:sp>
      <p:sp>
        <p:nvSpPr>
          <p:cNvPr id="1158159" name="Rectangle 15"/>
          <p:cNvSpPr>
            <a:spLocks noChangeArrowheads="1"/>
          </p:cNvSpPr>
          <p:nvPr/>
        </p:nvSpPr>
        <p:spPr bwMode="auto">
          <a:xfrm>
            <a:off x="2771775" y="2085975"/>
            <a:ext cx="4559300" cy="8509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0099"/>
                </a:solidFill>
                <a:latin typeface="Tahoma" charset="0"/>
              </a:rPr>
              <a:t>Orbits from 2.5 – 10 GeV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0099"/>
                </a:solidFill>
                <a:latin typeface="Tahoma" charset="0"/>
              </a:rPr>
              <a:t>through the matching cells and arcs:</a:t>
            </a: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0"/>
          </p:nvPr>
        </p:nvSpPr>
        <p:spPr>
          <a:xfrm>
            <a:off x="24765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5501" name="Picture 13" descr="C:\Documents and Settings\dejan.C-AD\My Documents\FFAG_WORKSOP\FFAG_Manchester\MuonAcceleration\ArcsWith6_LargeCells_SQRT_Betax_Beta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7725" y="122238"/>
            <a:ext cx="7545388" cy="6500812"/>
          </a:xfrm>
          <a:prstGeom prst="rect">
            <a:avLst/>
          </a:prstGeom>
          <a:noFill/>
        </p:spPr>
      </p:pic>
      <p:sp>
        <p:nvSpPr>
          <p:cNvPr id="1215491" name="Rectangle 3"/>
          <p:cNvSpPr>
            <a:spLocks noChangeArrowheads="1"/>
          </p:cNvSpPr>
          <p:nvPr/>
        </p:nvSpPr>
        <p:spPr bwMode="auto">
          <a:xfrm>
            <a:off x="3028950" y="2719388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15492" name="Rectangle 4"/>
          <p:cNvSpPr>
            <a:spLocks noChangeArrowheads="1"/>
          </p:cNvSpPr>
          <p:nvPr/>
        </p:nvSpPr>
        <p:spPr bwMode="auto">
          <a:xfrm>
            <a:off x="3024188" y="2809875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15493" name="Rectangle 5"/>
          <p:cNvSpPr>
            <a:spLocks noChangeArrowheads="1"/>
          </p:cNvSpPr>
          <p:nvPr/>
        </p:nvSpPr>
        <p:spPr bwMode="auto">
          <a:xfrm>
            <a:off x="2890838" y="27479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15494" name="Rectangle 6"/>
          <p:cNvSpPr>
            <a:spLocks noChangeArrowheads="1"/>
          </p:cNvSpPr>
          <p:nvPr/>
        </p:nvSpPr>
        <p:spPr bwMode="auto">
          <a:xfrm>
            <a:off x="2890838" y="272891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15495" name="Rectangle 7"/>
          <p:cNvSpPr>
            <a:spLocks noChangeArrowheads="1"/>
          </p:cNvSpPr>
          <p:nvPr/>
        </p:nvSpPr>
        <p:spPr bwMode="auto">
          <a:xfrm>
            <a:off x="1828800" y="266700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15496" name="Rectangle 8"/>
          <p:cNvSpPr>
            <a:spLocks noChangeArrowheads="1"/>
          </p:cNvSpPr>
          <p:nvPr/>
        </p:nvSpPr>
        <p:spPr bwMode="auto">
          <a:xfrm>
            <a:off x="1828800" y="27098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15497" name="Rectangle 9"/>
          <p:cNvSpPr>
            <a:spLocks noChangeArrowheads="1"/>
          </p:cNvSpPr>
          <p:nvPr/>
        </p:nvSpPr>
        <p:spPr bwMode="auto">
          <a:xfrm>
            <a:off x="1976438" y="272415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15498" name="Text Box 10"/>
          <p:cNvSpPr txBox="1">
            <a:spLocks noChangeArrowheads="1"/>
          </p:cNvSpPr>
          <p:nvPr/>
        </p:nvSpPr>
        <p:spPr bwMode="auto">
          <a:xfrm>
            <a:off x="4640263" y="1419225"/>
            <a:ext cx="4503737" cy="2413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215499" name="Rectangle 11"/>
          <p:cNvSpPr>
            <a:spLocks noChangeArrowheads="1"/>
          </p:cNvSpPr>
          <p:nvPr/>
        </p:nvSpPr>
        <p:spPr bwMode="auto">
          <a:xfrm>
            <a:off x="0" y="0"/>
            <a:ext cx="9144000" cy="754063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</a:pPr>
            <a:r>
              <a:rPr lang="en-US" sz="2400" b="1" dirty="0">
                <a:solidFill>
                  <a:srgbClr val="00279F"/>
                </a:solidFill>
                <a:latin typeface="Tahoma" charset="0"/>
              </a:rPr>
              <a:t>Non scaling FFA arcs with matching cells without linac</a:t>
            </a:r>
          </a:p>
        </p:txBody>
      </p:sp>
      <p:sp>
        <p:nvSpPr>
          <p:cNvPr id="1215500" name="Rectangle 12"/>
          <p:cNvSpPr>
            <a:spLocks noChangeArrowheads="1"/>
          </p:cNvSpPr>
          <p:nvPr/>
        </p:nvSpPr>
        <p:spPr bwMode="auto">
          <a:xfrm>
            <a:off x="2228850" y="2762250"/>
            <a:ext cx="4559300" cy="8509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0099"/>
                </a:solidFill>
                <a:latin typeface="Tahoma" charset="0"/>
              </a:rPr>
              <a:t>Betatron Functions from 2.5 – 10 GeV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0099"/>
                </a:solidFill>
                <a:latin typeface="Tahoma" charset="0"/>
              </a:rPr>
              <a:t>through the matching cells and arcs:</a:t>
            </a: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0"/>
          </p:nvPr>
        </p:nvSpPr>
        <p:spPr>
          <a:xfrm>
            <a:off x="22606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7549" name="Picture 1037" descr="C:\Documents and Settings\dejan.C-AD\My Documents\FFAG_WORKSOP\FFAG_Manchester\MuonAcceleration\ArcsWith6_LargeCells_Dispers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3438" y="238125"/>
            <a:ext cx="7296150" cy="6394450"/>
          </a:xfrm>
          <a:prstGeom prst="rect">
            <a:avLst/>
          </a:prstGeom>
          <a:noFill/>
        </p:spPr>
      </p:pic>
      <p:sp>
        <p:nvSpPr>
          <p:cNvPr id="1217539" name="Rectangle 1027"/>
          <p:cNvSpPr>
            <a:spLocks noChangeArrowheads="1"/>
          </p:cNvSpPr>
          <p:nvPr/>
        </p:nvSpPr>
        <p:spPr bwMode="auto">
          <a:xfrm>
            <a:off x="3028950" y="2719388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17540" name="Rectangle 1028"/>
          <p:cNvSpPr>
            <a:spLocks noChangeArrowheads="1"/>
          </p:cNvSpPr>
          <p:nvPr/>
        </p:nvSpPr>
        <p:spPr bwMode="auto">
          <a:xfrm>
            <a:off x="3024188" y="2809875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17541" name="Rectangle 1029"/>
          <p:cNvSpPr>
            <a:spLocks noChangeArrowheads="1"/>
          </p:cNvSpPr>
          <p:nvPr/>
        </p:nvSpPr>
        <p:spPr bwMode="auto">
          <a:xfrm>
            <a:off x="2890838" y="27479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17542" name="Rectangle 1030"/>
          <p:cNvSpPr>
            <a:spLocks noChangeArrowheads="1"/>
          </p:cNvSpPr>
          <p:nvPr/>
        </p:nvSpPr>
        <p:spPr bwMode="auto">
          <a:xfrm>
            <a:off x="2890838" y="272891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17543" name="Rectangle 1031"/>
          <p:cNvSpPr>
            <a:spLocks noChangeArrowheads="1"/>
          </p:cNvSpPr>
          <p:nvPr/>
        </p:nvSpPr>
        <p:spPr bwMode="auto">
          <a:xfrm>
            <a:off x="1828800" y="266700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17544" name="Rectangle 1032"/>
          <p:cNvSpPr>
            <a:spLocks noChangeArrowheads="1"/>
          </p:cNvSpPr>
          <p:nvPr/>
        </p:nvSpPr>
        <p:spPr bwMode="auto">
          <a:xfrm>
            <a:off x="1828800" y="27098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17545" name="Rectangle 1033"/>
          <p:cNvSpPr>
            <a:spLocks noChangeArrowheads="1"/>
          </p:cNvSpPr>
          <p:nvPr/>
        </p:nvSpPr>
        <p:spPr bwMode="auto">
          <a:xfrm>
            <a:off x="1976438" y="272415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17546" name="Text Box 1034"/>
          <p:cNvSpPr txBox="1">
            <a:spLocks noChangeArrowheads="1"/>
          </p:cNvSpPr>
          <p:nvPr/>
        </p:nvSpPr>
        <p:spPr bwMode="auto">
          <a:xfrm>
            <a:off x="4640263" y="1419225"/>
            <a:ext cx="4503737" cy="2413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217547" name="Rectangle 1035"/>
          <p:cNvSpPr>
            <a:spLocks noChangeArrowheads="1"/>
          </p:cNvSpPr>
          <p:nvPr/>
        </p:nvSpPr>
        <p:spPr bwMode="auto">
          <a:xfrm>
            <a:off x="0" y="0"/>
            <a:ext cx="9144000" cy="754063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</a:pPr>
            <a:r>
              <a:rPr lang="en-US" sz="2400" b="1" dirty="0">
                <a:solidFill>
                  <a:srgbClr val="00279F"/>
                </a:solidFill>
                <a:latin typeface="Tahoma" charset="0"/>
              </a:rPr>
              <a:t>Non scaling FFA arcs with matching cells without linac</a:t>
            </a:r>
          </a:p>
        </p:txBody>
      </p:sp>
      <p:sp>
        <p:nvSpPr>
          <p:cNvPr id="1217548" name="Rectangle 1036"/>
          <p:cNvSpPr>
            <a:spLocks noChangeArrowheads="1"/>
          </p:cNvSpPr>
          <p:nvPr/>
        </p:nvSpPr>
        <p:spPr bwMode="auto">
          <a:xfrm>
            <a:off x="2352675" y="2733675"/>
            <a:ext cx="4559300" cy="8509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0099"/>
                </a:solidFill>
                <a:latin typeface="Tahoma" charset="0"/>
              </a:rPr>
              <a:t>Dispersion from 2.5 – 10 GeV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0099"/>
                </a:solidFill>
                <a:latin typeface="Tahoma" charset="0"/>
              </a:rPr>
              <a:t>through the matching cells and arcs:</a:t>
            </a: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0"/>
          </p:nvPr>
        </p:nvSpPr>
        <p:spPr>
          <a:xfrm>
            <a:off x="22352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002" name="Rectangle 1026"/>
          <p:cNvSpPr>
            <a:spLocks noChangeArrowheads="1"/>
          </p:cNvSpPr>
          <p:nvPr/>
        </p:nvSpPr>
        <p:spPr bwMode="auto">
          <a:xfrm>
            <a:off x="3028950" y="2719388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2003" name="Rectangle 1027"/>
          <p:cNvSpPr>
            <a:spLocks noChangeArrowheads="1"/>
          </p:cNvSpPr>
          <p:nvPr/>
        </p:nvSpPr>
        <p:spPr bwMode="auto">
          <a:xfrm>
            <a:off x="3024188" y="2809875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2004" name="Rectangle 1028"/>
          <p:cNvSpPr>
            <a:spLocks noChangeArrowheads="1"/>
          </p:cNvSpPr>
          <p:nvPr/>
        </p:nvSpPr>
        <p:spPr bwMode="auto">
          <a:xfrm>
            <a:off x="2890838" y="27479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2005" name="Rectangle 1029"/>
          <p:cNvSpPr>
            <a:spLocks noChangeArrowheads="1"/>
          </p:cNvSpPr>
          <p:nvPr/>
        </p:nvSpPr>
        <p:spPr bwMode="auto">
          <a:xfrm>
            <a:off x="2890838" y="272891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2006" name="Rectangle 1030"/>
          <p:cNvSpPr>
            <a:spLocks noChangeArrowheads="1"/>
          </p:cNvSpPr>
          <p:nvPr/>
        </p:nvSpPr>
        <p:spPr bwMode="auto">
          <a:xfrm>
            <a:off x="1828800" y="266700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2007" name="Rectangle 1031"/>
          <p:cNvSpPr>
            <a:spLocks noChangeArrowheads="1"/>
          </p:cNvSpPr>
          <p:nvPr/>
        </p:nvSpPr>
        <p:spPr bwMode="auto">
          <a:xfrm>
            <a:off x="1828800" y="27098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2008" name="Rectangle 1032"/>
          <p:cNvSpPr>
            <a:spLocks noChangeArrowheads="1"/>
          </p:cNvSpPr>
          <p:nvPr/>
        </p:nvSpPr>
        <p:spPr bwMode="auto">
          <a:xfrm>
            <a:off x="1976438" y="272415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52009" name="Text Box 1033"/>
          <p:cNvSpPr txBox="1">
            <a:spLocks noChangeArrowheads="1"/>
          </p:cNvSpPr>
          <p:nvPr/>
        </p:nvSpPr>
        <p:spPr bwMode="auto">
          <a:xfrm>
            <a:off x="4640263" y="1419225"/>
            <a:ext cx="4503737" cy="2413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52011" name="Rectangle 1035"/>
          <p:cNvSpPr>
            <a:spLocks noChangeArrowheads="1"/>
          </p:cNvSpPr>
          <p:nvPr/>
        </p:nvSpPr>
        <p:spPr bwMode="auto">
          <a:xfrm>
            <a:off x="0" y="0"/>
            <a:ext cx="9144000" cy="754063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</a:pPr>
            <a:r>
              <a:rPr lang="en-US" sz="2400" b="1" dirty="0">
                <a:solidFill>
                  <a:srgbClr val="00279F"/>
                </a:solidFill>
                <a:latin typeface="Tahoma" charset="0"/>
              </a:rPr>
              <a:t>Matching cell with linac – arc to linac</a:t>
            </a:r>
          </a:p>
        </p:txBody>
      </p:sp>
      <p:pic>
        <p:nvPicPr>
          <p:cNvPr id="1152012" name="Picture 1036" descr="C:\Documents and Settings\dejan.C-AD\My Documents\EPAC08\MuonAccelerationInTevatronTunnel\Orbits_LINAC_ARC_CELL_pm60prcn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6313" y="885825"/>
            <a:ext cx="7353300" cy="5130800"/>
          </a:xfrm>
          <a:prstGeom prst="rect">
            <a:avLst/>
          </a:prstGeom>
          <a:noFill/>
        </p:spPr>
      </p:pic>
      <p:sp>
        <p:nvSpPr>
          <p:cNvPr id="1152013" name="Text Box 1037"/>
          <p:cNvSpPr txBox="1">
            <a:spLocks noChangeArrowheads="1"/>
          </p:cNvSpPr>
          <p:nvPr/>
        </p:nvSpPr>
        <p:spPr bwMode="auto">
          <a:xfrm>
            <a:off x="52388" y="1079500"/>
            <a:ext cx="2898775" cy="6381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Orbits magnified 100 times</a:t>
            </a:r>
          </a:p>
          <a:p>
            <a:r>
              <a:rPr lang="en-US" sz="1800" dirty="0"/>
              <a:t>From 2.5 GeV- 10GeV</a:t>
            </a: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0"/>
          </p:nvPr>
        </p:nvSpPr>
        <p:spPr>
          <a:xfrm>
            <a:off x="24257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386" name="Rectangle 1026"/>
          <p:cNvSpPr>
            <a:spLocks noChangeArrowheads="1"/>
          </p:cNvSpPr>
          <p:nvPr/>
        </p:nvSpPr>
        <p:spPr bwMode="auto">
          <a:xfrm>
            <a:off x="3028950" y="2719388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68387" name="Rectangle 1027"/>
          <p:cNvSpPr>
            <a:spLocks noChangeArrowheads="1"/>
          </p:cNvSpPr>
          <p:nvPr/>
        </p:nvSpPr>
        <p:spPr bwMode="auto">
          <a:xfrm>
            <a:off x="3024188" y="2809875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68388" name="Rectangle 1028"/>
          <p:cNvSpPr>
            <a:spLocks noChangeArrowheads="1"/>
          </p:cNvSpPr>
          <p:nvPr/>
        </p:nvSpPr>
        <p:spPr bwMode="auto">
          <a:xfrm>
            <a:off x="2890838" y="27479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68389" name="Rectangle 1029"/>
          <p:cNvSpPr>
            <a:spLocks noChangeArrowheads="1"/>
          </p:cNvSpPr>
          <p:nvPr/>
        </p:nvSpPr>
        <p:spPr bwMode="auto">
          <a:xfrm>
            <a:off x="2890838" y="272891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68390" name="Rectangle 1030"/>
          <p:cNvSpPr>
            <a:spLocks noChangeArrowheads="1"/>
          </p:cNvSpPr>
          <p:nvPr/>
        </p:nvSpPr>
        <p:spPr bwMode="auto">
          <a:xfrm>
            <a:off x="1828800" y="266700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68391" name="Rectangle 1031"/>
          <p:cNvSpPr>
            <a:spLocks noChangeArrowheads="1"/>
          </p:cNvSpPr>
          <p:nvPr/>
        </p:nvSpPr>
        <p:spPr bwMode="auto">
          <a:xfrm>
            <a:off x="1828800" y="27098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68392" name="Rectangle 1032"/>
          <p:cNvSpPr>
            <a:spLocks noChangeArrowheads="1"/>
          </p:cNvSpPr>
          <p:nvPr/>
        </p:nvSpPr>
        <p:spPr bwMode="auto">
          <a:xfrm>
            <a:off x="1976438" y="272415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68393" name="Text Box 1033"/>
          <p:cNvSpPr txBox="1">
            <a:spLocks noChangeArrowheads="1"/>
          </p:cNvSpPr>
          <p:nvPr/>
        </p:nvSpPr>
        <p:spPr bwMode="auto">
          <a:xfrm>
            <a:off x="4640263" y="1419225"/>
            <a:ext cx="4503737" cy="2413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68395" name="Rectangle 1035"/>
          <p:cNvSpPr>
            <a:spLocks noChangeArrowheads="1"/>
          </p:cNvSpPr>
          <p:nvPr/>
        </p:nvSpPr>
        <p:spPr bwMode="auto">
          <a:xfrm>
            <a:off x="0" y="130175"/>
            <a:ext cx="9144000" cy="623888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</a:pPr>
            <a:r>
              <a:rPr lang="en-US" sz="2400" b="1" dirty="0">
                <a:solidFill>
                  <a:srgbClr val="00279F"/>
                </a:solidFill>
                <a:latin typeface="Tahoma" charset="0"/>
              </a:rPr>
              <a:t/>
            </a:r>
            <a:br>
              <a:rPr lang="en-US" sz="2400" b="1" dirty="0">
                <a:solidFill>
                  <a:srgbClr val="00279F"/>
                </a:solidFill>
                <a:latin typeface="Tahoma" charset="0"/>
              </a:rPr>
            </a:br>
            <a:r>
              <a:rPr lang="en-US" sz="2400" b="1" dirty="0">
                <a:solidFill>
                  <a:srgbClr val="00279F"/>
                </a:solidFill>
                <a:latin typeface="Tahoma" charset="0"/>
              </a:rPr>
              <a:t>Multipass Linac with combined function triplets</a:t>
            </a:r>
          </a:p>
        </p:txBody>
      </p:sp>
      <p:pic>
        <p:nvPicPr>
          <p:cNvPr id="1168397" name="Picture 1037" descr="C:\Documents and Settings\dejan.C-AD\My Documents\EPAC08\MuonAccelerationInTevatronTunnel\Orbits_ARC_CHICANE_LINA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3450" y="892175"/>
            <a:ext cx="8210550" cy="5199063"/>
          </a:xfrm>
          <a:prstGeom prst="rect">
            <a:avLst/>
          </a:prstGeom>
          <a:noFill/>
        </p:spPr>
      </p:pic>
      <p:sp>
        <p:nvSpPr>
          <p:cNvPr id="1168398" name="Text Box 1038"/>
          <p:cNvSpPr txBox="1">
            <a:spLocks noChangeArrowheads="1"/>
          </p:cNvSpPr>
          <p:nvPr/>
        </p:nvSpPr>
        <p:spPr bwMode="auto">
          <a:xfrm>
            <a:off x="90488" y="1176338"/>
            <a:ext cx="3027362" cy="63817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rgbClr val="000099"/>
                </a:solidFill>
                <a:latin typeface="Tahoma" charset="0"/>
              </a:rPr>
              <a:t>Details of the orbits with</a:t>
            </a:r>
          </a:p>
          <a:p>
            <a:r>
              <a:rPr lang="en-US" sz="1800" b="1">
                <a:solidFill>
                  <a:srgbClr val="000099"/>
                </a:solidFill>
                <a:latin typeface="Tahoma" charset="0"/>
              </a:rPr>
              <a:t>Chicanes:</a:t>
            </a:r>
          </a:p>
        </p:txBody>
      </p:sp>
      <p:sp>
        <p:nvSpPr>
          <p:cNvPr id="1168399" name="Line 1039"/>
          <p:cNvSpPr>
            <a:spLocks noChangeShapeType="1"/>
          </p:cNvSpPr>
          <p:nvPr/>
        </p:nvSpPr>
        <p:spPr bwMode="auto">
          <a:xfrm>
            <a:off x="1343025" y="1657350"/>
            <a:ext cx="2000250" cy="65722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8400" name="Line 1040"/>
          <p:cNvSpPr>
            <a:spLocks noChangeShapeType="1"/>
          </p:cNvSpPr>
          <p:nvPr/>
        </p:nvSpPr>
        <p:spPr bwMode="auto">
          <a:xfrm>
            <a:off x="4924425" y="3581400"/>
            <a:ext cx="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0"/>
          </p:nvPr>
        </p:nvSpPr>
        <p:spPr>
          <a:xfrm>
            <a:off x="23495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762" name="Rectangle 2"/>
          <p:cNvSpPr>
            <a:spLocks noChangeArrowheads="1"/>
          </p:cNvSpPr>
          <p:nvPr/>
        </p:nvSpPr>
        <p:spPr bwMode="auto">
          <a:xfrm>
            <a:off x="3028950" y="2719388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41763" name="Rectangle 3"/>
          <p:cNvSpPr>
            <a:spLocks noChangeArrowheads="1"/>
          </p:cNvSpPr>
          <p:nvPr/>
        </p:nvSpPr>
        <p:spPr bwMode="auto">
          <a:xfrm>
            <a:off x="3024188" y="2809875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41764" name="Rectangle 4"/>
          <p:cNvSpPr>
            <a:spLocks noChangeArrowheads="1"/>
          </p:cNvSpPr>
          <p:nvPr/>
        </p:nvSpPr>
        <p:spPr bwMode="auto">
          <a:xfrm>
            <a:off x="2890838" y="27479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41765" name="Rectangle 5"/>
          <p:cNvSpPr>
            <a:spLocks noChangeArrowheads="1"/>
          </p:cNvSpPr>
          <p:nvPr/>
        </p:nvSpPr>
        <p:spPr bwMode="auto">
          <a:xfrm>
            <a:off x="2890838" y="272891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41766" name="Rectangle 6"/>
          <p:cNvSpPr>
            <a:spLocks noChangeArrowheads="1"/>
          </p:cNvSpPr>
          <p:nvPr/>
        </p:nvSpPr>
        <p:spPr bwMode="auto">
          <a:xfrm>
            <a:off x="1828800" y="266700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41767" name="Rectangle 7"/>
          <p:cNvSpPr>
            <a:spLocks noChangeArrowheads="1"/>
          </p:cNvSpPr>
          <p:nvPr/>
        </p:nvSpPr>
        <p:spPr bwMode="auto">
          <a:xfrm>
            <a:off x="1828800" y="27098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41768" name="Rectangle 8"/>
          <p:cNvSpPr>
            <a:spLocks noChangeArrowheads="1"/>
          </p:cNvSpPr>
          <p:nvPr/>
        </p:nvSpPr>
        <p:spPr bwMode="auto">
          <a:xfrm>
            <a:off x="1976438" y="272415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41769" name="Text Box 9"/>
          <p:cNvSpPr txBox="1">
            <a:spLocks noChangeArrowheads="1"/>
          </p:cNvSpPr>
          <p:nvPr/>
        </p:nvSpPr>
        <p:spPr bwMode="auto">
          <a:xfrm>
            <a:off x="4640263" y="1419225"/>
            <a:ext cx="4503737" cy="2413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41771" name="Rectangle 11"/>
          <p:cNvSpPr>
            <a:spLocks noChangeArrowheads="1"/>
          </p:cNvSpPr>
          <p:nvPr/>
        </p:nvSpPr>
        <p:spPr bwMode="auto">
          <a:xfrm>
            <a:off x="2100263" y="130175"/>
            <a:ext cx="5664200" cy="623888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</a:pPr>
            <a:r>
              <a:rPr lang="en-US" sz="2400" b="1">
                <a:solidFill>
                  <a:srgbClr val="00279F"/>
                </a:solidFill>
                <a:latin typeface="Tahoma" charset="0"/>
              </a:rPr>
              <a:t>Details of the chicane calculations:</a:t>
            </a:r>
          </a:p>
        </p:txBody>
      </p:sp>
      <p:sp>
        <p:nvSpPr>
          <p:cNvPr id="1141780" name="Text Box 20"/>
          <p:cNvSpPr txBox="1">
            <a:spLocks noChangeArrowheads="1"/>
          </p:cNvSpPr>
          <p:nvPr/>
        </p:nvSpPr>
        <p:spPr bwMode="auto">
          <a:xfrm>
            <a:off x="6862763" y="3397250"/>
            <a:ext cx="180975" cy="2413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41772" name="Object 12"/>
          <p:cNvGraphicFramePr>
            <a:graphicFrameLocks noChangeAspect="1"/>
          </p:cNvGraphicFramePr>
          <p:nvPr/>
        </p:nvGraphicFramePr>
        <p:xfrm>
          <a:off x="69850" y="1484313"/>
          <a:ext cx="5661025" cy="1660525"/>
        </p:xfrm>
        <a:graphic>
          <a:graphicData uri="http://schemas.openxmlformats.org/presentationml/2006/ole">
            <p:oleObj spid="_x0000_s1141772" name="Equation" r:id="rId4" imgW="2946240" imgH="863280" progId="Equation.3">
              <p:embed/>
            </p:oleObj>
          </a:graphicData>
        </a:graphic>
      </p:graphicFrame>
      <p:sp>
        <p:nvSpPr>
          <p:cNvPr id="1141774" name="Line 14"/>
          <p:cNvSpPr>
            <a:spLocks noChangeShapeType="1"/>
          </p:cNvSpPr>
          <p:nvPr/>
        </p:nvSpPr>
        <p:spPr bwMode="auto">
          <a:xfrm flipH="1">
            <a:off x="5067300" y="2667000"/>
            <a:ext cx="1895475" cy="17526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141789" name="Group 29"/>
          <p:cNvGrpSpPr>
            <a:grpSpLocks/>
          </p:cNvGrpSpPr>
          <p:nvPr/>
        </p:nvGrpSpPr>
        <p:grpSpPr bwMode="auto">
          <a:xfrm>
            <a:off x="4191000" y="1866900"/>
            <a:ext cx="4810125" cy="3286125"/>
            <a:chOff x="2646" y="798"/>
            <a:chExt cx="3030" cy="2070"/>
          </a:xfrm>
        </p:grpSpPr>
        <p:sp>
          <p:nvSpPr>
            <p:cNvPr id="1141775" name="Line 15"/>
            <p:cNvSpPr>
              <a:spLocks noChangeShapeType="1"/>
            </p:cNvSpPr>
            <p:nvPr/>
          </p:nvSpPr>
          <p:spPr bwMode="auto">
            <a:xfrm flipH="1">
              <a:off x="2646" y="2400"/>
              <a:ext cx="2988" cy="0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773" name="Line 13"/>
            <p:cNvSpPr>
              <a:spLocks noChangeShapeType="1"/>
            </p:cNvSpPr>
            <p:nvPr/>
          </p:nvSpPr>
          <p:spPr bwMode="auto">
            <a:xfrm flipH="1" flipV="1">
              <a:off x="4392" y="1308"/>
              <a:ext cx="1278" cy="1104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776" name="Line 16"/>
            <p:cNvSpPr>
              <a:spLocks noChangeShapeType="1"/>
            </p:cNvSpPr>
            <p:nvPr/>
          </p:nvSpPr>
          <p:spPr bwMode="auto">
            <a:xfrm flipV="1">
              <a:off x="4392" y="798"/>
              <a:ext cx="0" cy="2070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777" name="Line 17"/>
            <p:cNvSpPr>
              <a:spLocks noChangeShapeType="1"/>
            </p:cNvSpPr>
            <p:nvPr/>
          </p:nvSpPr>
          <p:spPr bwMode="auto">
            <a:xfrm flipH="1">
              <a:off x="4386" y="2562"/>
              <a:ext cx="1290" cy="0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778" name="Text Box 18"/>
            <p:cNvSpPr txBox="1">
              <a:spLocks noChangeArrowheads="1"/>
            </p:cNvSpPr>
            <p:nvPr/>
          </p:nvSpPr>
          <p:spPr bwMode="auto">
            <a:xfrm>
              <a:off x="4791" y="2630"/>
              <a:ext cx="247" cy="229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L</a:t>
              </a:r>
              <a:r>
                <a:rPr lang="en-US" sz="1800" baseline="-10000"/>
                <a:t>o</a:t>
              </a:r>
            </a:p>
          </p:txBody>
        </p:sp>
        <p:sp>
          <p:nvSpPr>
            <p:cNvPr id="1141779" name="Freeform 19"/>
            <p:cNvSpPr>
              <a:spLocks/>
            </p:cNvSpPr>
            <p:nvPr/>
          </p:nvSpPr>
          <p:spPr bwMode="auto">
            <a:xfrm>
              <a:off x="5130" y="2064"/>
              <a:ext cx="144" cy="348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30" y="156"/>
                </a:cxn>
                <a:cxn ang="0">
                  <a:pos x="0" y="348"/>
                </a:cxn>
              </a:cxnLst>
              <a:rect l="0" t="0" r="r" b="b"/>
              <a:pathLst>
                <a:path w="144" h="348">
                  <a:moveTo>
                    <a:pt x="144" y="0"/>
                  </a:moveTo>
                  <a:cubicBezTo>
                    <a:pt x="99" y="49"/>
                    <a:pt x="54" y="98"/>
                    <a:pt x="30" y="156"/>
                  </a:cubicBezTo>
                  <a:cubicBezTo>
                    <a:pt x="6" y="214"/>
                    <a:pt x="3" y="281"/>
                    <a:pt x="0" y="348"/>
                  </a:cubicBezTo>
                </a:path>
              </a:pathLst>
            </a:custGeom>
            <a:noFill/>
            <a:ln w="12699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781" name="Text Box 21"/>
            <p:cNvSpPr txBox="1">
              <a:spLocks noChangeArrowheads="1"/>
            </p:cNvSpPr>
            <p:nvPr/>
          </p:nvSpPr>
          <p:spPr bwMode="auto">
            <a:xfrm>
              <a:off x="5163" y="2146"/>
              <a:ext cx="189" cy="229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Symbol" charset="2"/>
                </a:rPr>
                <a:t>q</a:t>
              </a:r>
            </a:p>
          </p:txBody>
        </p:sp>
        <p:sp>
          <p:nvSpPr>
            <p:cNvPr id="1141783" name="Line 23"/>
            <p:cNvSpPr>
              <a:spLocks noChangeShapeType="1"/>
            </p:cNvSpPr>
            <p:nvPr/>
          </p:nvSpPr>
          <p:spPr bwMode="auto">
            <a:xfrm flipH="1" flipV="1">
              <a:off x="4008" y="972"/>
              <a:ext cx="912" cy="792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784" name="Freeform 24"/>
            <p:cNvSpPr>
              <a:spLocks/>
            </p:cNvSpPr>
            <p:nvPr/>
          </p:nvSpPr>
          <p:spPr bwMode="auto">
            <a:xfrm>
              <a:off x="4072" y="1086"/>
              <a:ext cx="80" cy="426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2" y="228"/>
                </a:cxn>
                <a:cxn ang="0">
                  <a:pos x="80" y="426"/>
                </a:cxn>
              </a:cxnLst>
              <a:rect l="0" t="0" r="r" b="b"/>
              <a:pathLst>
                <a:path w="80" h="426">
                  <a:moveTo>
                    <a:pt x="68" y="0"/>
                  </a:moveTo>
                  <a:cubicBezTo>
                    <a:pt x="34" y="78"/>
                    <a:pt x="0" y="157"/>
                    <a:pt x="2" y="228"/>
                  </a:cubicBezTo>
                  <a:cubicBezTo>
                    <a:pt x="4" y="299"/>
                    <a:pt x="42" y="362"/>
                    <a:pt x="80" y="426"/>
                  </a:cubicBezTo>
                </a:path>
              </a:pathLst>
            </a:custGeom>
            <a:noFill/>
            <a:ln w="12699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785" name="Text Box 25"/>
            <p:cNvSpPr txBox="1">
              <a:spLocks noChangeArrowheads="1"/>
            </p:cNvSpPr>
            <p:nvPr/>
          </p:nvSpPr>
          <p:spPr bwMode="auto">
            <a:xfrm>
              <a:off x="3729" y="1162"/>
              <a:ext cx="423" cy="229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Symbol" charset="2"/>
                </a:rPr>
                <a:t>-2q</a:t>
              </a:r>
            </a:p>
          </p:txBody>
        </p:sp>
        <p:sp>
          <p:nvSpPr>
            <p:cNvPr id="1141786" name="Text Box 26"/>
            <p:cNvSpPr txBox="1">
              <a:spLocks noChangeArrowheads="1"/>
            </p:cNvSpPr>
            <p:nvPr/>
          </p:nvSpPr>
          <p:spPr bwMode="auto">
            <a:xfrm>
              <a:off x="4983" y="1550"/>
              <a:ext cx="194" cy="229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L</a:t>
              </a:r>
              <a:endParaRPr lang="en-US" sz="1800" baseline="-10000"/>
            </a:p>
          </p:txBody>
        </p:sp>
      </p:grpSp>
      <p:sp>
        <p:nvSpPr>
          <p:cNvPr id="1141787" name="Text Box 27"/>
          <p:cNvSpPr txBox="1">
            <a:spLocks noChangeArrowheads="1"/>
          </p:cNvSpPr>
          <p:nvPr/>
        </p:nvSpPr>
        <p:spPr bwMode="auto">
          <a:xfrm>
            <a:off x="5538788" y="4651375"/>
            <a:ext cx="1317625" cy="363538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/>
              <a:t>L</a:t>
            </a:r>
            <a:r>
              <a:rPr lang="en-US" sz="1800" baseline="-10000"/>
              <a:t>o</a:t>
            </a:r>
            <a:r>
              <a:rPr lang="en-US" sz="1800"/>
              <a:t> /L=cos </a:t>
            </a:r>
            <a:r>
              <a:rPr lang="en-US" sz="1800">
                <a:latin typeface="Symbol" charset="2"/>
              </a:rPr>
              <a:t>q</a:t>
            </a:r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0"/>
          </p:nvPr>
        </p:nvSpPr>
        <p:spPr>
          <a:xfrm>
            <a:off x="25019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434" name="Rectangle 2"/>
          <p:cNvSpPr>
            <a:spLocks noChangeArrowheads="1"/>
          </p:cNvSpPr>
          <p:nvPr/>
        </p:nvSpPr>
        <p:spPr bwMode="auto">
          <a:xfrm>
            <a:off x="3028950" y="2719388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70435" name="Rectangle 3"/>
          <p:cNvSpPr>
            <a:spLocks noChangeArrowheads="1"/>
          </p:cNvSpPr>
          <p:nvPr/>
        </p:nvSpPr>
        <p:spPr bwMode="auto">
          <a:xfrm>
            <a:off x="3024188" y="2809875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70436" name="Rectangle 4"/>
          <p:cNvSpPr>
            <a:spLocks noChangeArrowheads="1"/>
          </p:cNvSpPr>
          <p:nvPr/>
        </p:nvSpPr>
        <p:spPr bwMode="auto">
          <a:xfrm>
            <a:off x="2890838" y="27479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70437" name="Rectangle 5"/>
          <p:cNvSpPr>
            <a:spLocks noChangeArrowheads="1"/>
          </p:cNvSpPr>
          <p:nvPr/>
        </p:nvSpPr>
        <p:spPr bwMode="auto">
          <a:xfrm>
            <a:off x="2890838" y="272891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70438" name="Rectangle 6"/>
          <p:cNvSpPr>
            <a:spLocks noChangeArrowheads="1"/>
          </p:cNvSpPr>
          <p:nvPr/>
        </p:nvSpPr>
        <p:spPr bwMode="auto">
          <a:xfrm>
            <a:off x="1828800" y="266700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70439" name="Rectangle 7"/>
          <p:cNvSpPr>
            <a:spLocks noChangeArrowheads="1"/>
          </p:cNvSpPr>
          <p:nvPr/>
        </p:nvSpPr>
        <p:spPr bwMode="auto">
          <a:xfrm>
            <a:off x="1828800" y="27098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70440" name="Rectangle 8"/>
          <p:cNvSpPr>
            <a:spLocks noChangeArrowheads="1"/>
          </p:cNvSpPr>
          <p:nvPr/>
        </p:nvSpPr>
        <p:spPr bwMode="auto">
          <a:xfrm>
            <a:off x="1976438" y="272415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70441" name="Text Box 9"/>
          <p:cNvSpPr txBox="1">
            <a:spLocks noChangeArrowheads="1"/>
          </p:cNvSpPr>
          <p:nvPr/>
        </p:nvSpPr>
        <p:spPr bwMode="auto">
          <a:xfrm>
            <a:off x="4640263" y="1419225"/>
            <a:ext cx="4503737" cy="2413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70443" name="Rectangle 11"/>
          <p:cNvSpPr>
            <a:spLocks noChangeArrowheads="1"/>
          </p:cNvSpPr>
          <p:nvPr/>
        </p:nvSpPr>
        <p:spPr bwMode="auto">
          <a:xfrm>
            <a:off x="0" y="0"/>
            <a:ext cx="9144000" cy="754063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</a:pPr>
            <a:r>
              <a:rPr lang="en-US" sz="2400" b="1">
                <a:solidFill>
                  <a:srgbClr val="00279F"/>
                </a:solidFill>
                <a:latin typeface="Tahoma" charset="0"/>
              </a:rPr>
              <a:t>Details of the Chicane</a:t>
            </a:r>
          </a:p>
        </p:txBody>
      </p:sp>
      <p:pic>
        <p:nvPicPr>
          <p:cNvPr id="1170445" name="Picture 13" descr="C:\Documents and Settings\dejan.C-AD\My Documents\EPAC08\MuonAccelerationInTevatronTunnel\DetailsOfChican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33450"/>
            <a:ext cx="9144000" cy="4476750"/>
          </a:xfrm>
          <a:prstGeom prst="rect">
            <a:avLst/>
          </a:prstGeom>
          <a:noFill/>
        </p:spPr>
      </p:pic>
      <p:sp>
        <p:nvSpPr>
          <p:cNvPr id="1170447" name="Line 15"/>
          <p:cNvSpPr>
            <a:spLocks noChangeShapeType="1"/>
          </p:cNvSpPr>
          <p:nvPr/>
        </p:nvSpPr>
        <p:spPr bwMode="auto">
          <a:xfrm flipH="1">
            <a:off x="7439025" y="2686050"/>
            <a:ext cx="304800" cy="10477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0448" name="Line 16"/>
          <p:cNvSpPr>
            <a:spLocks noChangeShapeType="1"/>
          </p:cNvSpPr>
          <p:nvPr/>
        </p:nvSpPr>
        <p:spPr bwMode="auto">
          <a:xfrm flipH="1" flipV="1">
            <a:off x="6419850" y="3686175"/>
            <a:ext cx="1028700" cy="285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0449" name="Line 17"/>
          <p:cNvSpPr>
            <a:spLocks noChangeShapeType="1"/>
          </p:cNvSpPr>
          <p:nvPr/>
        </p:nvSpPr>
        <p:spPr bwMode="auto">
          <a:xfrm flipH="1" flipV="1">
            <a:off x="6172200" y="2619375"/>
            <a:ext cx="266700" cy="1066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0450" name="Line 18"/>
          <p:cNvSpPr>
            <a:spLocks noChangeShapeType="1"/>
          </p:cNvSpPr>
          <p:nvPr/>
        </p:nvSpPr>
        <p:spPr bwMode="auto">
          <a:xfrm flipH="1">
            <a:off x="6400800" y="1485900"/>
            <a:ext cx="114300" cy="306705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0451" name="Line 19"/>
          <p:cNvSpPr>
            <a:spLocks noChangeShapeType="1"/>
          </p:cNvSpPr>
          <p:nvPr/>
        </p:nvSpPr>
        <p:spPr bwMode="auto">
          <a:xfrm flipH="1">
            <a:off x="7724775" y="1466850"/>
            <a:ext cx="38100" cy="317182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0452" name="Line 20"/>
          <p:cNvSpPr>
            <a:spLocks noChangeShapeType="1"/>
          </p:cNvSpPr>
          <p:nvPr/>
        </p:nvSpPr>
        <p:spPr bwMode="auto">
          <a:xfrm flipH="1">
            <a:off x="7439025" y="1457325"/>
            <a:ext cx="38100" cy="3133725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0453" name="Line 21"/>
          <p:cNvSpPr>
            <a:spLocks noChangeShapeType="1"/>
          </p:cNvSpPr>
          <p:nvPr/>
        </p:nvSpPr>
        <p:spPr bwMode="auto">
          <a:xfrm flipH="1">
            <a:off x="6076950" y="1476375"/>
            <a:ext cx="161925" cy="276225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0454" name="Text Box 22"/>
          <p:cNvSpPr txBox="1">
            <a:spLocks noChangeArrowheads="1"/>
          </p:cNvSpPr>
          <p:nvPr/>
        </p:nvSpPr>
        <p:spPr bwMode="auto">
          <a:xfrm>
            <a:off x="423863" y="1498600"/>
            <a:ext cx="1006475" cy="363538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99"/>
                </a:solidFill>
              </a:rPr>
              <a:t>CAVITY</a:t>
            </a:r>
          </a:p>
        </p:txBody>
      </p:sp>
      <p:sp>
        <p:nvSpPr>
          <p:cNvPr id="1170456" name="Text Box 24"/>
          <p:cNvSpPr txBox="1">
            <a:spLocks noChangeArrowheads="1"/>
          </p:cNvSpPr>
          <p:nvPr/>
        </p:nvSpPr>
        <p:spPr bwMode="auto">
          <a:xfrm>
            <a:off x="3071813" y="1498600"/>
            <a:ext cx="1216025" cy="363538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99"/>
                </a:solidFill>
              </a:rPr>
              <a:t>TRIPLET</a:t>
            </a:r>
          </a:p>
        </p:txBody>
      </p:sp>
      <p:sp>
        <p:nvSpPr>
          <p:cNvPr id="1170457" name="Line 25"/>
          <p:cNvSpPr>
            <a:spLocks noChangeShapeType="1"/>
          </p:cNvSpPr>
          <p:nvPr/>
        </p:nvSpPr>
        <p:spPr bwMode="auto">
          <a:xfrm flipH="1">
            <a:off x="7134225" y="2695575"/>
            <a:ext cx="609600" cy="20574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0459" name="Freeform 27"/>
          <p:cNvSpPr>
            <a:spLocks/>
          </p:cNvSpPr>
          <p:nvPr/>
        </p:nvSpPr>
        <p:spPr bwMode="auto">
          <a:xfrm>
            <a:off x="7067550" y="3714750"/>
            <a:ext cx="266700" cy="342900"/>
          </a:xfrm>
          <a:custGeom>
            <a:avLst/>
            <a:gdLst/>
            <a:ahLst/>
            <a:cxnLst>
              <a:cxn ang="0">
                <a:pos x="168" y="216"/>
              </a:cxn>
              <a:cxn ang="0">
                <a:pos x="60" y="132"/>
              </a:cxn>
              <a:cxn ang="0">
                <a:pos x="0" y="0"/>
              </a:cxn>
            </a:cxnLst>
            <a:rect l="0" t="0" r="r" b="b"/>
            <a:pathLst>
              <a:path w="168" h="216">
                <a:moveTo>
                  <a:pt x="168" y="216"/>
                </a:moveTo>
                <a:cubicBezTo>
                  <a:pt x="128" y="192"/>
                  <a:pt x="88" y="168"/>
                  <a:pt x="60" y="132"/>
                </a:cubicBezTo>
                <a:cubicBezTo>
                  <a:pt x="32" y="96"/>
                  <a:pt x="9" y="24"/>
                  <a:pt x="0" y="0"/>
                </a:cubicBezTo>
              </a:path>
            </a:pathLst>
          </a:custGeom>
          <a:noFill/>
          <a:ln w="12699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0460" name="Line 28"/>
          <p:cNvSpPr>
            <a:spLocks noChangeShapeType="1"/>
          </p:cNvSpPr>
          <p:nvPr/>
        </p:nvSpPr>
        <p:spPr bwMode="auto">
          <a:xfrm flipH="1" flipV="1">
            <a:off x="5505450" y="3686175"/>
            <a:ext cx="137160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0461" name="Freeform 29"/>
          <p:cNvSpPr>
            <a:spLocks/>
          </p:cNvSpPr>
          <p:nvPr/>
        </p:nvSpPr>
        <p:spPr bwMode="auto">
          <a:xfrm>
            <a:off x="5972175" y="3286125"/>
            <a:ext cx="361950" cy="400050"/>
          </a:xfrm>
          <a:custGeom>
            <a:avLst/>
            <a:gdLst/>
            <a:ahLst/>
            <a:cxnLst>
              <a:cxn ang="0">
                <a:pos x="0" y="252"/>
              </a:cxn>
              <a:cxn ang="0">
                <a:pos x="90" y="84"/>
              </a:cxn>
              <a:cxn ang="0">
                <a:pos x="228" y="0"/>
              </a:cxn>
            </a:cxnLst>
            <a:rect l="0" t="0" r="r" b="b"/>
            <a:pathLst>
              <a:path w="228" h="252">
                <a:moveTo>
                  <a:pt x="0" y="252"/>
                </a:moveTo>
                <a:cubicBezTo>
                  <a:pt x="26" y="189"/>
                  <a:pt x="52" y="126"/>
                  <a:pt x="90" y="84"/>
                </a:cubicBezTo>
                <a:cubicBezTo>
                  <a:pt x="128" y="42"/>
                  <a:pt x="178" y="21"/>
                  <a:pt x="228" y="0"/>
                </a:cubicBezTo>
              </a:path>
            </a:pathLst>
          </a:custGeom>
          <a:noFill/>
          <a:ln w="12699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ooter Placeholder 26"/>
          <p:cNvSpPr>
            <a:spLocks noGrp="1"/>
          </p:cNvSpPr>
          <p:nvPr>
            <p:ph type="ftr" sz="quarter" idx="10"/>
          </p:nvPr>
        </p:nvSpPr>
        <p:spPr>
          <a:xfrm>
            <a:off x="24003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810" name="Rectangle 2"/>
          <p:cNvSpPr>
            <a:spLocks noChangeArrowheads="1"/>
          </p:cNvSpPr>
          <p:nvPr/>
        </p:nvSpPr>
        <p:spPr bwMode="auto">
          <a:xfrm>
            <a:off x="3028950" y="2719388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43811" name="Rectangle 3"/>
          <p:cNvSpPr>
            <a:spLocks noChangeArrowheads="1"/>
          </p:cNvSpPr>
          <p:nvPr/>
        </p:nvSpPr>
        <p:spPr bwMode="auto">
          <a:xfrm>
            <a:off x="3024188" y="2809875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43812" name="Rectangle 4"/>
          <p:cNvSpPr>
            <a:spLocks noChangeArrowheads="1"/>
          </p:cNvSpPr>
          <p:nvPr/>
        </p:nvSpPr>
        <p:spPr bwMode="auto">
          <a:xfrm>
            <a:off x="2890838" y="27479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43813" name="Rectangle 5"/>
          <p:cNvSpPr>
            <a:spLocks noChangeArrowheads="1"/>
          </p:cNvSpPr>
          <p:nvPr/>
        </p:nvSpPr>
        <p:spPr bwMode="auto">
          <a:xfrm>
            <a:off x="2890838" y="272891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43814" name="Rectangle 6"/>
          <p:cNvSpPr>
            <a:spLocks noChangeArrowheads="1"/>
          </p:cNvSpPr>
          <p:nvPr/>
        </p:nvSpPr>
        <p:spPr bwMode="auto">
          <a:xfrm>
            <a:off x="1828800" y="266700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43815" name="Rectangle 7"/>
          <p:cNvSpPr>
            <a:spLocks noChangeArrowheads="1"/>
          </p:cNvSpPr>
          <p:nvPr/>
        </p:nvSpPr>
        <p:spPr bwMode="auto">
          <a:xfrm>
            <a:off x="1828800" y="2709863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43816" name="Rectangle 8"/>
          <p:cNvSpPr>
            <a:spLocks noChangeArrowheads="1"/>
          </p:cNvSpPr>
          <p:nvPr/>
        </p:nvSpPr>
        <p:spPr bwMode="auto">
          <a:xfrm>
            <a:off x="1976438" y="2724150"/>
            <a:ext cx="9144000" cy="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43817" name="Text Box 9"/>
          <p:cNvSpPr txBox="1">
            <a:spLocks noChangeArrowheads="1"/>
          </p:cNvSpPr>
          <p:nvPr/>
        </p:nvSpPr>
        <p:spPr bwMode="auto">
          <a:xfrm>
            <a:off x="4640263" y="1419225"/>
            <a:ext cx="4503737" cy="2413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43819" name="Rectangle 11"/>
          <p:cNvSpPr>
            <a:spLocks noChangeArrowheads="1"/>
          </p:cNvSpPr>
          <p:nvPr/>
        </p:nvSpPr>
        <p:spPr bwMode="auto">
          <a:xfrm>
            <a:off x="0" y="0"/>
            <a:ext cx="9144000" cy="754063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 anchor="ctr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</a:pPr>
            <a:r>
              <a:rPr lang="en-US" sz="2800" b="1" dirty="0" smtClean="0">
                <a:solidFill>
                  <a:srgbClr val="00279F"/>
                </a:solidFill>
                <a:latin typeface="Tahoma" charset="0"/>
              </a:rPr>
              <a:t>Summary:</a:t>
            </a:r>
            <a:endParaRPr lang="en-US" sz="2800" b="1" dirty="0">
              <a:solidFill>
                <a:srgbClr val="00279F"/>
              </a:solidFill>
              <a:latin typeface="Tahoma" charset="0"/>
            </a:endParaRPr>
          </a:p>
        </p:txBody>
      </p:sp>
      <p:sp>
        <p:nvSpPr>
          <p:cNvPr id="1143820" name="Text Box 12"/>
          <p:cNvSpPr txBox="1">
            <a:spLocks noChangeArrowheads="1"/>
          </p:cNvSpPr>
          <p:nvPr/>
        </p:nvSpPr>
        <p:spPr bwMode="auto">
          <a:xfrm>
            <a:off x="1249363" y="1590675"/>
            <a:ext cx="180975" cy="24130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43821" name="Text Box 13"/>
          <p:cNvSpPr txBox="1">
            <a:spLocks noChangeArrowheads="1"/>
          </p:cNvSpPr>
          <p:nvPr/>
        </p:nvSpPr>
        <p:spPr bwMode="auto">
          <a:xfrm>
            <a:off x="166688" y="1198563"/>
            <a:ext cx="8853487" cy="2244204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marL="457200" indent="-457200">
              <a:buFontTx/>
              <a:buChar char="•"/>
            </a:pPr>
            <a:r>
              <a:rPr lang="en-US" sz="2000" b="1" dirty="0" smtClean="0">
                <a:solidFill>
                  <a:srgbClr val="000099"/>
                </a:solidFill>
              </a:rPr>
              <a:t>A combination </a:t>
            </a:r>
            <a:r>
              <a:rPr lang="en-US" sz="2000" b="1" dirty="0">
                <a:solidFill>
                  <a:srgbClr val="000099"/>
                </a:solidFill>
              </a:rPr>
              <a:t>of the non-scaling FFAG with linac is </a:t>
            </a:r>
            <a:r>
              <a:rPr lang="en-US" sz="2000" b="1" dirty="0" smtClean="0">
                <a:solidFill>
                  <a:srgbClr val="000099"/>
                </a:solidFill>
              </a:rPr>
              <a:t>possible. </a:t>
            </a:r>
            <a:endParaRPr lang="en-US" sz="2000" dirty="0" smtClean="0">
              <a:solidFill>
                <a:srgbClr val="000099"/>
              </a:solidFill>
            </a:endParaRPr>
          </a:p>
          <a:p>
            <a:pPr marL="457200" indent="-457200">
              <a:buFontTx/>
              <a:buChar char="•"/>
            </a:pPr>
            <a:r>
              <a:rPr lang="en-US" sz="2000" b="1" dirty="0" smtClean="0">
                <a:solidFill>
                  <a:srgbClr val="000099"/>
                </a:solidFill>
              </a:rPr>
              <a:t>Time </a:t>
            </a:r>
            <a:r>
              <a:rPr lang="en-US" sz="2000" b="1" dirty="0">
                <a:solidFill>
                  <a:srgbClr val="000099"/>
                </a:solidFill>
              </a:rPr>
              <a:t>of flight adjustments is necessary</a:t>
            </a:r>
            <a:r>
              <a:rPr lang="en-US" sz="2000" b="1" dirty="0" smtClean="0">
                <a:solidFill>
                  <a:srgbClr val="000099"/>
                </a:solidFill>
              </a:rPr>
              <a:t> –maximum of 0.493 </a:t>
            </a:r>
            <a:r>
              <a:rPr lang="en-US" sz="2000" b="1" dirty="0">
                <a:solidFill>
                  <a:srgbClr val="000099"/>
                </a:solidFill>
              </a:rPr>
              <a:t>m </a:t>
            </a:r>
            <a:r>
              <a:rPr lang="en-US" sz="2000" b="1" dirty="0" smtClean="0">
                <a:solidFill>
                  <a:srgbClr val="000099"/>
                </a:solidFill>
              </a:rPr>
              <a:t>delay.</a:t>
            </a:r>
          </a:p>
          <a:p>
            <a:pPr marL="457200" indent="-457200">
              <a:buFontTx/>
              <a:buChar char="•"/>
            </a:pPr>
            <a:r>
              <a:rPr lang="en-US" sz="2000" b="1" dirty="0" smtClean="0">
                <a:solidFill>
                  <a:srgbClr val="000099"/>
                </a:solidFill>
              </a:rPr>
              <a:t>The </a:t>
            </a:r>
            <a:r>
              <a:rPr lang="en-US" sz="2000" b="1" dirty="0">
                <a:solidFill>
                  <a:srgbClr val="000099"/>
                </a:solidFill>
              </a:rPr>
              <a:t>simulation of acceleration</a:t>
            </a:r>
            <a:r>
              <a:rPr lang="en-US" sz="2000" b="1" dirty="0" smtClean="0">
                <a:solidFill>
                  <a:srgbClr val="000099"/>
                </a:solidFill>
              </a:rPr>
              <a:t> can be </a:t>
            </a:r>
            <a:r>
              <a:rPr lang="en-US" sz="2000" b="1" dirty="0">
                <a:solidFill>
                  <a:srgbClr val="000099"/>
                </a:solidFill>
              </a:rPr>
              <a:t>set-up by the PTC (Polymorphic Tracking Code).</a:t>
            </a:r>
          </a:p>
          <a:p>
            <a:pPr marL="457200" indent="-457200"/>
            <a:endParaRPr lang="en-US" sz="2000" b="1" dirty="0">
              <a:solidFill>
                <a:srgbClr val="000099"/>
              </a:solidFill>
            </a:endParaRPr>
          </a:p>
          <a:p>
            <a:pPr marL="457200" indent="-457200" algn="ctr"/>
            <a:r>
              <a:rPr lang="en-US" sz="2000" b="1" dirty="0">
                <a:solidFill>
                  <a:srgbClr val="000099"/>
                </a:solidFill>
              </a:rPr>
              <a:t>Thanks to Muon Inc. for the support</a:t>
            </a:r>
          </a:p>
          <a:p>
            <a:pPr marL="457200" indent="-457200">
              <a:buFontTx/>
              <a:buChar char="•"/>
            </a:pP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0"/>
          </p:nvPr>
        </p:nvSpPr>
        <p:spPr>
          <a:xfrm>
            <a:off x="2336800" y="6604000"/>
            <a:ext cx="5915025" cy="2540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540000" y="6553200"/>
            <a:ext cx="5105401" cy="3048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  <p:pic>
        <p:nvPicPr>
          <p:cNvPr id="3" name="Picture 2" descr="Screen shot 2009-12-03 at 2.32.29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650" y="0"/>
            <a:ext cx="8540750" cy="66169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800100"/>
            <a:ext cx="49060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  <a:latin typeface="Tahoma Bold"/>
              </a:rPr>
              <a:t>Shinji Machida – </a:t>
            </a:r>
            <a:r>
              <a:rPr lang="en-US" sz="2000" dirty="0" err="1" smtClean="0">
                <a:solidFill>
                  <a:srgbClr val="0000FF"/>
                </a:solidFill>
                <a:latin typeface="Tahoma Bold"/>
              </a:rPr>
              <a:t>Fermilab</a:t>
            </a:r>
            <a:r>
              <a:rPr lang="en-US" sz="2000" dirty="0" smtClean="0">
                <a:solidFill>
                  <a:srgbClr val="0000FF"/>
                </a:solidFill>
                <a:latin typeface="Tahoma Bold"/>
              </a:rPr>
              <a:t> FFAG workshop</a:t>
            </a:r>
            <a:endParaRPr lang="en-US" sz="2000" dirty="0">
              <a:solidFill>
                <a:srgbClr val="0000FF"/>
              </a:solidFill>
              <a:latin typeface="Tahoma Bold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540000" y="6553200"/>
            <a:ext cx="5105401" cy="3048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  <p:pic>
        <p:nvPicPr>
          <p:cNvPr id="3" name="Picture 2" descr="Screen shot 2009-12-03 at 2.33.29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0"/>
            <a:ext cx="8329613" cy="63553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800100"/>
            <a:ext cx="49060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  <a:latin typeface="Tahoma Bold"/>
              </a:rPr>
              <a:t>Shinji Machida – </a:t>
            </a:r>
            <a:r>
              <a:rPr lang="en-US" sz="2000" dirty="0" err="1" smtClean="0">
                <a:solidFill>
                  <a:srgbClr val="0000FF"/>
                </a:solidFill>
                <a:latin typeface="Tahoma Bold"/>
              </a:rPr>
              <a:t>Fermilab</a:t>
            </a:r>
            <a:r>
              <a:rPr lang="en-US" sz="2000" dirty="0" smtClean="0">
                <a:solidFill>
                  <a:srgbClr val="0000FF"/>
                </a:solidFill>
                <a:latin typeface="Tahoma Bold"/>
              </a:rPr>
              <a:t> FFAG workshop</a:t>
            </a:r>
            <a:endParaRPr lang="en-US" sz="2000" dirty="0">
              <a:solidFill>
                <a:srgbClr val="0000FF"/>
              </a:solidFill>
              <a:latin typeface="Tahoma Bold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540000" y="6553200"/>
            <a:ext cx="5105401" cy="3048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  <p:pic>
        <p:nvPicPr>
          <p:cNvPr id="3" name="Picture 2" descr="Screen shot 2009-12-03 at 2.44.3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0"/>
            <a:ext cx="8788400" cy="654857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2900" y="1028700"/>
            <a:ext cx="50383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  <a:latin typeface="Tahoma"/>
              </a:rPr>
              <a:t>Yoshiharu Mori – </a:t>
            </a:r>
            <a:r>
              <a:rPr lang="en-US" sz="2000" dirty="0" err="1" smtClean="0">
                <a:solidFill>
                  <a:srgbClr val="0000FF"/>
                </a:solidFill>
                <a:latin typeface="Tahoma"/>
              </a:rPr>
              <a:t>Fermilab</a:t>
            </a:r>
            <a:r>
              <a:rPr lang="en-US" sz="2000" dirty="0" smtClean="0">
                <a:solidFill>
                  <a:srgbClr val="0000FF"/>
                </a:solidFill>
                <a:latin typeface="Tahoma"/>
              </a:rPr>
              <a:t> FFAG workshop:</a:t>
            </a:r>
            <a:endParaRPr lang="en-US" sz="2000" dirty="0">
              <a:solidFill>
                <a:srgbClr val="0000FF"/>
              </a:solidFill>
              <a:latin typeface="Tahoma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540000" y="6553200"/>
            <a:ext cx="5105401" cy="3048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  <p:pic>
        <p:nvPicPr>
          <p:cNvPr id="3" name="Picture 2" descr="Screen shot 2009-12-03 at 2.44.16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0"/>
            <a:ext cx="8636000" cy="6447014"/>
          </a:xfrm>
          <a:prstGeom prst="rect">
            <a:avLst/>
          </a:prstGeom>
        </p:spPr>
      </p:pic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540000" y="6553200"/>
            <a:ext cx="5105401" cy="304800"/>
          </a:xfrm>
        </p:spPr>
        <p:txBody>
          <a:bodyPr/>
          <a:lstStyle/>
          <a:p>
            <a:r>
              <a:rPr lang="en-US" sz="1200" dirty="0" smtClean="0">
                <a:latin typeface="Arial Unicode MS" charset="0"/>
              </a:rPr>
              <a:t>Dejan Trbojevic  BNL - Muon Collider Design Workshop Dec 1-3, 2009</a:t>
            </a:r>
            <a:endParaRPr lang="en-US" sz="1200" dirty="0">
              <a:latin typeface="Arial Unicode MS" charset="0"/>
            </a:endParaRPr>
          </a:p>
        </p:txBody>
      </p:sp>
      <p:pic>
        <p:nvPicPr>
          <p:cNvPr id="3" name="Picture 2" descr="Screen shot 2009-12-03 at 2.42.29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-1"/>
            <a:ext cx="8978900" cy="643176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4000" y="1066800"/>
            <a:ext cx="50383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  <a:latin typeface="Tahoma"/>
              </a:rPr>
              <a:t>Yoshiharu Mori – </a:t>
            </a:r>
            <a:r>
              <a:rPr lang="en-US" sz="2000" dirty="0" err="1" smtClean="0">
                <a:solidFill>
                  <a:srgbClr val="0000FF"/>
                </a:solidFill>
                <a:latin typeface="Tahoma"/>
              </a:rPr>
              <a:t>Fermilab</a:t>
            </a:r>
            <a:r>
              <a:rPr lang="en-US" sz="2000" dirty="0" smtClean="0">
                <a:solidFill>
                  <a:srgbClr val="0000FF"/>
                </a:solidFill>
                <a:latin typeface="Tahoma"/>
              </a:rPr>
              <a:t> FFAG workshop:</a:t>
            </a:r>
            <a:endParaRPr lang="en-US" sz="2000" dirty="0">
              <a:solidFill>
                <a:srgbClr val="0000FF"/>
              </a:solidFill>
              <a:latin typeface="Tahoma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slow">
        <mp:cube dir="r"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<p:transition spd="slow">
        <p:cover dir="r"/>
      </p:transition>
    </mc:Fallback>
  </mc:AlternateContent>
</p:sld>
</file>

<file path=ppt/theme/theme1.xml><?xml version="1.0" encoding="utf-8"?>
<a:theme xmlns:a="http://schemas.openxmlformats.org/drawingml/2006/main" name="SPring-8_seminar">
  <a:themeElements>
    <a:clrScheme name="SPring-8_seminar 4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DDDDDD"/>
      </a:accent1>
      <a:accent2>
        <a:srgbClr val="808080"/>
      </a:accent2>
      <a:accent3>
        <a:srgbClr val="FFFFFF"/>
      </a:accent3>
      <a:accent4>
        <a:srgbClr val="000000"/>
      </a:accent4>
      <a:accent5>
        <a:srgbClr val="EBEBEB"/>
      </a:accent5>
      <a:accent6>
        <a:srgbClr val="737373"/>
      </a:accent6>
      <a:hlink>
        <a:srgbClr val="4D4D4D"/>
      </a:hlink>
      <a:folHlink>
        <a:srgbClr val="EAEAEA"/>
      </a:folHlink>
    </a:clrScheme>
    <a:fontScheme name="SPring-8_semina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699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699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Unicode MS" charset="0"/>
          </a:defRPr>
        </a:defPPr>
      </a:lstStyle>
    </a:lnDef>
  </a:objectDefaults>
  <a:extraClrSchemeLst>
    <a:extraClrScheme>
      <a:clrScheme name="SPring-8_semina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ring-8_semina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ring-8_semina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ring-8_semina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ring-8_semina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ring-8_semina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ring-8_semina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ring-8_seminar 8">
        <a:dk1>
          <a:srgbClr val="000000"/>
        </a:dk1>
        <a:lt1>
          <a:srgbClr val="CCFF99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E2FFCA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ring-8_seminar 9">
        <a:dk1>
          <a:srgbClr val="000000"/>
        </a:dk1>
        <a:lt1>
          <a:srgbClr val="CC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E2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ring-8_seminar 10">
        <a:dk1>
          <a:srgbClr val="666633"/>
        </a:dk1>
        <a:lt1>
          <a:srgbClr val="FFFFFF"/>
        </a:lt1>
        <a:dk2>
          <a:srgbClr val="009999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AACACA"/>
        </a:accent3>
        <a:accent4>
          <a:srgbClr val="DADADA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SPring-8_seminar</Template>
  <TotalTime>130247</TotalTime>
  <Pages>1</Pages>
  <Words>1915</Words>
  <Application>Microsoft Macintosh PowerPoint</Application>
  <PresentationFormat>Letter Paper (8.5x11 in)</PresentationFormat>
  <Paragraphs>326</Paragraphs>
  <Slides>47</Slides>
  <Notes>34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SPring-8_seminar</vt:lpstr>
      <vt:lpstr>Equation</vt:lpstr>
      <vt:lpstr>Slide 1</vt:lpstr>
      <vt:lpstr>RLA for Muons</vt:lpstr>
      <vt:lpstr>‘Racetrack’ vs ‘Dogbone’  RLA (both m+ and m- species )</vt:lpstr>
      <vt:lpstr>FODO vs Triplet focusing - ‘flat focusing' linac profile*</vt:lpstr>
      <vt:lpstr>The linac – Betatron Function dependence on energy</vt:lpstr>
      <vt:lpstr>Slide 6</vt:lpstr>
      <vt:lpstr>Slide 7</vt:lpstr>
      <vt:lpstr>Slide 8</vt:lpstr>
      <vt:lpstr>Arc cell with Halbach magnets</vt:lpstr>
      <vt:lpstr>Arc cell with Halbach magnets</vt:lpstr>
      <vt:lpstr>Arc cells for two different lattices</vt:lpstr>
      <vt:lpstr>Slide 12</vt:lpstr>
      <vt:lpstr>Slide 13</vt:lpstr>
      <vt:lpstr>Halbach permanent magnet </vt:lpstr>
      <vt:lpstr>Slide 15</vt:lpstr>
      <vt:lpstr>Halbach permanent magnets: available material </vt:lpstr>
      <vt:lpstr>Halbach permanent magnets – pictures from the original publication:</vt:lpstr>
      <vt:lpstr>Halbach permanent magnets </vt:lpstr>
      <vt:lpstr>Matching cell – geometrical constraint - arc to linac</vt:lpstr>
      <vt:lpstr> IEEE Transactions on Nuclear Science, Vol. NS-30, No. 4, August 1983</vt:lpstr>
      <vt:lpstr>Slide 21</vt:lpstr>
      <vt:lpstr>Slide 22</vt:lpstr>
      <vt:lpstr>Slide 23</vt:lpstr>
      <vt:lpstr>Slide 24</vt:lpstr>
      <vt:lpstr>Slide 25</vt:lpstr>
      <vt:lpstr>New matching cell</vt:lpstr>
      <vt:lpstr>Matching Cell - @ zero dispersion end</vt:lpstr>
      <vt:lpstr>Matching Cell @ entrance</vt:lpstr>
      <vt:lpstr>Mike Craddock’s approach:</vt:lpstr>
      <vt:lpstr>Matching to linac -&gt; zero dispersion for each momentum</vt:lpstr>
      <vt:lpstr>Matching to linac -&gt; zero dispersion for each momentum</vt:lpstr>
      <vt:lpstr>p&gt;pcent orbits matched to linac -&gt; zero dispersion for each momentum </vt:lpstr>
      <vt:lpstr>Matching cell to the non-scaling FFAG arcs</vt:lpstr>
      <vt:lpstr>Matching cell to the non-scaling FFAG arcs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</vt:vector>
  </TitlesOfParts>
  <Company>TJNAF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>Berkeley Lab Generic Presentation</dc:subject>
  <dc:creator>Alex Bogacz</dc:creator>
  <cp:keywords>Presentation Generic</cp:keywords>
  <dc:description/>
  <cp:lastModifiedBy>Dejan  Trbojevic</cp:lastModifiedBy>
  <cp:revision>424</cp:revision>
  <cp:lastPrinted>2000-12-01T16:23:09Z</cp:lastPrinted>
  <dcterms:created xsi:type="dcterms:W3CDTF">2009-12-03T15:21:03Z</dcterms:created>
  <dcterms:modified xsi:type="dcterms:W3CDTF">2009-12-03T15:58:06Z</dcterms:modified>
</cp:coreProperties>
</file>