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Lst>
  <p:notesMasterIdLst>
    <p:notesMasterId r:id="rId16"/>
  </p:notesMasterIdLst>
  <p:sldIdLst>
    <p:sldId id="256" r:id="rId3"/>
    <p:sldId id="260" r:id="rId4"/>
    <p:sldId id="272" r:id="rId5"/>
    <p:sldId id="264" r:id="rId6"/>
    <p:sldId id="262" r:id="rId7"/>
    <p:sldId id="261" r:id="rId8"/>
    <p:sldId id="263" r:id="rId9"/>
    <p:sldId id="266" r:id="rId10"/>
    <p:sldId id="267" r:id="rId11"/>
    <p:sldId id="268" r:id="rId12"/>
    <p:sldId id="274" r:id="rId13"/>
    <p:sldId id="271" r:id="rId14"/>
    <p:sldId id="275" r:id="rId15"/>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Arial" pitchFamily="34" charset="0"/>
        <a:ea typeface="+mn-ea"/>
        <a:cs typeface="+mn-cs"/>
      </a:defRPr>
    </a:lvl1pPr>
    <a:lvl2pPr marL="457200" algn="l" rtl="0" fontAlgn="base">
      <a:spcBef>
        <a:spcPct val="0"/>
      </a:spcBef>
      <a:spcAft>
        <a:spcPct val="0"/>
      </a:spcAft>
      <a:defRPr sz="2800" kern="1200">
        <a:solidFill>
          <a:schemeClr val="tx1"/>
        </a:solidFill>
        <a:latin typeface="Arial" pitchFamily="34" charset="0"/>
        <a:ea typeface="+mn-ea"/>
        <a:cs typeface="+mn-cs"/>
      </a:defRPr>
    </a:lvl2pPr>
    <a:lvl3pPr marL="914400" algn="l" rtl="0" fontAlgn="base">
      <a:spcBef>
        <a:spcPct val="0"/>
      </a:spcBef>
      <a:spcAft>
        <a:spcPct val="0"/>
      </a:spcAft>
      <a:defRPr sz="2800" kern="1200">
        <a:solidFill>
          <a:schemeClr val="tx1"/>
        </a:solidFill>
        <a:latin typeface="Arial" pitchFamily="34" charset="0"/>
        <a:ea typeface="+mn-ea"/>
        <a:cs typeface="+mn-cs"/>
      </a:defRPr>
    </a:lvl3pPr>
    <a:lvl4pPr marL="1371600" algn="l" rtl="0" fontAlgn="base">
      <a:spcBef>
        <a:spcPct val="0"/>
      </a:spcBef>
      <a:spcAft>
        <a:spcPct val="0"/>
      </a:spcAft>
      <a:defRPr sz="2800" kern="1200">
        <a:solidFill>
          <a:schemeClr val="tx1"/>
        </a:solidFill>
        <a:latin typeface="Arial" pitchFamily="34" charset="0"/>
        <a:ea typeface="+mn-ea"/>
        <a:cs typeface="+mn-cs"/>
      </a:defRPr>
    </a:lvl4pPr>
    <a:lvl5pPr marL="1828800" algn="l" rtl="0" fontAlgn="base">
      <a:spcBef>
        <a:spcPct val="0"/>
      </a:spcBef>
      <a:spcAft>
        <a:spcPct val="0"/>
      </a:spcAft>
      <a:defRPr sz="2800" kern="1200">
        <a:solidFill>
          <a:schemeClr val="tx1"/>
        </a:solidFill>
        <a:latin typeface="Arial" pitchFamily="34" charset="0"/>
        <a:ea typeface="+mn-ea"/>
        <a:cs typeface="+mn-cs"/>
      </a:defRPr>
    </a:lvl5pPr>
    <a:lvl6pPr marL="2286000" algn="l" defTabSz="914400" rtl="0" eaLnBrk="1" latinLnBrk="0" hangingPunct="1">
      <a:defRPr sz="2800" kern="1200">
        <a:solidFill>
          <a:schemeClr val="tx1"/>
        </a:solidFill>
        <a:latin typeface="Arial" pitchFamily="34" charset="0"/>
        <a:ea typeface="+mn-ea"/>
        <a:cs typeface="+mn-cs"/>
      </a:defRPr>
    </a:lvl6pPr>
    <a:lvl7pPr marL="2743200" algn="l" defTabSz="914400" rtl="0" eaLnBrk="1" latinLnBrk="0" hangingPunct="1">
      <a:defRPr sz="2800" kern="1200">
        <a:solidFill>
          <a:schemeClr val="tx1"/>
        </a:solidFill>
        <a:latin typeface="Arial" pitchFamily="34" charset="0"/>
        <a:ea typeface="+mn-ea"/>
        <a:cs typeface="+mn-cs"/>
      </a:defRPr>
    </a:lvl7pPr>
    <a:lvl8pPr marL="3200400" algn="l" defTabSz="914400" rtl="0" eaLnBrk="1" latinLnBrk="0" hangingPunct="1">
      <a:defRPr sz="2800" kern="1200">
        <a:solidFill>
          <a:schemeClr val="tx1"/>
        </a:solidFill>
        <a:latin typeface="Arial" pitchFamily="34" charset="0"/>
        <a:ea typeface="+mn-ea"/>
        <a:cs typeface="+mn-cs"/>
      </a:defRPr>
    </a:lvl8pPr>
    <a:lvl9pPr marL="3657600" algn="l" defTabSz="914400" rtl="0" eaLnBrk="1" latinLnBrk="0" hangingPunct="1">
      <a:defRPr sz="28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0000FF"/>
    <a:srgbClr val="008000"/>
    <a:srgbClr val="CC00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48" autoAdjust="0"/>
    <p:restoredTop sz="94641" autoAdjust="0"/>
  </p:normalViewPr>
  <p:slideViewPr>
    <p:cSldViewPr>
      <p:cViewPr>
        <p:scale>
          <a:sx n="66" d="100"/>
          <a:sy n="66" d="100"/>
        </p:scale>
        <p:origin x="-636" y="-1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638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879BAFA-00F7-4869-AA0C-4178DA356C0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8EDA7CF-8B47-4BFD-8D3B-CFC022B39981}" type="slidenum">
              <a:rPr lang="en-US" smtClean="0"/>
              <a:pPr/>
              <a:t>1</a:t>
            </a:fld>
            <a:endParaRPr lang="en-US" smtClean="0"/>
          </a:p>
        </p:txBody>
      </p:sp>
      <p:sp>
        <p:nvSpPr>
          <p:cNvPr id="17411" name="Rectangle 2"/>
          <p:cNvSpPr>
            <a:spLocks noRo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DD32B32D-4FC7-403E-92C0-6998BE98F403}" type="slidenum">
              <a:rPr lang="en-US"/>
              <a:pPr>
                <a:defRPr/>
              </a:pPr>
              <a:t>‹#›</a:t>
            </a:fld>
            <a:r>
              <a:rPr lang="en-US"/>
              <a:t>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5ECC7BF8-BBD3-41F7-B69A-E509A91850F3}" type="slidenum">
              <a:rPr lang="en-US"/>
              <a:pPr>
                <a:defRPr/>
              </a:pPr>
              <a:t>‹#›</a:t>
            </a:fld>
            <a:r>
              <a:rPr lang="en-US"/>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C394AA68-BE27-48FF-B420-7A1CFB26B30B}" type="slidenum">
              <a:rPr lang="en-US"/>
              <a:pPr>
                <a:defRPr/>
              </a:pPr>
              <a:t>‹#›</a:t>
            </a:fld>
            <a:r>
              <a:rPr lang="en-US"/>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954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189D387B-4B79-4AE3-AEBD-7D6BF8D1F09A}" type="slidenum">
              <a:rPr lang="en-US"/>
              <a:pPr>
                <a:defRPr/>
              </a:pPr>
              <a:t>‹#›</a:t>
            </a:fld>
            <a:r>
              <a:rPr lang="en-US"/>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F4870ACC-BCE2-43D9-B45B-A022F6F784C3}" type="slidenum">
              <a:rPr lang="en-US"/>
              <a:pPr>
                <a:defRPr/>
              </a:pPr>
              <a:t>‹#›</a:t>
            </a:fld>
            <a:r>
              <a:rPr lang="en-US"/>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41D1D070-96F8-44FF-8DCA-708D9CE8AE7F}" type="slidenum">
              <a:rPr lang="en-US"/>
              <a:pPr>
                <a:defRPr/>
              </a:pPr>
              <a:t>‹#›</a:t>
            </a:fld>
            <a:r>
              <a:rPr lang="en-US"/>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F6E188B9-F2B3-4D2E-A7F0-8DDE6AF30FE9}" type="slidenum">
              <a:rPr lang="en-US"/>
              <a:pPr>
                <a:defRPr/>
              </a:pPr>
              <a:t>‹#›</a:t>
            </a:fld>
            <a:r>
              <a:rPr lang="en-US"/>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AA009995-8A21-48B6-B3CA-FEB4149D8B45}" type="slidenum">
              <a:rPr lang="en-US"/>
              <a:pPr>
                <a:defRPr/>
              </a:pPr>
              <a:t>‹#›</a:t>
            </a:fld>
            <a:r>
              <a:rPr lang="en-US"/>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01CAA00B-BFE0-4340-ABE6-FC7AD8D754C1}" type="slidenum">
              <a:rPr lang="en-US"/>
              <a:pPr>
                <a:defRPr/>
              </a:pPr>
              <a:t>‹#›</a:t>
            </a:fld>
            <a:r>
              <a:rPr lang="en-US"/>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1191B716-083C-4C9A-A7B7-A7A2CE71BA10}" type="slidenum">
              <a:rPr lang="en-US"/>
              <a:pPr>
                <a:defRPr/>
              </a:pPr>
              <a:t>‹#›</a:t>
            </a:fld>
            <a:r>
              <a:rPr lang="en-US"/>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8"/>
            <a:ext cx="22860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274638"/>
            <a:ext cx="67056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Alvin Tollestrup                                      MUTAC Meeting 8-10 April 2008                                                   </a:t>
            </a:r>
            <a:fld id="{AB063F4D-EE6B-4429-B68B-2C16E05BAC16}" type="slidenum">
              <a:rPr lang="en-US"/>
              <a:pPr>
                <a:defRPr/>
              </a:pPr>
              <a:t>‹#›</a:t>
            </a:fld>
            <a:r>
              <a:rPr lang="en-US"/>
              <a:t>               </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8AEE5FB-3CA0-4B51-861E-E313C750AD7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06BD23-090D-45B4-B20B-236CB93849C3}"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0E12CD-B00B-4450-A8CA-2436C9DD3F58}"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1B64C55-A757-459B-BADC-96010B07DFDC}"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47F5CE9-7F72-48C3-9D06-08702E8FB9C0}"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0F01E93-3CF4-4374-A00E-421EC7ABF67B}"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035519B-C2D4-47E7-AA5D-3B5C955D845D}"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2D10EE-39FF-4F54-A60A-3B377D756FEB}"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3D0F697-8C4C-497F-AC52-8ADA5B8E706F}"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74273C-6E61-4637-AF21-F5EFAAE34B66}"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38AA28C-A456-495A-A37E-10376F3503E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274638"/>
            <a:ext cx="9144000" cy="639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SLIDE TITLE UPPER CASE</a:t>
            </a:r>
          </a:p>
        </p:txBody>
      </p:sp>
      <p:sp>
        <p:nvSpPr>
          <p:cNvPr id="1027" name="Rectangle 3"/>
          <p:cNvSpPr>
            <a:spLocks noGrp="1" noChangeArrowheads="1"/>
          </p:cNvSpPr>
          <p:nvPr>
            <p:ph type="body" idx="1"/>
          </p:nvPr>
        </p:nvSpPr>
        <p:spPr bwMode="auto">
          <a:xfrm>
            <a:off x="457200" y="1295400"/>
            <a:ext cx="82296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228600" y="6553200"/>
            <a:ext cx="8686800" cy="152400"/>
          </a:xfrm>
          <a:prstGeom prst="rect">
            <a:avLst/>
          </a:prstGeom>
          <a:noFill/>
          <a:ln w="9525">
            <a:noFill/>
            <a:miter lim="800000"/>
            <a:headEnd/>
            <a:tailEnd/>
          </a:ln>
          <a:effectLst/>
        </p:spPr>
        <p:txBody>
          <a:bodyPr vert="horz" wrap="square" lIns="91440" tIns="0" rIns="91440" bIns="0" numCol="1" anchor="t" anchorCtr="0" compatLnSpc="1">
            <a:prstTxWarp prst="textNoShape">
              <a:avLst/>
            </a:prstTxWarp>
          </a:bodyPr>
          <a:lstStyle>
            <a:lvl1pPr algn="ctr">
              <a:defRPr sz="1400"/>
            </a:lvl1pPr>
          </a:lstStyle>
          <a:p>
            <a:pPr>
              <a:defRPr/>
            </a:pPr>
            <a:r>
              <a:rPr lang="en-US"/>
              <a:t>Alvin Tollestrup                                      MUTAC Meeting 8-10 April 2008                                                   </a:t>
            </a:r>
            <a:fld id="{AD716196-DDE2-4F74-A524-810C36613255}" type="slidenum">
              <a:rPr lang="en-US"/>
              <a:pPr>
                <a:defRPr/>
              </a:pPr>
              <a:t>‹#›</a:t>
            </a:fld>
            <a:r>
              <a:rPr lang="en-US"/>
              <a:t>               </a:t>
            </a:r>
          </a:p>
        </p:txBody>
      </p:sp>
      <p:sp>
        <p:nvSpPr>
          <p:cNvPr id="1036" name="Rectangle 12"/>
          <p:cNvSpPr>
            <a:spLocks noChangeArrowheads="1"/>
          </p:cNvSpPr>
          <p:nvPr userDrawn="1"/>
        </p:nvSpPr>
        <p:spPr bwMode="auto">
          <a:xfrm>
            <a:off x="76200" y="1066800"/>
            <a:ext cx="8991600" cy="76200"/>
          </a:xfrm>
          <a:prstGeom prst="rect">
            <a:avLst/>
          </a:prstGeom>
          <a:gradFill rotWithShape="1">
            <a:gsLst>
              <a:gs pos="0">
                <a:srgbClr val="0000FF"/>
              </a:gs>
              <a:gs pos="100000">
                <a:schemeClr val="bg1"/>
              </a:gs>
            </a:gsLst>
            <a:lin ang="0" scaled="1"/>
          </a:gradFill>
          <a:ln w="3175">
            <a:solidFill>
              <a:schemeClr val="tx1"/>
            </a:solidFill>
            <a:miter lim="800000"/>
            <a:headEnd/>
            <a:tailEnd/>
          </a:ln>
          <a:effectLst/>
        </p:spPr>
        <p:txBody>
          <a:bodyPr wrap="none" anchor="ctr"/>
          <a:lstStyle/>
          <a:p>
            <a:pPr>
              <a:defRPr/>
            </a:pPr>
            <a:endParaRPr lang="en-US"/>
          </a:p>
        </p:txBody>
      </p:sp>
      <p:sp>
        <p:nvSpPr>
          <p:cNvPr id="1037" name="Rectangle 13"/>
          <p:cNvSpPr>
            <a:spLocks noChangeArrowheads="1"/>
          </p:cNvSpPr>
          <p:nvPr userDrawn="1"/>
        </p:nvSpPr>
        <p:spPr bwMode="auto">
          <a:xfrm>
            <a:off x="152400" y="6400800"/>
            <a:ext cx="8839200" cy="76200"/>
          </a:xfrm>
          <a:prstGeom prst="rect">
            <a:avLst/>
          </a:prstGeom>
          <a:gradFill rotWithShape="1">
            <a:gsLst>
              <a:gs pos="0">
                <a:srgbClr val="0000FF"/>
              </a:gs>
              <a:gs pos="100000">
                <a:schemeClr val="bg1"/>
              </a:gs>
            </a:gsLst>
            <a:lin ang="0" scaled="1"/>
          </a:gradFill>
          <a:ln w="3175">
            <a:solidFill>
              <a:schemeClr val="tx1"/>
            </a:solidFill>
            <a:miter lim="800000"/>
            <a:headEnd/>
            <a:tailEnd/>
          </a:ln>
          <a:effectLst/>
        </p:spPr>
        <p:txBody>
          <a:bodyPr wrap="none" anchor="ctr"/>
          <a:lstStyle/>
          <a:p>
            <a:pPr>
              <a:defRPr/>
            </a:pPr>
            <a:endParaRPr lang="en-US"/>
          </a:p>
        </p:txBody>
      </p:sp>
      <p:grpSp>
        <p:nvGrpSpPr>
          <p:cNvPr id="1031" name="Group 17"/>
          <p:cNvGrpSpPr>
            <a:grpSpLocks/>
          </p:cNvGrpSpPr>
          <p:nvPr userDrawn="1"/>
        </p:nvGrpSpPr>
        <p:grpSpPr bwMode="auto">
          <a:xfrm>
            <a:off x="304800" y="80963"/>
            <a:ext cx="747713" cy="833437"/>
            <a:chOff x="345" y="44"/>
            <a:chExt cx="471" cy="525"/>
          </a:xfrm>
        </p:grpSpPr>
        <p:pic>
          <p:nvPicPr>
            <p:cNvPr id="1032" name="Picture 15"/>
            <p:cNvPicPr>
              <a:picLocks noChangeAspect="1" noChangeArrowheads="1"/>
            </p:cNvPicPr>
            <p:nvPr userDrawn="1"/>
          </p:nvPicPr>
          <p:blipFill>
            <a:blip r:embed="rId13"/>
            <a:srcRect/>
            <a:stretch>
              <a:fillRect/>
            </a:stretch>
          </p:blipFill>
          <p:spPr bwMode="auto">
            <a:xfrm>
              <a:off x="411" y="240"/>
              <a:ext cx="339" cy="329"/>
            </a:xfrm>
            <a:prstGeom prst="rect">
              <a:avLst/>
            </a:prstGeom>
            <a:noFill/>
            <a:ln w="9525">
              <a:noFill/>
              <a:miter lim="800000"/>
              <a:headEnd/>
              <a:tailEnd/>
            </a:ln>
          </p:spPr>
        </p:pic>
        <p:sp>
          <p:nvSpPr>
            <p:cNvPr id="1040" name="Text Box 16"/>
            <p:cNvSpPr txBox="1">
              <a:spLocks noChangeArrowheads="1"/>
            </p:cNvSpPr>
            <p:nvPr userDrawn="1"/>
          </p:nvSpPr>
          <p:spPr bwMode="auto">
            <a:xfrm>
              <a:off x="345" y="44"/>
              <a:ext cx="471" cy="211"/>
            </a:xfrm>
            <a:prstGeom prst="rect">
              <a:avLst/>
            </a:prstGeom>
            <a:noFill/>
            <a:ln w="9525">
              <a:noFill/>
              <a:miter lim="800000"/>
              <a:headEnd/>
              <a:tailEnd/>
            </a:ln>
            <a:effectLst/>
          </p:spPr>
          <p:txBody>
            <a:bodyPr wrap="none">
              <a:spAutoFit/>
            </a:bodyPr>
            <a:lstStyle/>
            <a:p>
              <a:pPr>
                <a:defRPr/>
              </a:pPr>
              <a:r>
                <a:rPr lang="en-US" sz="1600" b="1"/>
                <a:t>MCTF</a:t>
              </a:r>
            </a:p>
          </p:txBody>
        </p:sp>
      </p:gr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dt="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Arial" pitchFamily="34" charset="0"/>
        </a:defRPr>
      </a:lvl2pPr>
      <a:lvl3pPr algn="ctr" rtl="0" eaLnBrk="0" fontAlgn="base" hangingPunct="0">
        <a:spcBef>
          <a:spcPct val="0"/>
        </a:spcBef>
        <a:spcAft>
          <a:spcPct val="0"/>
        </a:spcAft>
        <a:defRPr sz="2800">
          <a:solidFill>
            <a:schemeClr val="tx2"/>
          </a:solidFill>
          <a:latin typeface="Arial" pitchFamily="34" charset="0"/>
        </a:defRPr>
      </a:lvl3pPr>
      <a:lvl4pPr algn="ctr" rtl="0" eaLnBrk="0" fontAlgn="base" hangingPunct="0">
        <a:spcBef>
          <a:spcPct val="0"/>
        </a:spcBef>
        <a:spcAft>
          <a:spcPct val="0"/>
        </a:spcAft>
        <a:defRPr sz="2800">
          <a:solidFill>
            <a:schemeClr val="tx2"/>
          </a:solidFill>
          <a:latin typeface="Arial" pitchFamily="34" charset="0"/>
        </a:defRPr>
      </a:lvl4pPr>
      <a:lvl5pPr algn="ctr" rtl="0" eaLnBrk="0" fontAlgn="base" hangingPunct="0">
        <a:spcBef>
          <a:spcPct val="0"/>
        </a:spcBef>
        <a:spcAft>
          <a:spcPct val="0"/>
        </a:spcAft>
        <a:defRPr sz="2800">
          <a:solidFill>
            <a:schemeClr val="tx2"/>
          </a:solidFill>
          <a:latin typeface="Arial" pitchFamily="34" charset="0"/>
        </a:defRPr>
      </a:lvl5pPr>
      <a:lvl6pPr marL="457200" algn="ctr" rtl="0" fontAlgn="base">
        <a:spcBef>
          <a:spcPct val="0"/>
        </a:spcBef>
        <a:spcAft>
          <a:spcPct val="0"/>
        </a:spcAft>
        <a:defRPr sz="2800">
          <a:solidFill>
            <a:schemeClr val="tx2"/>
          </a:solidFill>
          <a:latin typeface="Arial" pitchFamily="34" charset="0"/>
        </a:defRPr>
      </a:lvl6pPr>
      <a:lvl7pPr marL="914400" algn="ctr" rtl="0" fontAlgn="base">
        <a:spcBef>
          <a:spcPct val="0"/>
        </a:spcBef>
        <a:spcAft>
          <a:spcPct val="0"/>
        </a:spcAft>
        <a:defRPr sz="2800">
          <a:solidFill>
            <a:schemeClr val="tx2"/>
          </a:solidFill>
          <a:latin typeface="Arial" pitchFamily="34" charset="0"/>
        </a:defRPr>
      </a:lvl7pPr>
      <a:lvl8pPr marL="1371600" algn="ctr" rtl="0" fontAlgn="base">
        <a:spcBef>
          <a:spcPct val="0"/>
        </a:spcBef>
        <a:spcAft>
          <a:spcPct val="0"/>
        </a:spcAft>
        <a:defRPr sz="2800">
          <a:solidFill>
            <a:schemeClr val="tx2"/>
          </a:solidFill>
          <a:latin typeface="Arial" pitchFamily="34" charset="0"/>
        </a:defRPr>
      </a:lvl8pPr>
      <a:lvl9pPr marL="1828800" algn="ctr" rtl="0" fontAlgn="base">
        <a:spcBef>
          <a:spcPct val="0"/>
        </a:spcBef>
        <a:spcAft>
          <a:spcPct val="0"/>
        </a:spcAft>
        <a:defRPr sz="28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defRPr>
      </a:lvl2pPr>
      <a:lvl3pPr marL="1143000" indent="-228600" algn="l" rtl="0" eaLnBrk="0" fontAlgn="base" hangingPunct="0">
        <a:spcBef>
          <a:spcPct val="20000"/>
        </a:spcBef>
        <a:spcAft>
          <a:spcPct val="0"/>
        </a:spcAft>
        <a:buChar char="•"/>
        <a:defRPr sz="2400">
          <a:solidFill>
            <a:srgbClr val="009900"/>
          </a:solidFill>
          <a:latin typeface="+mn-lt"/>
        </a:defRPr>
      </a:lvl3pPr>
      <a:lvl4pPr marL="1600200" indent="-228600" algn="l" rtl="0" eaLnBrk="0" fontAlgn="base" hangingPunct="0">
        <a:spcBef>
          <a:spcPct val="20000"/>
        </a:spcBef>
        <a:spcAft>
          <a:spcPct val="0"/>
        </a:spcAft>
        <a:buChar char="–"/>
        <a:defRPr sz="2000">
          <a:solidFill>
            <a:srgbClr val="CC0000"/>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20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20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D1EFF68F-9443-493A-AD6D-57D820A3005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http://magnet.fsu.edu/~lee/logos/HorizontalTriplet/thumbs/ASC@NHMFL@FSU-Horizontal-586h.jpg" TargetMode="External"/><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smtClean="0"/>
              <a:t>VHFSMC</a:t>
            </a:r>
            <a:endParaRPr lang="en-US" smtClean="0"/>
          </a:p>
        </p:txBody>
      </p:sp>
      <p:sp>
        <p:nvSpPr>
          <p:cNvPr id="3075" name="Rectangle 3"/>
          <p:cNvSpPr>
            <a:spLocks noGrp="1" noChangeArrowheads="1"/>
          </p:cNvSpPr>
          <p:nvPr>
            <p:ph type="subTitle" idx="1"/>
          </p:nvPr>
        </p:nvSpPr>
        <p:spPr/>
        <p:txBody>
          <a:bodyPr/>
          <a:lstStyle/>
          <a:p>
            <a:r>
              <a:rPr lang="en-US" smtClean="0"/>
              <a:t>Very High Field Superconducting Magnet Collaboration</a:t>
            </a:r>
            <a:endParaRPr lang="en-US" smtClean="0"/>
          </a:p>
        </p:txBody>
      </p:sp>
      <p:sp>
        <p:nvSpPr>
          <p:cNvPr id="3076" name="Footer Placeholder 3"/>
          <p:cNvSpPr>
            <a:spLocks noGrp="1"/>
          </p:cNvSpPr>
          <p:nvPr>
            <p:ph type="ftr" sz="quarter" idx="10"/>
          </p:nvPr>
        </p:nvSpPr>
        <p:spPr/>
        <p:txBody>
          <a:bodyPr/>
          <a:lstStyle/>
          <a:p>
            <a:r>
              <a:rPr lang="en-US" smtClean="0"/>
              <a:t>Alvin Tollestrup                                      MUTAC Meeting 8-10 April 2008                                                   </a:t>
            </a:r>
            <a:fld id="{3023543A-4EB0-45CC-9A97-761E16E59754}" type="slidenum">
              <a:rPr lang="en-US" smtClean="0"/>
              <a:pPr/>
              <a:t>1</a:t>
            </a:fld>
            <a:r>
              <a:rPr lang="en-US" smtClean="0"/>
              <a:t>               </a:t>
            </a:r>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p:cNvSpPr>
            <a:spLocks noGrp="1"/>
          </p:cNvSpPr>
          <p:nvPr>
            <p:ph type="ftr" sz="quarter" idx="10"/>
          </p:nvPr>
        </p:nvSpPr>
        <p:spPr>
          <a:noFill/>
        </p:spPr>
        <p:txBody>
          <a:bodyPr/>
          <a:lstStyle/>
          <a:p>
            <a:r>
              <a:rPr lang="en-US" smtClean="0"/>
              <a:t>Alvin Tollestrup                                      MUTAC Meeting 8-10 April 2008                                                   </a:t>
            </a:r>
            <a:fld id="{A05FBC27-373E-4668-876A-6F3CE532E7EC}" type="slidenum">
              <a:rPr lang="en-US" smtClean="0"/>
              <a:pPr/>
              <a:t>2</a:t>
            </a:fld>
            <a:r>
              <a:rPr lang="en-US" smtClean="0"/>
              <a:t>               </a:t>
            </a:r>
          </a:p>
        </p:txBody>
      </p:sp>
      <p:sp>
        <p:nvSpPr>
          <p:cNvPr id="4099" name="Rectangle 2"/>
          <p:cNvSpPr>
            <a:spLocks noGrp="1" noChangeArrowheads="1"/>
          </p:cNvSpPr>
          <p:nvPr>
            <p:ph type="title"/>
          </p:nvPr>
        </p:nvSpPr>
        <p:spPr/>
        <p:txBody>
          <a:bodyPr/>
          <a:lstStyle/>
          <a:p>
            <a:pPr eaLnBrk="1" hangingPunct="1"/>
            <a:r>
              <a:rPr lang="en-US" smtClean="0"/>
              <a:t>The  </a:t>
            </a:r>
            <a:r>
              <a:rPr lang="en-US" smtClean="0">
                <a:solidFill>
                  <a:srgbClr val="FF0000"/>
                </a:solidFill>
              </a:rPr>
              <a:t>VHFSMC</a:t>
            </a:r>
            <a:r>
              <a:rPr lang="en-US" smtClean="0"/>
              <a:t>  Collaboration</a:t>
            </a:r>
          </a:p>
        </p:txBody>
      </p:sp>
      <p:sp>
        <p:nvSpPr>
          <p:cNvPr id="4100" name="Rectangle 3"/>
          <p:cNvSpPr>
            <a:spLocks noGrp="1" noChangeArrowheads="1"/>
          </p:cNvSpPr>
          <p:nvPr>
            <p:ph type="body" idx="1"/>
          </p:nvPr>
        </p:nvSpPr>
        <p:spPr/>
        <p:txBody>
          <a:bodyPr/>
          <a:lstStyle/>
          <a:p>
            <a:pPr eaLnBrk="1" hangingPunct="1">
              <a:buFontTx/>
              <a:buNone/>
            </a:pPr>
            <a:endParaRPr lang="en-US" smtClean="0"/>
          </a:p>
        </p:txBody>
      </p:sp>
      <p:pic>
        <p:nvPicPr>
          <p:cNvPr id="4101" name="Picture 5" descr="http://magnet.fsu.edu/~lee/logos/HorizontalTriplet/thumbs/ASC@NHMFL@FSU-Horizontal-586h.jpg"/>
          <p:cNvPicPr>
            <a:picLocks noChangeAspect="1" noChangeArrowheads="1"/>
          </p:cNvPicPr>
          <p:nvPr/>
        </p:nvPicPr>
        <p:blipFill>
          <a:blip r:embed="rId2" r:link="rId3"/>
          <a:srcRect/>
          <a:stretch>
            <a:fillRect/>
          </a:stretch>
        </p:blipFill>
        <p:spPr bwMode="auto">
          <a:xfrm>
            <a:off x="3124200" y="2057400"/>
            <a:ext cx="2276475" cy="817563"/>
          </a:xfrm>
          <a:prstGeom prst="rect">
            <a:avLst/>
          </a:prstGeom>
          <a:noFill/>
          <a:ln w="9525">
            <a:noFill/>
            <a:miter lim="800000"/>
            <a:headEnd/>
            <a:tailEnd/>
          </a:ln>
        </p:spPr>
      </p:pic>
      <p:sp>
        <p:nvSpPr>
          <p:cNvPr id="4102" name="Rectangle 8"/>
          <p:cNvSpPr>
            <a:spLocks noChangeArrowheads="1"/>
          </p:cNvSpPr>
          <p:nvPr/>
        </p:nvSpPr>
        <p:spPr bwMode="auto">
          <a:xfrm>
            <a:off x="1211263" y="3455988"/>
            <a:ext cx="9144000" cy="0"/>
          </a:xfrm>
          <a:prstGeom prst="rect">
            <a:avLst/>
          </a:prstGeom>
          <a:noFill/>
          <a:ln w="9525">
            <a:noFill/>
            <a:miter lim="800000"/>
            <a:headEnd/>
            <a:tailEnd/>
          </a:ln>
        </p:spPr>
        <p:txBody>
          <a:bodyPr wrap="none" anchor="ctr">
            <a:spAutoFit/>
          </a:bodyPr>
          <a:lstStyle/>
          <a:p>
            <a:endParaRPr lang="en-US"/>
          </a:p>
        </p:txBody>
      </p:sp>
      <p:grpSp>
        <p:nvGrpSpPr>
          <p:cNvPr id="4103" name="Group 12"/>
          <p:cNvGrpSpPr>
            <a:grpSpLocks/>
          </p:cNvGrpSpPr>
          <p:nvPr/>
        </p:nvGrpSpPr>
        <p:grpSpPr bwMode="auto">
          <a:xfrm>
            <a:off x="771525" y="1938338"/>
            <a:ext cx="7239000" cy="3384550"/>
            <a:chOff x="480" y="1248"/>
            <a:chExt cx="4560" cy="2132"/>
          </a:xfrm>
        </p:grpSpPr>
        <p:pic>
          <p:nvPicPr>
            <p:cNvPr id="4104" name="Picture 4" descr="FNALlogo"/>
            <p:cNvPicPr>
              <a:picLocks noChangeAspect="1" noChangeArrowheads="1"/>
            </p:cNvPicPr>
            <p:nvPr/>
          </p:nvPicPr>
          <p:blipFill>
            <a:blip r:embed="rId4"/>
            <a:srcRect/>
            <a:stretch>
              <a:fillRect/>
            </a:stretch>
          </p:blipFill>
          <p:spPr bwMode="auto">
            <a:xfrm>
              <a:off x="480" y="1392"/>
              <a:ext cx="1200" cy="364"/>
            </a:xfrm>
            <a:prstGeom prst="rect">
              <a:avLst/>
            </a:prstGeom>
            <a:noFill/>
            <a:ln w="9525">
              <a:noFill/>
              <a:miter lim="800000"/>
              <a:headEnd/>
              <a:tailEnd/>
            </a:ln>
          </p:spPr>
        </p:pic>
        <p:pic>
          <p:nvPicPr>
            <p:cNvPr id="4105" name="Picture 6"/>
            <p:cNvPicPr>
              <a:picLocks noChangeAspect="1" noChangeArrowheads="1"/>
            </p:cNvPicPr>
            <p:nvPr/>
          </p:nvPicPr>
          <p:blipFill>
            <a:blip r:embed="rId5"/>
            <a:srcRect/>
            <a:stretch>
              <a:fillRect/>
            </a:stretch>
          </p:blipFill>
          <p:spPr bwMode="auto">
            <a:xfrm>
              <a:off x="3840" y="1248"/>
              <a:ext cx="1152" cy="533"/>
            </a:xfrm>
            <a:prstGeom prst="rect">
              <a:avLst/>
            </a:prstGeom>
            <a:noFill/>
            <a:ln w="9525">
              <a:noFill/>
              <a:miter lim="800000"/>
              <a:headEnd/>
              <a:tailEnd/>
            </a:ln>
          </p:spPr>
        </p:pic>
        <p:pic>
          <p:nvPicPr>
            <p:cNvPr id="4106" name="Picture 7" descr="logo99"/>
            <p:cNvPicPr>
              <a:picLocks noChangeAspect="1" noChangeArrowheads="1"/>
            </p:cNvPicPr>
            <p:nvPr/>
          </p:nvPicPr>
          <p:blipFill>
            <a:blip r:embed="rId6"/>
            <a:srcRect/>
            <a:stretch>
              <a:fillRect/>
            </a:stretch>
          </p:blipFill>
          <p:spPr bwMode="auto">
            <a:xfrm>
              <a:off x="864" y="2112"/>
              <a:ext cx="2562" cy="576"/>
            </a:xfrm>
            <a:prstGeom prst="rect">
              <a:avLst/>
            </a:prstGeom>
            <a:noFill/>
            <a:ln w="9525">
              <a:noFill/>
              <a:miter lim="800000"/>
              <a:headEnd/>
              <a:tailEnd/>
            </a:ln>
          </p:spPr>
        </p:pic>
        <p:pic>
          <p:nvPicPr>
            <p:cNvPr id="4107" name="Picture 9"/>
            <p:cNvPicPr>
              <a:picLocks noChangeAspect="1" noChangeArrowheads="1"/>
            </p:cNvPicPr>
            <p:nvPr/>
          </p:nvPicPr>
          <p:blipFill>
            <a:blip r:embed="rId7"/>
            <a:srcRect/>
            <a:stretch>
              <a:fillRect/>
            </a:stretch>
          </p:blipFill>
          <p:spPr bwMode="auto">
            <a:xfrm>
              <a:off x="1872" y="2976"/>
              <a:ext cx="1679" cy="404"/>
            </a:xfrm>
            <a:prstGeom prst="rect">
              <a:avLst/>
            </a:prstGeom>
            <a:noFill/>
            <a:ln w="9525">
              <a:noFill/>
              <a:miter lim="800000"/>
              <a:headEnd/>
              <a:tailEnd/>
            </a:ln>
          </p:spPr>
        </p:pic>
        <p:pic>
          <p:nvPicPr>
            <p:cNvPr id="4108" name="Picture 10" descr="nist_blue (3)"/>
            <p:cNvPicPr>
              <a:picLocks noChangeAspect="1" noChangeArrowheads="1"/>
            </p:cNvPicPr>
            <p:nvPr/>
          </p:nvPicPr>
          <p:blipFill>
            <a:blip r:embed="rId8"/>
            <a:srcRect/>
            <a:stretch>
              <a:fillRect/>
            </a:stretch>
          </p:blipFill>
          <p:spPr bwMode="auto">
            <a:xfrm>
              <a:off x="3888" y="2736"/>
              <a:ext cx="980" cy="294"/>
            </a:xfrm>
            <a:prstGeom prst="rect">
              <a:avLst/>
            </a:prstGeom>
            <a:noFill/>
            <a:ln w="9525">
              <a:noFill/>
              <a:miter lim="800000"/>
              <a:headEnd/>
              <a:tailEnd/>
            </a:ln>
          </p:spPr>
        </p:pic>
        <p:pic>
          <p:nvPicPr>
            <p:cNvPr id="4109" name="Picture 11" descr="BNL-LOGO"/>
            <p:cNvPicPr>
              <a:picLocks noChangeAspect="1" noChangeArrowheads="1"/>
            </p:cNvPicPr>
            <p:nvPr/>
          </p:nvPicPr>
          <p:blipFill>
            <a:blip r:embed="rId9"/>
            <a:srcRect/>
            <a:stretch>
              <a:fillRect/>
            </a:stretch>
          </p:blipFill>
          <p:spPr bwMode="auto">
            <a:xfrm>
              <a:off x="3696" y="2112"/>
              <a:ext cx="1344" cy="494"/>
            </a:xfrm>
            <a:prstGeom prst="rect">
              <a:avLst/>
            </a:prstGeom>
            <a:noFill/>
            <a:ln w="9525">
              <a:noFill/>
              <a:miter lim="800000"/>
              <a:headEnd/>
              <a:tailEnd/>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b="1" smtClean="0">
                <a:solidFill>
                  <a:srgbClr val="FF0000"/>
                </a:solidFill>
              </a:rPr>
              <a:t>VHFSMC Goals</a:t>
            </a:r>
          </a:p>
        </p:txBody>
      </p:sp>
      <p:sp>
        <p:nvSpPr>
          <p:cNvPr id="5123" name="Content Placeholder 3"/>
          <p:cNvSpPr>
            <a:spLocks noGrp="1"/>
          </p:cNvSpPr>
          <p:nvPr>
            <p:ph idx="1"/>
          </p:nvPr>
        </p:nvSpPr>
        <p:spPr>
          <a:xfrm>
            <a:off x="457200" y="1295400"/>
            <a:ext cx="8229600" cy="1905000"/>
          </a:xfrm>
        </p:spPr>
        <p:txBody>
          <a:bodyPr/>
          <a:lstStyle/>
          <a:p>
            <a:pPr eaLnBrk="1" hangingPunct="1"/>
            <a:r>
              <a:rPr lang="en-US" sz="2000" b="1" smtClean="0">
                <a:solidFill>
                  <a:srgbClr val="C00000"/>
                </a:solidFill>
              </a:rPr>
              <a:t>The primary goal is to develop the </a:t>
            </a:r>
            <a:r>
              <a:rPr lang="en-US" sz="2400" b="1" u="sng" smtClean="0">
                <a:solidFill>
                  <a:srgbClr val="C00000"/>
                </a:solidFill>
              </a:rPr>
              <a:t>Technology</a:t>
            </a:r>
            <a:r>
              <a:rPr lang="en-US" sz="2000" b="1" smtClean="0">
                <a:solidFill>
                  <a:srgbClr val="C00000"/>
                </a:solidFill>
              </a:rPr>
              <a:t> of High Temperature Superconductors for use in magnets at fields beyond those available for Nb based conductors.</a:t>
            </a:r>
          </a:p>
          <a:p>
            <a:pPr eaLnBrk="1" hangingPunct="1"/>
            <a:r>
              <a:rPr lang="en-US" sz="2000" b="1" smtClean="0"/>
              <a:t>This supports the needs of the </a:t>
            </a:r>
            <a:r>
              <a:rPr lang="en-US" sz="2000" b="1" smtClean="0">
                <a:solidFill>
                  <a:srgbClr val="0000FF"/>
                </a:solidFill>
              </a:rPr>
              <a:t>muon collider R&amp;D </a:t>
            </a:r>
            <a:r>
              <a:rPr lang="en-US" sz="2000" b="1" smtClean="0"/>
              <a:t>as well as the NMR community (see National Academy COMAG report)</a:t>
            </a:r>
            <a:endParaRPr lang="en-US" sz="2000" smtClean="0"/>
          </a:p>
        </p:txBody>
      </p:sp>
      <p:sp>
        <p:nvSpPr>
          <p:cNvPr id="5124" name="Footer Placeholder 2"/>
          <p:cNvSpPr>
            <a:spLocks noGrp="1"/>
          </p:cNvSpPr>
          <p:nvPr>
            <p:ph type="ftr" sz="quarter" idx="10"/>
          </p:nvPr>
        </p:nvSpPr>
        <p:spPr>
          <a:noFill/>
        </p:spPr>
        <p:txBody>
          <a:bodyPr/>
          <a:lstStyle/>
          <a:p>
            <a:r>
              <a:rPr lang="en-US" smtClean="0"/>
              <a:t>Alvin Tollestrup                                      MUTAC Meeting 8-10 April 2008                                                   </a:t>
            </a:r>
            <a:fld id="{80F62B7C-9332-4825-AB48-EED635CBFB7B}" type="slidenum">
              <a:rPr lang="en-US" smtClean="0"/>
              <a:pPr/>
              <a:t>3</a:t>
            </a:fld>
            <a:r>
              <a:rPr lang="en-US" smtClean="0"/>
              <a:t>               </a:t>
            </a:r>
          </a:p>
        </p:txBody>
      </p:sp>
      <p:pic>
        <p:nvPicPr>
          <p:cNvPr id="5125" name="Picture 3"/>
          <p:cNvPicPr>
            <a:picLocks noChangeAspect="1" noChangeArrowheads="1"/>
          </p:cNvPicPr>
          <p:nvPr/>
        </p:nvPicPr>
        <p:blipFill>
          <a:blip r:embed="rId2"/>
          <a:srcRect/>
          <a:stretch>
            <a:fillRect/>
          </a:stretch>
        </p:blipFill>
        <p:spPr bwMode="auto">
          <a:xfrm>
            <a:off x="4724400" y="2971800"/>
            <a:ext cx="4133850" cy="3357563"/>
          </a:xfrm>
          <a:prstGeom prst="rect">
            <a:avLst/>
          </a:prstGeom>
          <a:noFill/>
          <a:ln w="9525">
            <a:noFill/>
            <a:miter lim="800000"/>
            <a:headEnd/>
            <a:tailEnd/>
          </a:ln>
        </p:spPr>
      </p:pic>
      <p:sp>
        <p:nvSpPr>
          <p:cNvPr id="5126" name="TextBox 6"/>
          <p:cNvSpPr txBox="1">
            <a:spLocks noChangeArrowheads="1"/>
          </p:cNvSpPr>
          <p:nvPr/>
        </p:nvSpPr>
        <p:spPr bwMode="auto">
          <a:xfrm>
            <a:off x="762000" y="3352800"/>
            <a:ext cx="3886200" cy="1631950"/>
          </a:xfrm>
          <a:prstGeom prst="rect">
            <a:avLst/>
          </a:prstGeom>
          <a:noFill/>
          <a:ln w="9525">
            <a:noFill/>
            <a:miter lim="800000"/>
            <a:headEnd/>
            <a:tailEnd/>
          </a:ln>
        </p:spPr>
        <p:txBody>
          <a:bodyPr>
            <a:spAutoFit/>
          </a:bodyPr>
          <a:lstStyle/>
          <a:p>
            <a:pPr marL="457200" indent="-457200">
              <a:buFont typeface="Arial" pitchFamily="34" charset="0"/>
              <a:buAutoNum type="arabicPeriod"/>
            </a:pPr>
            <a:r>
              <a:rPr lang="en-US" sz="2000"/>
              <a:t>L ~ B solenoid</a:t>
            </a:r>
          </a:p>
          <a:p>
            <a:pPr marL="457200" indent="-457200">
              <a:buFont typeface="Arial" pitchFamily="34" charset="0"/>
              <a:buAutoNum type="arabicPeriod"/>
            </a:pPr>
            <a:r>
              <a:rPr lang="en-US" sz="2000"/>
              <a:t>L ~ B in collider ring</a:t>
            </a:r>
          </a:p>
          <a:p>
            <a:pPr marL="457200" indent="-457200">
              <a:buFont typeface="Arial" pitchFamily="34" charset="0"/>
              <a:buAutoNum type="arabicPeriod"/>
            </a:pPr>
            <a:r>
              <a:rPr lang="en-US" sz="2000"/>
              <a:t>HTS Conductors may be Rad Hard.  (BNL &amp; CERN reports)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p:cNvSpPr>
            <a:spLocks noGrp="1"/>
          </p:cNvSpPr>
          <p:nvPr>
            <p:ph type="ftr" sz="quarter" idx="10"/>
          </p:nvPr>
        </p:nvSpPr>
        <p:spPr>
          <a:noFill/>
        </p:spPr>
        <p:txBody>
          <a:bodyPr/>
          <a:lstStyle/>
          <a:p>
            <a:r>
              <a:rPr lang="en-US" smtClean="0"/>
              <a:t>Alvin Tollestrup                                      MUTAC Meeting 8-10 April 2008                                                   </a:t>
            </a:r>
            <a:fld id="{7A3A09DA-7C23-4F10-95A3-EFE99DB61D78}" type="slidenum">
              <a:rPr lang="en-US" smtClean="0"/>
              <a:pPr/>
              <a:t>4</a:t>
            </a:fld>
            <a:r>
              <a:rPr lang="en-US" smtClean="0"/>
              <a:t>               </a:t>
            </a:r>
          </a:p>
        </p:txBody>
      </p:sp>
      <p:sp>
        <p:nvSpPr>
          <p:cNvPr id="6147" name="Rectangle 2"/>
          <p:cNvSpPr>
            <a:spLocks noGrp="1" noChangeArrowheads="1"/>
          </p:cNvSpPr>
          <p:nvPr>
            <p:ph type="title"/>
          </p:nvPr>
        </p:nvSpPr>
        <p:spPr/>
        <p:txBody>
          <a:bodyPr/>
          <a:lstStyle/>
          <a:p>
            <a:pPr eaLnBrk="1" hangingPunct="1"/>
            <a:r>
              <a:rPr lang="en-US" sz="2400" smtClean="0"/>
              <a:t>Quick Overview of Bi 2212</a:t>
            </a:r>
            <a:br>
              <a:rPr lang="en-US" sz="2400" smtClean="0"/>
            </a:br>
            <a:r>
              <a:rPr lang="en-US" sz="2400" smtClean="0"/>
              <a:t>Why the excitement?</a:t>
            </a:r>
          </a:p>
        </p:txBody>
      </p:sp>
      <p:pic>
        <p:nvPicPr>
          <p:cNvPr id="6148" name="Picture 4"/>
          <p:cNvPicPr>
            <a:picLocks noChangeAspect="1" noChangeArrowheads="1"/>
          </p:cNvPicPr>
          <p:nvPr/>
        </p:nvPicPr>
        <p:blipFill>
          <a:blip r:embed="rId2"/>
          <a:srcRect/>
          <a:stretch>
            <a:fillRect/>
          </a:stretch>
        </p:blipFill>
        <p:spPr bwMode="auto">
          <a:xfrm>
            <a:off x="1295400" y="1905000"/>
            <a:ext cx="6248400" cy="41211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p:cNvSpPr>
            <a:spLocks noGrp="1"/>
          </p:cNvSpPr>
          <p:nvPr>
            <p:ph type="ftr" sz="quarter" idx="10"/>
          </p:nvPr>
        </p:nvSpPr>
        <p:spPr>
          <a:noFill/>
        </p:spPr>
        <p:txBody>
          <a:bodyPr/>
          <a:lstStyle/>
          <a:p>
            <a:r>
              <a:rPr lang="en-US" smtClean="0"/>
              <a:t>Alvin Tollestrup                                      MUTAC Meeting 8-10 April 2008                                                   </a:t>
            </a:r>
            <a:fld id="{490E0142-D410-478A-BE08-FB853D08B8B7}" type="slidenum">
              <a:rPr lang="en-US" smtClean="0"/>
              <a:pPr/>
              <a:t>5</a:t>
            </a:fld>
            <a:r>
              <a:rPr lang="en-US" smtClean="0"/>
              <a:t>               </a:t>
            </a:r>
          </a:p>
        </p:txBody>
      </p:sp>
      <p:sp>
        <p:nvSpPr>
          <p:cNvPr id="7171" name="Rectangle 2"/>
          <p:cNvSpPr>
            <a:spLocks noGrp="1" noChangeArrowheads="1"/>
          </p:cNvSpPr>
          <p:nvPr>
            <p:ph type="title"/>
          </p:nvPr>
        </p:nvSpPr>
        <p:spPr/>
        <p:txBody>
          <a:bodyPr/>
          <a:lstStyle/>
          <a:p>
            <a:pPr eaLnBrk="1" hangingPunct="1"/>
            <a:r>
              <a:rPr lang="en-US" smtClean="0"/>
              <a:t>Goals and Tasks</a:t>
            </a:r>
          </a:p>
        </p:txBody>
      </p:sp>
      <p:sp>
        <p:nvSpPr>
          <p:cNvPr id="7172" name="Rectangle 3"/>
          <p:cNvSpPr>
            <a:spLocks noGrp="1" noChangeArrowheads="1"/>
          </p:cNvSpPr>
          <p:nvPr>
            <p:ph type="body" idx="1"/>
          </p:nvPr>
        </p:nvSpPr>
        <p:spPr/>
        <p:txBody>
          <a:bodyPr/>
          <a:lstStyle/>
          <a:p>
            <a:pPr marL="1371600" lvl="2" indent="-457200" eaLnBrk="1" hangingPunct="1">
              <a:buFontTx/>
              <a:buNone/>
            </a:pPr>
            <a:r>
              <a:rPr lang="en-US" b="1" smtClean="0"/>
              <a:t>The immediate goal (2 years) is to understand if Bi 2212 is a suitable vehicle for this task</a:t>
            </a:r>
            <a:r>
              <a:rPr lang="en-US" smtClean="0"/>
              <a:t>.  </a:t>
            </a:r>
            <a:r>
              <a:rPr lang="en-US" b="1" smtClean="0"/>
              <a:t>The work has been broken down into 6 tasks:</a:t>
            </a:r>
          </a:p>
          <a:p>
            <a:pPr marL="1371600" lvl="2" indent="-457200" eaLnBrk="1" hangingPunct="1">
              <a:buFontTx/>
              <a:buNone/>
            </a:pPr>
            <a:endParaRPr lang="en-US" b="1" smtClean="0"/>
          </a:p>
          <a:p>
            <a:pPr marL="2209800" lvl="4" indent="-381000" eaLnBrk="1" hangingPunct="1">
              <a:buFontTx/>
              <a:buAutoNum type="arabicPeriod"/>
            </a:pPr>
            <a:r>
              <a:rPr lang="en-US" b="1" smtClean="0"/>
              <a:t>Understand the material science of Bi 2212.</a:t>
            </a:r>
          </a:p>
          <a:p>
            <a:pPr marL="2209800" lvl="4" indent="-381000" eaLnBrk="1" hangingPunct="1">
              <a:buFontTx/>
              <a:buAutoNum type="arabicPeriod"/>
            </a:pPr>
            <a:r>
              <a:rPr lang="en-US" b="1" smtClean="0"/>
              <a:t>Measure and understand the response of Bi 2212 to axial and transverse loads.</a:t>
            </a:r>
          </a:p>
          <a:p>
            <a:pPr marL="2209800" lvl="4" indent="-381000" eaLnBrk="1" hangingPunct="1">
              <a:buFontTx/>
              <a:buAutoNum type="arabicPeriod"/>
            </a:pPr>
            <a:r>
              <a:rPr lang="en-US" b="1" smtClean="0"/>
              <a:t>Develop the cabling technology.</a:t>
            </a:r>
          </a:p>
          <a:p>
            <a:pPr marL="2209800" lvl="4" indent="-381000" eaLnBrk="1" hangingPunct="1">
              <a:buFontTx/>
              <a:buAutoNum type="arabicPeriod"/>
            </a:pPr>
            <a:r>
              <a:rPr lang="en-US" b="1" smtClean="0"/>
              <a:t>Understand the stability and quench behavior of the conductor and coils.</a:t>
            </a:r>
          </a:p>
          <a:p>
            <a:pPr marL="2209800" lvl="4" indent="-381000" eaLnBrk="1" hangingPunct="1">
              <a:buFontTx/>
              <a:buAutoNum type="arabicPeriod"/>
            </a:pPr>
            <a:r>
              <a:rPr lang="en-US" b="1" smtClean="0"/>
              <a:t>Test Bi 2212 in wind and react environment.</a:t>
            </a:r>
          </a:p>
          <a:p>
            <a:pPr marL="2209800" lvl="4" indent="-381000" eaLnBrk="1" hangingPunct="1">
              <a:buFontTx/>
              <a:buAutoNum type="arabicPeriod"/>
            </a:pPr>
            <a:r>
              <a:rPr lang="en-US" b="1" smtClean="0"/>
              <a:t>Integrate Industry into collaborative R&amp;D.   </a:t>
            </a:r>
          </a:p>
          <a:p>
            <a:pPr marL="2209800" lvl="4" indent="-381000" eaLnBrk="1" hangingPunct="1">
              <a:buFontTx/>
              <a:buAutoNum type="arabicPeriod"/>
            </a:pPr>
            <a:endParaRPr lang="en-US" b="1"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p:cNvSpPr>
            <a:spLocks noGrp="1"/>
          </p:cNvSpPr>
          <p:nvPr>
            <p:ph type="ftr" sz="quarter" idx="10"/>
          </p:nvPr>
        </p:nvSpPr>
        <p:spPr>
          <a:noFill/>
        </p:spPr>
        <p:txBody>
          <a:bodyPr/>
          <a:lstStyle/>
          <a:p>
            <a:r>
              <a:rPr lang="en-US" smtClean="0"/>
              <a:t>Alvin Tollestrup                                      MUTAC Meeting 8-10 April 2008                                                   </a:t>
            </a:r>
            <a:fld id="{C39D1BD8-1BF5-4B9D-A117-C5974723BBCA}" type="slidenum">
              <a:rPr lang="en-US" smtClean="0"/>
              <a:pPr/>
              <a:t>6</a:t>
            </a:fld>
            <a:r>
              <a:rPr lang="en-US" smtClean="0"/>
              <a:t>               </a:t>
            </a:r>
          </a:p>
        </p:txBody>
      </p:sp>
      <p:sp>
        <p:nvSpPr>
          <p:cNvPr id="8195" name="Rectangle 2"/>
          <p:cNvSpPr>
            <a:spLocks noGrp="1" noChangeArrowheads="1"/>
          </p:cNvSpPr>
          <p:nvPr>
            <p:ph type="title"/>
          </p:nvPr>
        </p:nvSpPr>
        <p:spPr/>
        <p:txBody>
          <a:bodyPr/>
          <a:lstStyle/>
          <a:p>
            <a:pPr eaLnBrk="1" hangingPunct="1"/>
            <a:r>
              <a:rPr lang="en-US" smtClean="0"/>
              <a:t>Organization of VHFSMC</a:t>
            </a:r>
          </a:p>
        </p:txBody>
      </p:sp>
      <p:sp>
        <p:nvSpPr>
          <p:cNvPr id="8196" name="Rectangle 3"/>
          <p:cNvSpPr>
            <a:spLocks noGrp="1" noChangeArrowheads="1"/>
          </p:cNvSpPr>
          <p:nvPr>
            <p:ph type="body" idx="1"/>
          </p:nvPr>
        </p:nvSpPr>
        <p:spPr>
          <a:xfrm>
            <a:off x="457200" y="1295400"/>
            <a:ext cx="8534400" cy="5029200"/>
          </a:xfrm>
        </p:spPr>
        <p:txBody>
          <a:bodyPr/>
          <a:lstStyle/>
          <a:p>
            <a:pPr eaLnBrk="1" hangingPunct="1">
              <a:buFontTx/>
              <a:buNone/>
            </a:pPr>
            <a:endParaRPr lang="en-US" sz="1400" smtClean="0"/>
          </a:p>
          <a:p>
            <a:pPr eaLnBrk="1" hangingPunct="1">
              <a:buFontTx/>
              <a:buNone/>
            </a:pPr>
            <a:r>
              <a:rPr lang="en-US" sz="1400" smtClean="0"/>
              <a:t>Oversight Group:</a:t>
            </a:r>
          </a:p>
          <a:p>
            <a:pPr eaLnBrk="1" hangingPunct="1"/>
            <a:r>
              <a:rPr lang="en-US" sz="1400" smtClean="0"/>
              <a:t>Chair		Greg. Boebinger, Director National High Magnetic Field Laboratory. </a:t>
            </a:r>
          </a:p>
          <a:p>
            <a:pPr eaLnBrk="1" hangingPunct="1"/>
            <a:r>
              <a:rPr lang="en-US" sz="1400" smtClean="0"/>
              <a:t>		Steve Vigdor, Associate Director for Nuclear and Particle Physic BNL</a:t>
            </a:r>
          </a:p>
          <a:p>
            <a:pPr eaLnBrk="1" hangingPunct="1"/>
            <a:r>
              <a:rPr lang="en-US" sz="1400" smtClean="0"/>
              <a:t>		 Steve Holmes, Associate Director for Accelerators FNAL</a:t>
            </a:r>
          </a:p>
          <a:p>
            <a:pPr eaLnBrk="1" hangingPunct="1"/>
            <a:r>
              <a:rPr lang="en-US" sz="1400" smtClean="0"/>
              <a:t>		J.  Siegrist, Director Physics Division LBNL</a:t>
            </a:r>
          </a:p>
          <a:p>
            <a:pPr eaLnBrk="1" hangingPunct="1"/>
            <a:r>
              <a:rPr lang="en-US" sz="1400" smtClean="0"/>
              <a:t>		Mike Kelley, Division Chief, Electromagnetics Division  (ex officio) NIST</a:t>
            </a:r>
          </a:p>
        </p:txBody>
      </p:sp>
      <p:sp>
        <p:nvSpPr>
          <p:cNvPr id="8197" name="Rectangle 5"/>
          <p:cNvSpPr>
            <a:spLocks noChangeArrowheads="1"/>
          </p:cNvSpPr>
          <p:nvPr/>
        </p:nvSpPr>
        <p:spPr bwMode="auto">
          <a:xfrm>
            <a:off x="0" y="0"/>
            <a:ext cx="755650" cy="274638"/>
          </a:xfrm>
          <a:prstGeom prst="rect">
            <a:avLst/>
          </a:prstGeom>
          <a:noFill/>
          <a:ln w="9525">
            <a:noFill/>
            <a:miter lim="800000"/>
            <a:headEnd/>
            <a:tailEnd/>
          </a:ln>
        </p:spPr>
        <p:txBody>
          <a:bodyPr wrap="none" anchor="ctr">
            <a:spAutoFit/>
          </a:bodyPr>
          <a:lstStyle/>
          <a:p>
            <a:r>
              <a:rPr lang="en-US" sz="1200">
                <a:solidFill>
                  <a:srgbClr val="000000"/>
                </a:solidFill>
                <a:latin typeface="Times New Roman" pitchFamily="18" charset="0"/>
                <a:ea typeface="Times" charset="0"/>
                <a:cs typeface="Times New Roman" pitchFamily="18" charset="0"/>
              </a:rPr>
              <a:t>               </a:t>
            </a:r>
            <a:endParaRPr lang="en-US" sz="1800">
              <a:ea typeface="Times" charset="0"/>
              <a:cs typeface="Times New Roman" pitchFamily="18" charset="0"/>
            </a:endParaRPr>
          </a:p>
        </p:txBody>
      </p:sp>
      <p:sp>
        <p:nvSpPr>
          <p:cNvPr id="8198" name="Text Box 7"/>
          <p:cNvSpPr txBox="1">
            <a:spLocks noChangeArrowheads="1"/>
          </p:cNvSpPr>
          <p:nvPr/>
        </p:nvSpPr>
        <p:spPr bwMode="auto">
          <a:xfrm>
            <a:off x="533400" y="4073525"/>
            <a:ext cx="3429000" cy="836613"/>
          </a:xfrm>
          <a:prstGeom prst="rect">
            <a:avLst/>
          </a:prstGeom>
          <a:noFill/>
          <a:ln w="9525">
            <a:noFill/>
            <a:miter lim="800000"/>
            <a:headEnd/>
            <a:tailEnd/>
          </a:ln>
        </p:spPr>
        <p:txBody>
          <a:bodyPr>
            <a:spAutoFit/>
          </a:bodyPr>
          <a:lstStyle/>
          <a:p>
            <a:pPr>
              <a:spcBef>
                <a:spcPct val="50000"/>
              </a:spcBef>
            </a:pPr>
            <a:r>
              <a:rPr lang="en-US" sz="1400"/>
              <a:t>David Larbalestier NHMFL is Chairman of the Technical Committee.</a:t>
            </a:r>
          </a:p>
          <a:p>
            <a:pPr>
              <a:spcBef>
                <a:spcPct val="50000"/>
              </a:spcBef>
            </a:pPr>
            <a:r>
              <a:rPr lang="en-US" sz="1400"/>
              <a:t>Arup Gosh (BNL) is Project Manager</a:t>
            </a:r>
          </a:p>
        </p:txBody>
      </p:sp>
      <p:grpSp>
        <p:nvGrpSpPr>
          <p:cNvPr id="8199" name="Group 11"/>
          <p:cNvGrpSpPr>
            <a:grpSpLocks/>
          </p:cNvGrpSpPr>
          <p:nvPr/>
        </p:nvGrpSpPr>
        <p:grpSpPr bwMode="auto">
          <a:xfrm>
            <a:off x="381000" y="1524000"/>
            <a:ext cx="8753475" cy="4756150"/>
            <a:chOff x="240" y="960"/>
            <a:chExt cx="5514" cy="2996"/>
          </a:xfrm>
        </p:grpSpPr>
        <p:pic>
          <p:nvPicPr>
            <p:cNvPr id="8200" name="Picture 4"/>
            <p:cNvPicPr>
              <a:picLocks noChangeAspect="1" noChangeArrowheads="1"/>
            </p:cNvPicPr>
            <p:nvPr/>
          </p:nvPicPr>
          <p:blipFill>
            <a:blip r:embed="rId2"/>
            <a:srcRect/>
            <a:stretch>
              <a:fillRect/>
            </a:stretch>
          </p:blipFill>
          <p:spPr bwMode="auto">
            <a:xfrm>
              <a:off x="2736" y="2112"/>
              <a:ext cx="3018" cy="1844"/>
            </a:xfrm>
            <a:prstGeom prst="rect">
              <a:avLst/>
            </a:prstGeom>
            <a:noFill/>
            <a:ln w="9525">
              <a:noFill/>
              <a:miter lim="800000"/>
              <a:headEnd/>
              <a:tailEnd/>
            </a:ln>
          </p:spPr>
        </p:pic>
        <p:sp>
          <p:nvSpPr>
            <p:cNvPr id="8201" name="Rectangle 8"/>
            <p:cNvSpPr>
              <a:spLocks noChangeArrowheads="1"/>
            </p:cNvSpPr>
            <p:nvPr/>
          </p:nvSpPr>
          <p:spPr bwMode="auto">
            <a:xfrm>
              <a:off x="240" y="960"/>
              <a:ext cx="4848" cy="1104"/>
            </a:xfrm>
            <a:prstGeom prst="rect">
              <a:avLst/>
            </a:prstGeom>
            <a:noFill/>
            <a:ln w="28575">
              <a:solidFill>
                <a:srgbClr val="0000FF"/>
              </a:solidFill>
              <a:miter lim="800000"/>
              <a:headEnd/>
              <a:tailEnd/>
            </a:ln>
          </p:spPr>
          <p:txBody>
            <a:bodyPr wrap="none" anchor="ctr"/>
            <a:lstStyle/>
            <a:p>
              <a:endParaRPr lang="en-US"/>
            </a:p>
          </p:txBody>
        </p:sp>
        <p:sp>
          <p:nvSpPr>
            <p:cNvPr id="8202" name="Rectangle 9"/>
            <p:cNvSpPr>
              <a:spLocks noChangeArrowheads="1"/>
            </p:cNvSpPr>
            <p:nvPr/>
          </p:nvSpPr>
          <p:spPr bwMode="auto">
            <a:xfrm>
              <a:off x="338" y="2544"/>
              <a:ext cx="2185" cy="672"/>
            </a:xfrm>
            <a:prstGeom prst="rect">
              <a:avLst/>
            </a:prstGeom>
            <a:noFill/>
            <a:ln w="19050">
              <a:solidFill>
                <a:srgbClr val="0000FF"/>
              </a:solidFill>
              <a:miter lim="800000"/>
              <a:headEnd/>
              <a:tailEnd/>
            </a:ln>
          </p:spPr>
          <p:txBody>
            <a:bodyPr wrap="none" anchor="ct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p:cNvSpPr>
            <a:spLocks noGrp="1"/>
          </p:cNvSpPr>
          <p:nvPr>
            <p:ph type="ftr" sz="quarter" idx="10"/>
          </p:nvPr>
        </p:nvSpPr>
        <p:spPr>
          <a:noFill/>
        </p:spPr>
        <p:txBody>
          <a:bodyPr/>
          <a:lstStyle/>
          <a:p>
            <a:r>
              <a:rPr lang="en-US" smtClean="0"/>
              <a:t>Alvin Tollestrup                                      MUTAC Meeting 8-10 April 2008                                                   </a:t>
            </a:r>
            <a:fld id="{07B75F79-A529-4F03-9C27-88B4B7A409D2}" type="slidenum">
              <a:rPr lang="en-US" smtClean="0"/>
              <a:pPr/>
              <a:t>7</a:t>
            </a:fld>
            <a:r>
              <a:rPr lang="en-US" smtClean="0"/>
              <a:t>               </a:t>
            </a:r>
          </a:p>
        </p:txBody>
      </p:sp>
      <p:sp>
        <p:nvSpPr>
          <p:cNvPr id="9219" name="Rectangle 3"/>
          <p:cNvSpPr>
            <a:spLocks noGrp="1" noChangeArrowheads="1"/>
          </p:cNvSpPr>
          <p:nvPr>
            <p:ph type="body" idx="1"/>
          </p:nvPr>
        </p:nvSpPr>
        <p:spPr>
          <a:xfrm>
            <a:off x="228600" y="1295400"/>
            <a:ext cx="8686800" cy="5029200"/>
          </a:xfrm>
        </p:spPr>
        <p:txBody>
          <a:bodyPr/>
          <a:lstStyle/>
          <a:p>
            <a:pPr marL="609600" indent="-609600" eaLnBrk="1" hangingPunct="1">
              <a:buFontTx/>
              <a:buNone/>
            </a:pPr>
            <a:r>
              <a:rPr lang="en-US" sz="2000" smtClean="0"/>
              <a:t>We have received word from the DOE that this effort will be funded at $4 M spread over two years.  Further funding will depend on performance and the results we achieve. </a:t>
            </a:r>
          </a:p>
          <a:p>
            <a:pPr marL="609600" indent="-609600" eaLnBrk="1" hangingPunct="1">
              <a:buFontTx/>
              <a:buNone/>
            </a:pPr>
            <a:r>
              <a:rPr lang="en-US" sz="2000" smtClean="0"/>
              <a:t>This program was necessary for two reasons:</a:t>
            </a:r>
          </a:p>
          <a:p>
            <a:pPr marL="1371600" lvl="2" indent="-457200" eaLnBrk="1" hangingPunct="1">
              <a:buFontTx/>
              <a:buNone/>
            </a:pPr>
            <a:r>
              <a:rPr lang="en-US" sz="1600" smtClean="0"/>
              <a:t>The major support of HTS conductor development is from the power industry.  Their interest is in the high J</a:t>
            </a:r>
            <a:r>
              <a:rPr lang="en-US" sz="1600" baseline="-25000" smtClean="0"/>
              <a:t>c</a:t>
            </a:r>
            <a:r>
              <a:rPr lang="en-US" sz="1600" smtClean="0"/>
              <a:t> , low B, and  high temperature (LN</a:t>
            </a:r>
            <a:r>
              <a:rPr lang="en-US" sz="1600" baseline="-25000" smtClean="0"/>
              <a:t>2</a:t>
            </a:r>
            <a:r>
              <a:rPr lang="en-US" sz="1600" smtClean="0"/>
              <a:t> or higher) conductor.  Support is necessary for the special needs of HEP magnets which involve very high fields, need high current density and </a:t>
            </a:r>
            <a:r>
              <a:rPr lang="en-US" sz="1600" smtClean="0">
                <a:solidFill>
                  <a:srgbClr val="FF0000"/>
                </a:solidFill>
              </a:rPr>
              <a:t>which can only be achieved at LHe temperatures with the HTS conductors. </a:t>
            </a:r>
          </a:p>
          <a:p>
            <a:pPr marL="1371600" lvl="2" indent="-457200" eaLnBrk="1" hangingPunct="1">
              <a:buFontTx/>
              <a:buNone/>
            </a:pPr>
            <a:r>
              <a:rPr lang="en-US" sz="1600" smtClean="0"/>
              <a:t>The use of the HTS material in HEP type magnets at very high fields will require both new theoretical understanding of the material as well as extending our technology for magnet construction.</a:t>
            </a:r>
          </a:p>
          <a:p>
            <a:pPr marL="609600" indent="-609600" eaLnBrk="1" hangingPunct="1"/>
            <a:r>
              <a:rPr lang="en-US" sz="2000" smtClean="0"/>
              <a:t>This collaboration is much stronger than any one member:</a:t>
            </a:r>
          </a:p>
          <a:p>
            <a:pPr marL="1009650" lvl="1" indent="-609600" eaLnBrk="1" hangingPunct="1">
              <a:buFontTx/>
              <a:buAutoNum type="arabicPeriod"/>
            </a:pPr>
            <a:r>
              <a:rPr lang="en-US" sz="1600" b="1" smtClean="0"/>
              <a:t> Industry where the conductor is fabricated.</a:t>
            </a:r>
          </a:p>
          <a:p>
            <a:pPr marL="1009650" lvl="1" indent="-609600" eaLnBrk="1" hangingPunct="1">
              <a:buFontTx/>
              <a:buAutoNum type="arabicPeriod"/>
            </a:pPr>
            <a:r>
              <a:rPr lang="en-US" sz="1600" b="1" smtClean="0"/>
              <a:t> The National Labs where the magnet building technology is located.</a:t>
            </a:r>
          </a:p>
          <a:p>
            <a:pPr marL="1009650" lvl="1" indent="-609600" eaLnBrk="1" hangingPunct="1">
              <a:buFontTx/>
              <a:buAutoNum type="arabicPeriod"/>
            </a:pPr>
            <a:r>
              <a:rPr lang="en-US" sz="1600" b="1" smtClean="0"/>
              <a:t> The material scientists in the universities who can help guide the    improvement of the conductor.</a:t>
            </a:r>
          </a:p>
        </p:txBody>
      </p:sp>
      <p:sp>
        <p:nvSpPr>
          <p:cNvPr id="9220" name="Rectangle 4"/>
          <p:cNvSpPr>
            <a:spLocks noChangeArrowheads="1"/>
          </p:cNvSpPr>
          <p:nvPr/>
        </p:nvSpPr>
        <p:spPr bwMode="auto">
          <a:xfrm>
            <a:off x="1066800" y="304800"/>
            <a:ext cx="7543800" cy="519113"/>
          </a:xfrm>
          <a:prstGeom prst="rect">
            <a:avLst/>
          </a:prstGeom>
          <a:noFill/>
          <a:ln w="9525">
            <a:noFill/>
            <a:miter lim="800000"/>
            <a:headEnd/>
            <a:tailEnd/>
          </a:ln>
        </p:spPr>
        <p:txBody>
          <a:bodyPr>
            <a:spAutoFit/>
          </a:bodyPr>
          <a:lstStyle/>
          <a:p>
            <a:pPr algn="ctr"/>
            <a:r>
              <a:rPr lang="en-US">
                <a:solidFill>
                  <a:srgbClr val="00B0F0"/>
                </a:solidFill>
              </a:rPr>
              <a:t>Status and Reasons Why</a:t>
            </a:r>
          </a:p>
        </p:txBody>
      </p:sp>
      <p:sp>
        <p:nvSpPr>
          <p:cNvPr id="9221" name="TextBox 4"/>
          <p:cNvSpPr txBox="1">
            <a:spLocks noChangeArrowheads="1"/>
          </p:cNvSpPr>
          <p:nvPr/>
        </p:nvSpPr>
        <p:spPr bwMode="auto">
          <a:xfrm>
            <a:off x="228600" y="3276600"/>
            <a:ext cx="1219200" cy="338138"/>
          </a:xfrm>
          <a:prstGeom prst="rect">
            <a:avLst/>
          </a:prstGeom>
          <a:noFill/>
          <a:ln w="9525">
            <a:noFill/>
            <a:miter lim="800000"/>
            <a:headEnd/>
            <a:tailEnd/>
          </a:ln>
        </p:spPr>
        <p:txBody>
          <a:bodyPr>
            <a:spAutoFit/>
          </a:bodyPr>
          <a:lstStyle/>
          <a:p>
            <a:r>
              <a:rPr lang="en-US" sz="1600"/>
              <a:t>Conductor</a:t>
            </a:r>
          </a:p>
        </p:txBody>
      </p:sp>
      <p:sp>
        <p:nvSpPr>
          <p:cNvPr id="6" name="Rectangle 5"/>
          <p:cNvSpPr/>
          <p:nvPr/>
        </p:nvSpPr>
        <p:spPr>
          <a:xfrm>
            <a:off x="228600" y="3276600"/>
            <a:ext cx="1219200" cy="381000"/>
          </a:xfrm>
          <a:prstGeom prst="rect">
            <a:avLst/>
          </a:prstGeom>
          <a:noFill/>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US"/>
          </a:p>
        </p:txBody>
      </p:sp>
      <p:sp>
        <p:nvSpPr>
          <p:cNvPr id="7" name="Rectangle 6"/>
          <p:cNvSpPr/>
          <p:nvPr/>
        </p:nvSpPr>
        <p:spPr>
          <a:xfrm>
            <a:off x="228600" y="4173538"/>
            <a:ext cx="1219200" cy="5334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US"/>
          </a:p>
        </p:txBody>
      </p:sp>
      <p:sp>
        <p:nvSpPr>
          <p:cNvPr id="9224" name="TextBox 7"/>
          <p:cNvSpPr txBox="1">
            <a:spLocks noChangeArrowheads="1"/>
          </p:cNvSpPr>
          <p:nvPr/>
        </p:nvSpPr>
        <p:spPr bwMode="auto">
          <a:xfrm>
            <a:off x="228600" y="4264025"/>
            <a:ext cx="1219200" cy="338138"/>
          </a:xfrm>
          <a:prstGeom prst="rect">
            <a:avLst/>
          </a:prstGeom>
          <a:noFill/>
          <a:ln w="9525">
            <a:noFill/>
            <a:miter lim="800000"/>
            <a:headEnd/>
            <a:tailEnd/>
          </a:ln>
        </p:spPr>
        <p:txBody>
          <a:bodyPr>
            <a:spAutoFit/>
          </a:bodyPr>
          <a:lstStyle/>
          <a:p>
            <a:r>
              <a:rPr lang="en-US" sz="1600"/>
              <a:t>Magnets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p:cNvSpPr>
            <a:spLocks noGrp="1"/>
          </p:cNvSpPr>
          <p:nvPr>
            <p:ph type="ftr" sz="quarter" idx="10"/>
          </p:nvPr>
        </p:nvSpPr>
        <p:spPr>
          <a:noFill/>
        </p:spPr>
        <p:txBody>
          <a:bodyPr/>
          <a:lstStyle/>
          <a:p>
            <a:r>
              <a:rPr lang="en-US" smtClean="0"/>
              <a:t>Alvin Tollestrup                                      MUTAC Meeting 8-10 April 2008                                                   </a:t>
            </a:r>
            <a:fld id="{7B17BE0D-590B-432D-9ACF-A885ED9355F9}" type="slidenum">
              <a:rPr lang="en-US" smtClean="0"/>
              <a:pPr/>
              <a:t>8</a:t>
            </a:fld>
            <a:r>
              <a:rPr lang="en-US" smtClean="0"/>
              <a:t>               </a:t>
            </a:r>
          </a:p>
        </p:txBody>
      </p:sp>
      <p:sp>
        <p:nvSpPr>
          <p:cNvPr id="10243" name="Rectangle 2"/>
          <p:cNvSpPr>
            <a:spLocks noGrp="1" noChangeArrowheads="1"/>
          </p:cNvSpPr>
          <p:nvPr>
            <p:ph type="title"/>
          </p:nvPr>
        </p:nvSpPr>
        <p:spPr/>
        <p:txBody>
          <a:bodyPr/>
          <a:lstStyle/>
          <a:p>
            <a:pPr eaLnBrk="1" hangingPunct="1"/>
            <a:r>
              <a:rPr lang="en-US" smtClean="0"/>
              <a:t>Collaboration Rich in Resources</a:t>
            </a:r>
          </a:p>
        </p:txBody>
      </p:sp>
      <p:sp>
        <p:nvSpPr>
          <p:cNvPr id="10244" name="Rectangle 3"/>
          <p:cNvSpPr>
            <a:spLocks noGrp="1" noChangeArrowheads="1"/>
          </p:cNvSpPr>
          <p:nvPr>
            <p:ph type="body" idx="1"/>
          </p:nvPr>
        </p:nvSpPr>
        <p:spPr>
          <a:xfrm>
            <a:off x="457200" y="1295400"/>
            <a:ext cx="8229600" cy="990600"/>
          </a:xfrm>
        </p:spPr>
        <p:txBody>
          <a:bodyPr/>
          <a:lstStyle/>
          <a:p>
            <a:pPr marL="609600" indent="-609600" eaLnBrk="1" hangingPunct="1">
              <a:lnSpc>
                <a:spcPct val="90000"/>
              </a:lnSpc>
              <a:buFontTx/>
              <a:buNone/>
            </a:pPr>
            <a:r>
              <a:rPr lang="en-US" sz="2000" smtClean="0"/>
              <a:t>Major thrust is understanding heat-treatment-microstructure-chemistry relationship to the J</a:t>
            </a:r>
            <a:r>
              <a:rPr lang="en-US" sz="2000" baseline="-25000" smtClean="0"/>
              <a:t>c</a:t>
            </a:r>
            <a:r>
              <a:rPr lang="en-US" sz="2000" smtClean="0"/>
              <a:t> of the conductor.  This work is taking place at NHMFL-LANL.  Great facilities for exploring conductor physics</a:t>
            </a:r>
          </a:p>
        </p:txBody>
      </p:sp>
      <p:pic>
        <p:nvPicPr>
          <p:cNvPr id="10245" name="Picture 3" descr="W521-3-centerx2000bs"/>
          <p:cNvPicPr>
            <a:picLocks noChangeAspect="1" noChangeArrowheads="1"/>
          </p:cNvPicPr>
          <p:nvPr/>
        </p:nvPicPr>
        <p:blipFill>
          <a:blip r:embed="rId2"/>
          <a:srcRect/>
          <a:stretch>
            <a:fillRect/>
          </a:stretch>
        </p:blipFill>
        <p:spPr bwMode="auto">
          <a:xfrm>
            <a:off x="457200" y="3048000"/>
            <a:ext cx="4113213" cy="3084513"/>
          </a:xfrm>
          <a:prstGeom prst="rect">
            <a:avLst/>
          </a:prstGeom>
          <a:noFill/>
          <a:ln w="9525">
            <a:noFill/>
            <a:miter lim="800000"/>
            <a:headEnd/>
            <a:tailEnd/>
          </a:ln>
        </p:spPr>
      </p:pic>
      <p:sp>
        <p:nvSpPr>
          <p:cNvPr id="10246" name="TextBox 9"/>
          <p:cNvSpPr txBox="1">
            <a:spLocks noChangeArrowheads="1"/>
          </p:cNvSpPr>
          <p:nvPr/>
        </p:nvSpPr>
        <p:spPr bwMode="auto">
          <a:xfrm>
            <a:off x="5029200" y="3276600"/>
            <a:ext cx="3810000" cy="2246313"/>
          </a:xfrm>
          <a:prstGeom prst="rect">
            <a:avLst/>
          </a:prstGeom>
          <a:noFill/>
          <a:ln w="9525">
            <a:noFill/>
            <a:miter lim="800000"/>
            <a:headEnd/>
            <a:tailEnd/>
          </a:ln>
        </p:spPr>
        <p:txBody>
          <a:bodyPr>
            <a:spAutoFit/>
          </a:bodyPr>
          <a:lstStyle/>
          <a:p>
            <a:r>
              <a:rPr lang="en-US" sz="2000"/>
              <a:t>Cross section of 2212 taken at NHMFL.  Very sophisticated instrumentation now available for studying the conductor.  Hope to increase J</a:t>
            </a:r>
            <a:r>
              <a:rPr lang="en-US" sz="2000" baseline="-25000"/>
              <a:t>c </a:t>
            </a:r>
            <a:r>
              <a:rPr lang="en-US" sz="2000"/>
              <a:t>  by improving connectivity which depends on the heat treatment.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p:cNvSpPr>
            <a:spLocks noGrp="1"/>
          </p:cNvSpPr>
          <p:nvPr>
            <p:ph type="ftr" sz="quarter" idx="10"/>
          </p:nvPr>
        </p:nvSpPr>
        <p:spPr>
          <a:noFill/>
        </p:spPr>
        <p:txBody>
          <a:bodyPr/>
          <a:lstStyle/>
          <a:p>
            <a:r>
              <a:rPr lang="en-US" smtClean="0"/>
              <a:t>Alvin Tollestrup                                      MUTAC Meeting 8-10 April 2008                                                   </a:t>
            </a:r>
            <a:fld id="{E650E8C4-1C6D-44FF-8CFE-AE410A7085C9}" type="slidenum">
              <a:rPr lang="en-US" smtClean="0"/>
              <a:pPr/>
              <a:t>9</a:t>
            </a:fld>
            <a:r>
              <a:rPr lang="en-US" smtClean="0"/>
              <a:t>               </a:t>
            </a:r>
          </a:p>
        </p:txBody>
      </p:sp>
      <p:sp>
        <p:nvSpPr>
          <p:cNvPr id="11267" name="Rectangle 2"/>
          <p:cNvSpPr>
            <a:spLocks noGrp="1" noChangeArrowheads="1"/>
          </p:cNvSpPr>
          <p:nvPr>
            <p:ph type="title"/>
          </p:nvPr>
        </p:nvSpPr>
        <p:spPr/>
        <p:txBody>
          <a:bodyPr/>
          <a:lstStyle/>
          <a:p>
            <a:pPr eaLnBrk="1" hangingPunct="1"/>
            <a:r>
              <a:rPr lang="en-US" smtClean="0"/>
              <a:t>Some Challanges</a:t>
            </a:r>
            <a:r>
              <a:rPr lang="en-US" sz="2400" smtClean="0"/>
              <a:t> </a:t>
            </a:r>
          </a:p>
        </p:txBody>
      </p:sp>
      <p:sp>
        <p:nvSpPr>
          <p:cNvPr id="11268" name="Rectangle 6"/>
          <p:cNvSpPr>
            <a:spLocks noChangeArrowheads="1"/>
          </p:cNvSpPr>
          <p:nvPr/>
        </p:nvSpPr>
        <p:spPr bwMode="auto">
          <a:xfrm>
            <a:off x="1778000" y="1679575"/>
            <a:ext cx="5589588" cy="0"/>
          </a:xfrm>
          <a:prstGeom prst="rect">
            <a:avLst/>
          </a:prstGeom>
          <a:noFill/>
          <a:ln w="9525">
            <a:noFill/>
            <a:miter lim="800000"/>
            <a:headEnd/>
            <a:tailEnd/>
          </a:ln>
        </p:spPr>
        <p:txBody>
          <a:bodyPr wrap="none">
            <a:spAutoFit/>
          </a:bodyPr>
          <a:lstStyle/>
          <a:p>
            <a:endParaRPr lang="en-US" sz="1800"/>
          </a:p>
        </p:txBody>
      </p:sp>
      <p:pic>
        <p:nvPicPr>
          <p:cNvPr id="11269" name="Picture 5" descr="HT profile"/>
          <p:cNvPicPr>
            <a:picLocks noChangeAspect="1" noChangeArrowheads="1"/>
          </p:cNvPicPr>
          <p:nvPr/>
        </p:nvPicPr>
        <p:blipFill>
          <a:blip r:embed="rId2"/>
          <a:srcRect/>
          <a:stretch>
            <a:fillRect/>
          </a:stretch>
        </p:blipFill>
        <p:spPr bwMode="auto">
          <a:xfrm>
            <a:off x="1778000" y="1679575"/>
            <a:ext cx="4124325" cy="2219325"/>
          </a:xfrm>
          <a:prstGeom prst="rect">
            <a:avLst/>
          </a:prstGeom>
          <a:noFill/>
          <a:ln w="9525">
            <a:noFill/>
            <a:miter lim="800000"/>
            <a:headEnd/>
            <a:tailEnd/>
          </a:ln>
        </p:spPr>
      </p:pic>
      <p:graphicFrame>
        <p:nvGraphicFramePr>
          <p:cNvPr id="34831" name="Group 15"/>
          <p:cNvGraphicFramePr>
            <a:graphicFrameLocks noGrp="1"/>
          </p:cNvGraphicFramePr>
          <p:nvPr/>
        </p:nvGraphicFramePr>
        <p:xfrm>
          <a:off x="1778000" y="1219200"/>
          <a:ext cx="5589588" cy="2857500"/>
        </p:xfrm>
        <a:graphic>
          <a:graphicData uri="http://schemas.openxmlformats.org/drawingml/2006/table">
            <a:tbl>
              <a:tblPr/>
              <a:tblGrid>
                <a:gridCol w="5589588"/>
              </a:tblGrid>
              <a:tr h="2857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11272" name="Rectangle 16"/>
          <p:cNvSpPr>
            <a:spLocks noChangeArrowheads="1"/>
          </p:cNvSpPr>
          <p:nvPr/>
        </p:nvSpPr>
        <p:spPr bwMode="auto">
          <a:xfrm>
            <a:off x="1778000" y="4537075"/>
            <a:ext cx="184150" cy="641350"/>
          </a:xfrm>
          <a:prstGeom prst="rect">
            <a:avLst/>
          </a:prstGeom>
          <a:noFill/>
          <a:ln w="9525">
            <a:noFill/>
            <a:miter lim="800000"/>
            <a:headEnd/>
            <a:tailEnd/>
          </a:ln>
        </p:spPr>
        <p:txBody>
          <a:bodyPr wrap="none" anchor="ctr">
            <a:spAutoFit/>
          </a:bodyPr>
          <a:lstStyle/>
          <a:p>
            <a:r>
              <a:rPr lang="en-US" sz="1800"/>
              <a:t/>
            </a:r>
            <a:br>
              <a:rPr lang="en-US" sz="1800"/>
            </a:br>
            <a:endParaRPr lang="en-US" sz="1800"/>
          </a:p>
        </p:txBody>
      </p:sp>
      <p:sp>
        <p:nvSpPr>
          <p:cNvPr id="11273" name="Text Box 17"/>
          <p:cNvSpPr txBox="1">
            <a:spLocks noChangeArrowheads="1"/>
          </p:cNvSpPr>
          <p:nvPr/>
        </p:nvSpPr>
        <p:spPr bwMode="auto">
          <a:xfrm>
            <a:off x="609600" y="3844925"/>
            <a:ext cx="8153400" cy="2062163"/>
          </a:xfrm>
          <a:prstGeom prst="rect">
            <a:avLst/>
          </a:prstGeom>
          <a:noFill/>
          <a:ln w="9525">
            <a:noFill/>
            <a:miter lim="800000"/>
            <a:headEnd/>
            <a:tailEnd/>
          </a:ln>
        </p:spPr>
        <p:txBody>
          <a:bodyPr>
            <a:spAutoFit/>
          </a:bodyPr>
          <a:lstStyle/>
          <a:p>
            <a:pPr>
              <a:spcBef>
                <a:spcPct val="50000"/>
              </a:spcBef>
            </a:pPr>
            <a:r>
              <a:rPr lang="en-GB" sz="1400" b="1"/>
              <a:t> </a:t>
            </a:r>
            <a:r>
              <a:rPr lang="en-GB" sz="1600" b="1"/>
              <a:t>A typical heat treatment profile for Bi-2212 wire reaction.  This empirical reaction procedure typically has tight tolerances ±2°C on </a:t>
            </a:r>
            <a:r>
              <a:rPr lang="en-GB" sz="1600" b="1" i="1"/>
              <a:t>Tmax</a:t>
            </a:r>
            <a:r>
              <a:rPr lang="en-GB" sz="1600" b="1"/>
              <a:t>, different specifications on the heating and cooling rates </a:t>
            </a:r>
            <a:r>
              <a:rPr lang="en-GB" sz="1600" b="1" i="1"/>
              <a:t>Rx </a:t>
            </a:r>
            <a:r>
              <a:rPr lang="en-GB" sz="1600" b="1"/>
              <a:t>and secondary hold temperature and oxygen partial pressures.  There is a huge need to understand what occurs during each step of the process so as to better optimize it.  Quenching samples from multiple points in the process and correlating microstructure and superconducting properties is one important tool to be applied to this goal.</a:t>
            </a:r>
            <a:r>
              <a:rPr lang="en-US" sz="1600"/>
              <a:t/>
            </a:r>
            <a:br>
              <a:rPr lang="en-US" sz="1600"/>
            </a:br>
            <a:r>
              <a:rPr lang="en-US" sz="1600" b="1"/>
              <a:t>Good progress lately on understanding the requirements at NHMFL.  </a:t>
            </a:r>
          </a:p>
        </p:txBody>
      </p:sp>
      <p:sp>
        <p:nvSpPr>
          <p:cNvPr id="11274" name="Text Box 18"/>
          <p:cNvSpPr txBox="1">
            <a:spLocks noChangeArrowheads="1"/>
          </p:cNvSpPr>
          <p:nvPr/>
        </p:nvSpPr>
        <p:spPr bwMode="auto">
          <a:xfrm>
            <a:off x="381000" y="1219200"/>
            <a:ext cx="8382000" cy="457200"/>
          </a:xfrm>
          <a:prstGeom prst="rect">
            <a:avLst/>
          </a:prstGeom>
          <a:noFill/>
          <a:ln w="9525">
            <a:noFill/>
            <a:miter lim="800000"/>
            <a:headEnd/>
            <a:tailEnd/>
          </a:ln>
        </p:spPr>
        <p:txBody>
          <a:bodyPr>
            <a:spAutoFit/>
          </a:bodyPr>
          <a:lstStyle/>
          <a:p>
            <a:pPr>
              <a:spcBef>
                <a:spcPct val="50000"/>
              </a:spcBef>
            </a:pPr>
            <a:r>
              <a:rPr lang="en-US" sz="2400"/>
              <a:t>	Wind and react has delicate temperature profile.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3"/>
          <p:cNvSpPr>
            <a:spLocks noGrp="1"/>
          </p:cNvSpPr>
          <p:nvPr>
            <p:ph type="ftr" sz="quarter" idx="10"/>
          </p:nvPr>
        </p:nvSpPr>
        <p:spPr>
          <a:noFill/>
        </p:spPr>
        <p:txBody>
          <a:bodyPr/>
          <a:lstStyle/>
          <a:p>
            <a:r>
              <a:rPr lang="en-US" smtClean="0"/>
              <a:t>Alvin Tollestrup                                      MUTAC Meeting 8-10 April 2008                                                   </a:t>
            </a:r>
            <a:fld id="{F245BC95-CF4B-4E32-9A21-FFB029C6CC7D}" type="slidenum">
              <a:rPr lang="en-US" smtClean="0"/>
              <a:pPr/>
              <a:t>10</a:t>
            </a:fld>
            <a:r>
              <a:rPr lang="en-US" smtClean="0"/>
              <a:t>               </a:t>
            </a:r>
          </a:p>
        </p:txBody>
      </p:sp>
      <p:sp>
        <p:nvSpPr>
          <p:cNvPr id="12291" name="Rectangle 2"/>
          <p:cNvSpPr>
            <a:spLocks noGrp="1" noChangeArrowheads="1"/>
          </p:cNvSpPr>
          <p:nvPr>
            <p:ph type="title"/>
          </p:nvPr>
        </p:nvSpPr>
        <p:spPr/>
        <p:txBody>
          <a:bodyPr/>
          <a:lstStyle/>
          <a:p>
            <a:pPr eaLnBrk="1" hangingPunct="1"/>
            <a:r>
              <a:rPr lang="en-US" smtClean="0"/>
              <a:t>Some Challenges</a:t>
            </a:r>
            <a:r>
              <a:rPr lang="en-US" sz="2000" smtClean="0"/>
              <a:t> Continued</a:t>
            </a:r>
          </a:p>
        </p:txBody>
      </p:sp>
      <p:sp>
        <p:nvSpPr>
          <p:cNvPr id="12292" name="Rectangle 5"/>
          <p:cNvSpPr>
            <a:spLocks noChangeArrowheads="1"/>
          </p:cNvSpPr>
          <p:nvPr/>
        </p:nvSpPr>
        <p:spPr bwMode="auto">
          <a:xfrm>
            <a:off x="0" y="2557463"/>
            <a:ext cx="9144000" cy="0"/>
          </a:xfrm>
          <a:prstGeom prst="rect">
            <a:avLst/>
          </a:prstGeom>
          <a:noFill/>
          <a:ln w="9525">
            <a:noFill/>
            <a:miter lim="800000"/>
            <a:headEnd/>
            <a:tailEnd/>
          </a:ln>
        </p:spPr>
        <p:txBody>
          <a:bodyPr wrap="none" anchor="ctr">
            <a:spAutoFit/>
          </a:bodyPr>
          <a:lstStyle/>
          <a:p>
            <a:endParaRPr lang="en-US"/>
          </a:p>
        </p:txBody>
      </p:sp>
      <p:pic>
        <p:nvPicPr>
          <p:cNvPr id="12293" name="Picture 4" descr="Fig 11"/>
          <p:cNvPicPr>
            <a:picLocks noChangeAspect="1" noChangeArrowheads="1"/>
          </p:cNvPicPr>
          <p:nvPr/>
        </p:nvPicPr>
        <p:blipFill>
          <a:blip r:embed="rId2"/>
          <a:srcRect/>
          <a:stretch>
            <a:fillRect/>
          </a:stretch>
        </p:blipFill>
        <p:spPr bwMode="auto">
          <a:xfrm>
            <a:off x="2057400" y="2133600"/>
            <a:ext cx="4343400" cy="2136775"/>
          </a:xfrm>
          <a:prstGeom prst="rect">
            <a:avLst/>
          </a:prstGeom>
          <a:noFill/>
          <a:ln w="9525">
            <a:noFill/>
            <a:miter lim="800000"/>
            <a:headEnd/>
            <a:tailEnd/>
          </a:ln>
        </p:spPr>
      </p:pic>
      <p:sp>
        <p:nvSpPr>
          <p:cNvPr id="12294" name="Rectangle 6"/>
          <p:cNvSpPr>
            <a:spLocks noChangeArrowheads="1"/>
          </p:cNvSpPr>
          <p:nvPr/>
        </p:nvSpPr>
        <p:spPr bwMode="auto">
          <a:xfrm>
            <a:off x="0" y="4300538"/>
            <a:ext cx="9144000" cy="0"/>
          </a:xfrm>
          <a:prstGeom prst="rect">
            <a:avLst/>
          </a:prstGeom>
          <a:noFill/>
          <a:ln w="9525">
            <a:noFill/>
            <a:miter lim="800000"/>
            <a:headEnd/>
            <a:tailEnd/>
          </a:ln>
        </p:spPr>
        <p:txBody>
          <a:bodyPr wrap="none" anchor="ctr">
            <a:spAutoFit/>
          </a:bodyPr>
          <a:lstStyle/>
          <a:p>
            <a:endParaRPr lang="en-US" sz="1800"/>
          </a:p>
        </p:txBody>
      </p:sp>
      <p:sp>
        <p:nvSpPr>
          <p:cNvPr id="12295" name="Text Box 7"/>
          <p:cNvSpPr txBox="1">
            <a:spLocks noChangeArrowheads="1"/>
          </p:cNvSpPr>
          <p:nvPr/>
        </p:nvSpPr>
        <p:spPr bwMode="auto">
          <a:xfrm>
            <a:off x="304800" y="1371600"/>
            <a:ext cx="8382000" cy="457200"/>
          </a:xfrm>
          <a:prstGeom prst="rect">
            <a:avLst/>
          </a:prstGeom>
          <a:noFill/>
          <a:ln w="9525">
            <a:noFill/>
            <a:miter lim="800000"/>
            <a:headEnd/>
            <a:tailEnd/>
          </a:ln>
        </p:spPr>
        <p:txBody>
          <a:bodyPr>
            <a:spAutoFit/>
          </a:bodyPr>
          <a:lstStyle/>
          <a:p>
            <a:pPr>
              <a:spcBef>
                <a:spcPct val="50000"/>
              </a:spcBef>
            </a:pPr>
            <a:r>
              <a:rPr lang="en-US" sz="2400"/>
              <a:t>    	       React and wind may be a solution</a:t>
            </a:r>
          </a:p>
        </p:txBody>
      </p:sp>
      <p:sp>
        <p:nvSpPr>
          <p:cNvPr id="12296" name="Text Box 8"/>
          <p:cNvSpPr txBox="1">
            <a:spLocks noChangeArrowheads="1"/>
          </p:cNvSpPr>
          <p:nvPr/>
        </p:nvSpPr>
        <p:spPr bwMode="auto">
          <a:xfrm>
            <a:off x="609600" y="4343400"/>
            <a:ext cx="7391400" cy="1754188"/>
          </a:xfrm>
          <a:prstGeom prst="rect">
            <a:avLst/>
          </a:prstGeom>
          <a:noFill/>
          <a:ln w="9525">
            <a:noFill/>
            <a:miter lim="800000"/>
            <a:headEnd/>
            <a:tailEnd/>
          </a:ln>
        </p:spPr>
        <p:txBody>
          <a:bodyPr>
            <a:spAutoFit/>
          </a:bodyPr>
          <a:lstStyle/>
          <a:p>
            <a:pPr>
              <a:spcBef>
                <a:spcPct val="50000"/>
              </a:spcBef>
            </a:pPr>
            <a:r>
              <a:rPr lang="en-US" sz="1800" b="1"/>
              <a:t> React-wind-sinter heat treatment protocol.  Proposed by Justin Schwartz.  The horizontal dashed line represents the peritectic melting temperature, though there is evidence that peritectic melting begins at a lower temperature during the second heat treatment than in the first.  Has the advantage that the critical parts of the heat treatment are done on the cable NOT the magnet.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3"/>
          <p:cNvSpPr>
            <a:spLocks noGrp="1"/>
          </p:cNvSpPr>
          <p:nvPr>
            <p:ph type="ftr" sz="quarter" idx="10"/>
          </p:nvPr>
        </p:nvSpPr>
        <p:spPr>
          <a:noFill/>
        </p:spPr>
        <p:txBody>
          <a:bodyPr/>
          <a:lstStyle/>
          <a:p>
            <a:r>
              <a:rPr lang="en-US" smtClean="0"/>
              <a:t>Alvin Tollestrup                                      MUTAC Meeting 8-10 April 2008                                                   </a:t>
            </a:r>
            <a:fld id="{FD53A157-A25B-481E-9E77-221FCE7647AA}" type="slidenum">
              <a:rPr lang="en-US" smtClean="0"/>
              <a:pPr/>
              <a:t>11</a:t>
            </a:fld>
            <a:r>
              <a:rPr lang="en-US" smtClean="0"/>
              <a:t>               </a:t>
            </a:r>
          </a:p>
        </p:txBody>
      </p:sp>
      <p:pic>
        <p:nvPicPr>
          <p:cNvPr id="13315" name="Picture 8" descr="Dscn7866sml"/>
          <p:cNvPicPr>
            <a:picLocks noChangeAspect="1" noChangeArrowheads="1"/>
          </p:cNvPicPr>
          <p:nvPr/>
        </p:nvPicPr>
        <p:blipFill>
          <a:blip r:embed="rId2"/>
          <a:srcRect l="16875" t="3000" r="16875" b="24001"/>
          <a:stretch>
            <a:fillRect/>
          </a:stretch>
        </p:blipFill>
        <p:spPr bwMode="auto">
          <a:xfrm>
            <a:off x="304800" y="1219200"/>
            <a:ext cx="2713038" cy="2239963"/>
          </a:xfrm>
          <a:prstGeom prst="rect">
            <a:avLst/>
          </a:prstGeom>
          <a:noFill/>
          <a:ln w="9525">
            <a:noFill/>
            <a:miter lim="800000"/>
            <a:headEnd/>
            <a:tailEnd/>
          </a:ln>
        </p:spPr>
      </p:pic>
      <p:pic>
        <p:nvPicPr>
          <p:cNvPr id="13316" name="Picture 2"/>
          <p:cNvPicPr>
            <a:picLocks noChangeAspect="1" noChangeArrowheads="1"/>
          </p:cNvPicPr>
          <p:nvPr/>
        </p:nvPicPr>
        <p:blipFill>
          <a:blip r:embed="rId3"/>
          <a:srcRect/>
          <a:stretch>
            <a:fillRect/>
          </a:stretch>
        </p:blipFill>
        <p:spPr bwMode="auto">
          <a:xfrm>
            <a:off x="3505200" y="1295400"/>
            <a:ext cx="3124200" cy="2355850"/>
          </a:xfrm>
          <a:prstGeom prst="rect">
            <a:avLst/>
          </a:prstGeom>
          <a:noFill/>
          <a:ln w="9525">
            <a:noFill/>
            <a:miter lim="800000"/>
            <a:headEnd/>
            <a:tailEnd/>
          </a:ln>
        </p:spPr>
      </p:pic>
      <p:pic>
        <p:nvPicPr>
          <p:cNvPr id="13317" name="Picture 5"/>
          <p:cNvPicPr>
            <a:picLocks noChangeAspect="1" noChangeArrowheads="1"/>
          </p:cNvPicPr>
          <p:nvPr/>
        </p:nvPicPr>
        <p:blipFill>
          <a:blip r:embed="rId4"/>
          <a:srcRect/>
          <a:stretch>
            <a:fillRect/>
          </a:stretch>
        </p:blipFill>
        <p:spPr bwMode="auto">
          <a:xfrm>
            <a:off x="1450975" y="4122738"/>
            <a:ext cx="6397625" cy="1363662"/>
          </a:xfrm>
          <a:prstGeom prst="rect">
            <a:avLst/>
          </a:prstGeom>
          <a:noFill/>
          <a:ln w="9525">
            <a:noFill/>
            <a:miter lim="800000"/>
            <a:headEnd/>
            <a:tailEnd/>
          </a:ln>
        </p:spPr>
      </p:pic>
      <p:sp>
        <p:nvSpPr>
          <p:cNvPr id="13318" name="TextBox 11"/>
          <p:cNvSpPr txBox="1">
            <a:spLocks noChangeArrowheads="1"/>
          </p:cNvSpPr>
          <p:nvPr/>
        </p:nvSpPr>
        <p:spPr bwMode="auto">
          <a:xfrm>
            <a:off x="685800" y="3505200"/>
            <a:ext cx="2133600" cy="338138"/>
          </a:xfrm>
          <a:prstGeom prst="rect">
            <a:avLst/>
          </a:prstGeom>
          <a:noFill/>
          <a:ln w="9525">
            <a:noFill/>
            <a:miter lim="800000"/>
            <a:headEnd/>
            <a:tailEnd/>
          </a:ln>
        </p:spPr>
        <p:txBody>
          <a:bodyPr>
            <a:spAutoFit/>
          </a:bodyPr>
          <a:lstStyle/>
          <a:p>
            <a:r>
              <a:rPr lang="en-US" sz="1600"/>
              <a:t>NHMFL test coil</a:t>
            </a:r>
          </a:p>
        </p:txBody>
      </p:sp>
      <p:sp>
        <p:nvSpPr>
          <p:cNvPr id="13319" name="TextBox 12"/>
          <p:cNvSpPr txBox="1">
            <a:spLocks noChangeArrowheads="1"/>
          </p:cNvSpPr>
          <p:nvPr/>
        </p:nvSpPr>
        <p:spPr bwMode="auto">
          <a:xfrm>
            <a:off x="4038600" y="3581400"/>
            <a:ext cx="2743200" cy="338138"/>
          </a:xfrm>
          <a:prstGeom prst="rect">
            <a:avLst/>
          </a:prstGeom>
          <a:noFill/>
          <a:ln w="9525">
            <a:noFill/>
            <a:miter lim="800000"/>
            <a:headEnd/>
            <a:tailEnd/>
          </a:ln>
        </p:spPr>
        <p:txBody>
          <a:bodyPr>
            <a:spAutoFit/>
          </a:bodyPr>
          <a:lstStyle/>
          <a:p>
            <a:r>
              <a:rPr lang="en-US" sz="1600"/>
              <a:t>LBL Test Coil</a:t>
            </a:r>
          </a:p>
        </p:txBody>
      </p:sp>
      <p:sp>
        <p:nvSpPr>
          <p:cNvPr id="13320" name="TextBox 13"/>
          <p:cNvSpPr txBox="1">
            <a:spLocks noChangeArrowheads="1"/>
          </p:cNvSpPr>
          <p:nvPr/>
        </p:nvSpPr>
        <p:spPr bwMode="auto">
          <a:xfrm>
            <a:off x="2895600" y="5605463"/>
            <a:ext cx="4343400" cy="584200"/>
          </a:xfrm>
          <a:prstGeom prst="rect">
            <a:avLst/>
          </a:prstGeom>
          <a:noFill/>
          <a:ln w="9525">
            <a:noFill/>
            <a:miter lim="800000"/>
            <a:headEnd/>
            <a:tailEnd/>
          </a:ln>
        </p:spPr>
        <p:txBody>
          <a:bodyPr>
            <a:spAutoFit/>
          </a:bodyPr>
          <a:lstStyle/>
          <a:p>
            <a:pPr algn="ctr"/>
            <a:r>
              <a:rPr lang="en-US" sz="1600"/>
              <a:t>FNAL test cable.  Test degradation of J</a:t>
            </a:r>
            <a:r>
              <a:rPr lang="en-US" sz="1600" baseline="-25000"/>
              <a:t>c </a:t>
            </a:r>
            <a:r>
              <a:rPr lang="en-US" sz="1600"/>
              <a:t>  in the cabling process </a:t>
            </a:r>
          </a:p>
        </p:txBody>
      </p:sp>
      <p:sp>
        <p:nvSpPr>
          <p:cNvPr id="13321" name="TextBox 14"/>
          <p:cNvSpPr txBox="1">
            <a:spLocks noChangeArrowheads="1"/>
          </p:cNvSpPr>
          <p:nvPr/>
        </p:nvSpPr>
        <p:spPr bwMode="auto">
          <a:xfrm>
            <a:off x="1981200" y="304800"/>
            <a:ext cx="6324600" cy="523875"/>
          </a:xfrm>
          <a:prstGeom prst="rect">
            <a:avLst/>
          </a:prstGeom>
          <a:noFill/>
          <a:ln w="9525">
            <a:noFill/>
            <a:miter lim="800000"/>
            <a:headEnd/>
            <a:tailEnd/>
          </a:ln>
        </p:spPr>
        <p:txBody>
          <a:bodyPr>
            <a:spAutoFit/>
          </a:bodyPr>
          <a:lstStyle/>
          <a:p>
            <a:r>
              <a:rPr lang="en-US">
                <a:solidFill>
                  <a:srgbClr val="3366FF"/>
                </a:solidFill>
              </a:rPr>
              <a:t>Test coils and cable can be fabricated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3"/>
          <p:cNvSpPr>
            <a:spLocks noGrp="1"/>
          </p:cNvSpPr>
          <p:nvPr>
            <p:ph type="ftr" sz="quarter" idx="10"/>
          </p:nvPr>
        </p:nvSpPr>
        <p:spPr>
          <a:noFill/>
        </p:spPr>
        <p:txBody>
          <a:bodyPr/>
          <a:lstStyle/>
          <a:p>
            <a:r>
              <a:rPr lang="en-US" smtClean="0"/>
              <a:t>Alvin Tollestrup                                      MUTAC Meeting 8-10 April 2008                                                   </a:t>
            </a:r>
            <a:fld id="{4B83D750-7C18-481E-BE1D-824876CD0DA2}" type="slidenum">
              <a:rPr lang="en-US" smtClean="0"/>
              <a:pPr/>
              <a:t>12</a:t>
            </a:fld>
            <a:r>
              <a:rPr lang="en-US" smtClean="0"/>
              <a:t>               </a:t>
            </a:r>
          </a:p>
        </p:txBody>
      </p:sp>
      <p:sp>
        <p:nvSpPr>
          <p:cNvPr id="14339" name="Rectangle 2"/>
          <p:cNvSpPr>
            <a:spLocks noGrp="1" noChangeArrowheads="1"/>
          </p:cNvSpPr>
          <p:nvPr>
            <p:ph type="title"/>
          </p:nvPr>
        </p:nvSpPr>
        <p:spPr/>
        <p:txBody>
          <a:bodyPr/>
          <a:lstStyle/>
          <a:p>
            <a:pPr eaLnBrk="1" hangingPunct="1"/>
            <a:r>
              <a:rPr lang="en-US" smtClean="0">
                <a:solidFill>
                  <a:srgbClr val="C00000"/>
                </a:solidFill>
              </a:rPr>
              <a:t>Status</a:t>
            </a:r>
          </a:p>
        </p:txBody>
      </p:sp>
      <p:sp>
        <p:nvSpPr>
          <p:cNvPr id="14340" name="Rectangle 3"/>
          <p:cNvSpPr>
            <a:spLocks noGrp="1" noChangeArrowheads="1"/>
          </p:cNvSpPr>
          <p:nvPr>
            <p:ph type="body" idx="1"/>
          </p:nvPr>
        </p:nvSpPr>
        <p:spPr/>
        <p:txBody>
          <a:bodyPr/>
          <a:lstStyle/>
          <a:p>
            <a:pPr eaLnBrk="1" hangingPunct="1"/>
            <a:r>
              <a:rPr lang="en-US" sz="2000" smtClean="0"/>
              <a:t>Work plans and budgets are being prepared under the guidance of the Technical Committee.  These must be prepared before any dispersal of funds.  Negotiations are under with industry in order to get both their help to develop a better conductor as well as to arrange for a supply of conductor to feed the program outlined above.</a:t>
            </a:r>
          </a:p>
          <a:p>
            <a:pPr eaLnBrk="1" hangingPunct="1"/>
            <a:r>
              <a:rPr lang="en-US" sz="2000" smtClean="0"/>
              <a:t>Some funds will held back for use downstream in a manner that will be determined by our first results. </a:t>
            </a:r>
          </a:p>
          <a:p>
            <a:pPr eaLnBrk="1" hangingPunct="1"/>
            <a:endParaRPr lang="en-US" sz="2000" smtClean="0"/>
          </a:p>
          <a:p>
            <a:pPr eaLnBrk="1" hangingPunct="1"/>
            <a:r>
              <a:rPr lang="en-US" sz="2000" smtClean="0"/>
              <a:t>Since this program provides an important source of support for the MC program,  we are proposing that we use as a guide the design of a 30 T magnet with a size suitable for muon cooling.  This will provide the focus for identifying where the critical problems lie and assure that  they are addressed.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solidFill>
                  <a:srgbClr val="C00000"/>
                </a:solidFill>
              </a:rPr>
              <a:t>A future need!</a:t>
            </a:r>
          </a:p>
        </p:txBody>
      </p:sp>
      <p:sp>
        <p:nvSpPr>
          <p:cNvPr id="15363" name="Content Placeholder 2"/>
          <p:cNvSpPr>
            <a:spLocks noGrp="1"/>
          </p:cNvSpPr>
          <p:nvPr>
            <p:ph idx="1"/>
          </p:nvPr>
        </p:nvSpPr>
        <p:spPr/>
        <p:txBody>
          <a:bodyPr/>
          <a:lstStyle/>
          <a:p>
            <a:r>
              <a:rPr lang="en-US" smtClean="0"/>
              <a:t>The goal of the program is to develop the technology to build magnets with B&gt;30 T, hopefully on the time scale of 2 years.  </a:t>
            </a:r>
            <a:r>
              <a:rPr lang="en-US" smtClean="0">
                <a:solidFill>
                  <a:srgbClr val="C00000"/>
                </a:solidFill>
              </a:rPr>
              <a:t>The program does not have funding to actually build a full scale magnet.  This is a future need. A full scale test is crucial for verifying the work done by the VHFSMC.</a:t>
            </a:r>
          </a:p>
          <a:p>
            <a:r>
              <a:rPr lang="en-US" smtClean="0"/>
              <a:t>Could be collaborative with other agencies of divisions. </a:t>
            </a:r>
          </a:p>
        </p:txBody>
      </p:sp>
      <p:sp>
        <p:nvSpPr>
          <p:cNvPr id="15364" name="Footer Placeholder 3"/>
          <p:cNvSpPr>
            <a:spLocks noGrp="1"/>
          </p:cNvSpPr>
          <p:nvPr>
            <p:ph type="ftr" sz="quarter" idx="10"/>
          </p:nvPr>
        </p:nvSpPr>
        <p:spPr>
          <a:noFill/>
        </p:spPr>
        <p:txBody>
          <a:bodyPr/>
          <a:lstStyle/>
          <a:p>
            <a:r>
              <a:rPr lang="en-US" smtClean="0"/>
              <a:t>Alvin Tollestrup                                      MUTAC Meeting 8-10 April 2008                                                   </a:t>
            </a:r>
            <a:fld id="{4EA128A0-82B9-4F92-8D42-7356041FC1C6}" type="slidenum">
              <a:rPr lang="en-US" smtClean="0"/>
              <a:pPr/>
              <a:t>13</a:t>
            </a:fld>
            <a:r>
              <a:rPr lang="en-US" smtClean="0"/>
              <a:t>               </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1169</TotalTime>
  <Words>960</Words>
  <Application>Microsoft Office PowerPoint</Application>
  <PresentationFormat>On-screen Show (4:3)</PresentationFormat>
  <Paragraphs>77</Paragraphs>
  <Slides>13</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Times New Roman</vt:lpstr>
      <vt:lpstr>Times</vt:lpstr>
      <vt:lpstr>Default Design</vt:lpstr>
      <vt:lpstr>Custom Design</vt:lpstr>
      <vt:lpstr>VHFSMC</vt:lpstr>
      <vt:lpstr>The  VHFSMC  Collaboration</vt:lpstr>
      <vt:lpstr>VHFSMC Goals</vt:lpstr>
      <vt:lpstr>Quick Overview of Bi 2212 Why the excitement?</vt:lpstr>
      <vt:lpstr>Goals and Tasks</vt:lpstr>
      <vt:lpstr>Organization of VHFSMC</vt:lpstr>
      <vt:lpstr>Slide 7</vt:lpstr>
      <vt:lpstr>Collaboration Rich in Resources</vt:lpstr>
      <vt:lpstr>Some Challanges </vt:lpstr>
      <vt:lpstr>Some Challenges Continued</vt:lpstr>
      <vt:lpstr>Slide 11</vt:lpstr>
      <vt:lpstr>Status</vt:lpstr>
      <vt:lpstr>A future need!</vt:lpstr>
    </vt:vector>
  </TitlesOfParts>
  <Company>fermilab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Technical Division</dc:creator>
  <cp:lastModifiedBy>avt</cp:lastModifiedBy>
  <cp:revision>82</cp:revision>
  <dcterms:created xsi:type="dcterms:W3CDTF">2008-02-21T18:19:01Z</dcterms:created>
  <dcterms:modified xsi:type="dcterms:W3CDTF">2009-04-05T18:06:37Z</dcterms:modified>
</cp:coreProperties>
</file>