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18"/>
  </p:notesMasterIdLst>
  <p:handoutMasterIdLst>
    <p:handoutMasterId r:id="rId19"/>
  </p:handoutMasterIdLst>
  <p:sldIdLst>
    <p:sldId id="288" r:id="rId2"/>
    <p:sldId id="321" r:id="rId3"/>
    <p:sldId id="359" r:id="rId4"/>
    <p:sldId id="311" r:id="rId5"/>
    <p:sldId id="351" r:id="rId6"/>
    <p:sldId id="352" r:id="rId7"/>
    <p:sldId id="353" r:id="rId8"/>
    <p:sldId id="354" r:id="rId9"/>
    <p:sldId id="356" r:id="rId10"/>
    <p:sldId id="357" r:id="rId11"/>
    <p:sldId id="361" r:id="rId12"/>
    <p:sldId id="375" r:id="rId13"/>
    <p:sldId id="358" r:id="rId14"/>
    <p:sldId id="374" r:id="rId15"/>
    <p:sldId id="360" r:id="rId16"/>
    <p:sldId id="376" r:id="rId17"/>
  </p:sldIdLst>
  <p:sldSz cx="9144000" cy="6858000" type="letter"/>
  <p:notesSz cx="6858000" cy="9144000"/>
  <p:defaultTextStyle>
    <a:defPPr>
      <a:defRPr lang="en-US"/>
    </a:defPPr>
    <a:lvl1pPr algn="l" rtl="0" eaLnBrk="0" fontAlgn="base" hangingPunct="0">
      <a:spcBef>
        <a:spcPct val="0"/>
      </a:spcBef>
      <a:spcAft>
        <a:spcPct val="0"/>
      </a:spcAft>
      <a:defRPr sz="24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098" autoAdjust="0"/>
    <p:restoredTop sz="94767" autoAdjust="0"/>
  </p:normalViewPr>
  <p:slideViewPr>
    <p:cSldViewPr>
      <p:cViewPr>
        <p:scale>
          <a:sx n="82" d="100"/>
          <a:sy n="82" d="100"/>
        </p:scale>
        <p:origin x="-414" y="-9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Mike\Documents\muonsinc\HCC\091023-calculation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ike\Documents\muonsinc\10-SBIRs\DielectricLoadCavity\LossTangentVTem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a:t>Ez as a function of R for various ceramic loading schemes</a:t>
            </a:r>
          </a:p>
        </c:rich>
      </c:tx>
      <c:layout/>
    </c:title>
    <c:plotArea>
      <c:layout/>
      <c:scatterChart>
        <c:scatterStyle val="lineMarker"/>
        <c:ser>
          <c:idx val="0"/>
          <c:order val="0"/>
          <c:tx>
            <c:strRef>
              <c:f>'325MHZ'!$B$7</c:f>
              <c:strCache>
                <c:ptCount val="1"/>
                <c:pt idx="0">
                  <c:v>Ez</c:v>
                </c:pt>
              </c:strCache>
            </c:strRef>
          </c:tx>
          <c:marker>
            <c:symbol val="none"/>
          </c:marker>
          <c:xVal>
            <c:numRef>
              <c:f>'325MHZ'!$A$8:$A$108</c:f>
              <c:numCache>
                <c:formatCode>General</c:formatCode>
                <c:ptCount val="101"/>
                <c:pt idx="0">
                  <c:v>0</c:v>
                </c:pt>
                <c:pt idx="1">
                  <c:v>0.17600000000000021</c:v>
                </c:pt>
                <c:pt idx="2">
                  <c:v>0.35200000000000031</c:v>
                </c:pt>
                <c:pt idx="3">
                  <c:v>0.52800000000000002</c:v>
                </c:pt>
                <c:pt idx="4">
                  <c:v>0.70400000000000063</c:v>
                </c:pt>
                <c:pt idx="5">
                  <c:v>0.88000000000000134</c:v>
                </c:pt>
                <c:pt idx="6">
                  <c:v>1.056</c:v>
                </c:pt>
                <c:pt idx="7">
                  <c:v>1.232</c:v>
                </c:pt>
                <c:pt idx="8">
                  <c:v>1.407999999999993</c:v>
                </c:pt>
                <c:pt idx="9">
                  <c:v>1.5840000000000001</c:v>
                </c:pt>
                <c:pt idx="10">
                  <c:v>1.7600000000000027</c:v>
                </c:pt>
                <c:pt idx="11">
                  <c:v>1.9359999999999944</c:v>
                </c:pt>
                <c:pt idx="12">
                  <c:v>2.1119999999999997</c:v>
                </c:pt>
                <c:pt idx="13">
                  <c:v>2.2880000000000011</c:v>
                </c:pt>
                <c:pt idx="14">
                  <c:v>2.464</c:v>
                </c:pt>
                <c:pt idx="15">
                  <c:v>2.64</c:v>
                </c:pt>
                <c:pt idx="16">
                  <c:v>2.8159999999999967</c:v>
                </c:pt>
                <c:pt idx="17">
                  <c:v>2.9919999999999987</c:v>
                </c:pt>
                <c:pt idx="18">
                  <c:v>3.1680000000000001</c:v>
                </c:pt>
                <c:pt idx="19">
                  <c:v>3.3439999999999999</c:v>
                </c:pt>
                <c:pt idx="20">
                  <c:v>3.52</c:v>
                </c:pt>
                <c:pt idx="21">
                  <c:v>3.6959999999999997</c:v>
                </c:pt>
                <c:pt idx="22">
                  <c:v>3.8719999999999977</c:v>
                </c:pt>
                <c:pt idx="23">
                  <c:v>4.048</c:v>
                </c:pt>
                <c:pt idx="24">
                  <c:v>4.2239999999999975</c:v>
                </c:pt>
                <c:pt idx="25">
                  <c:v>4.4000000000000004</c:v>
                </c:pt>
                <c:pt idx="26">
                  <c:v>4.5759999999999996</c:v>
                </c:pt>
                <c:pt idx="27">
                  <c:v>4.7519999999999998</c:v>
                </c:pt>
                <c:pt idx="28">
                  <c:v>4.9279999999999955</c:v>
                </c:pt>
                <c:pt idx="29">
                  <c:v>5.1039999999999965</c:v>
                </c:pt>
                <c:pt idx="30">
                  <c:v>5.28</c:v>
                </c:pt>
                <c:pt idx="31">
                  <c:v>5.4560000000000004</c:v>
                </c:pt>
                <c:pt idx="32">
                  <c:v>5.6319999999999997</c:v>
                </c:pt>
                <c:pt idx="33">
                  <c:v>5.8079999999999945</c:v>
                </c:pt>
                <c:pt idx="34">
                  <c:v>5.984</c:v>
                </c:pt>
                <c:pt idx="35">
                  <c:v>6.1599999999999975</c:v>
                </c:pt>
                <c:pt idx="36">
                  <c:v>6.3360000000000003</c:v>
                </c:pt>
                <c:pt idx="37">
                  <c:v>6.5119999999999996</c:v>
                </c:pt>
                <c:pt idx="38">
                  <c:v>6.6879999999999873</c:v>
                </c:pt>
                <c:pt idx="39">
                  <c:v>6.8639999999999946</c:v>
                </c:pt>
                <c:pt idx="40">
                  <c:v>7.04</c:v>
                </c:pt>
                <c:pt idx="41">
                  <c:v>7.2160000000000002</c:v>
                </c:pt>
                <c:pt idx="42">
                  <c:v>7.3919999999999995</c:v>
                </c:pt>
                <c:pt idx="43">
                  <c:v>7.5679999999999863</c:v>
                </c:pt>
                <c:pt idx="44">
                  <c:v>7.7439999999999998</c:v>
                </c:pt>
                <c:pt idx="45">
                  <c:v>7.92</c:v>
                </c:pt>
                <c:pt idx="46">
                  <c:v>8.0960000000000001</c:v>
                </c:pt>
                <c:pt idx="47">
                  <c:v>8.2720000000000002</c:v>
                </c:pt>
                <c:pt idx="48">
                  <c:v>8.4480000000000004</c:v>
                </c:pt>
                <c:pt idx="49">
                  <c:v>8.6240000000000006</c:v>
                </c:pt>
                <c:pt idx="50">
                  <c:v>8.8000000000000007</c:v>
                </c:pt>
                <c:pt idx="51">
                  <c:v>8.9760000000000026</c:v>
                </c:pt>
                <c:pt idx="52">
                  <c:v>9.1520000000000028</c:v>
                </c:pt>
                <c:pt idx="53">
                  <c:v>9.3280000000000012</c:v>
                </c:pt>
                <c:pt idx="54">
                  <c:v>9.5040000000000013</c:v>
                </c:pt>
                <c:pt idx="55">
                  <c:v>9.68</c:v>
                </c:pt>
                <c:pt idx="56">
                  <c:v>9.8560000000000247</c:v>
                </c:pt>
                <c:pt idx="57">
                  <c:v>10.032</c:v>
                </c:pt>
                <c:pt idx="58">
                  <c:v>10.208</c:v>
                </c:pt>
                <c:pt idx="59">
                  <c:v>10.384</c:v>
                </c:pt>
                <c:pt idx="60">
                  <c:v>10.56</c:v>
                </c:pt>
                <c:pt idx="61">
                  <c:v>10.736000000000001</c:v>
                </c:pt>
                <c:pt idx="62">
                  <c:v>10.912000000000004</c:v>
                </c:pt>
                <c:pt idx="63">
                  <c:v>11.088000000000001</c:v>
                </c:pt>
                <c:pt idx="64">
                  <c:v>11.264000000000001</c:v>
                </c:pt>
                <c:pt idx="65">
                  <c:v>11.44</c:v>
                </c:pt>
                <c:pt idx="66">
                  <c:v>11.616</c:v>
                </c:pt>
                <c:pt idx="67">
                  <c:v>11.792</c:v>
                </c:pt>
                <c:pt idx="68">
                  <c:v>11.968</c:v>
                </c:pt>
                <c:pt idx="69">
                  <c:v>12.144</c:v>
                </c:pt>
                <c:pt idx="70">
                  <c:v>12.32</c:v>
                </c:pt>
                <c:pt idx="71">
                  <c:v>12.496</c:v>
                </c:pt>
                <c:pt idx="72">
                  <c:v>12.672000000000002</c:v>
                </c:pt>
                <c:pt idx="73">
                  <c:v>12.848000000000001</c:v>
                </c:pt>
                <c:pt idx="74">
                  <c:v>13.024000000000001</c:v>
                </c:pt>
                <c:pt idx="75">
                  <c:v>13.2</c:v>
                </c:pt>
                <c:pt idx="76">
                  <c:v>13.376000000000024</c:v>
                </c:pt>
                <c:pt idx="77">
                  <c:v>13.552000000000024</c:v>
                </c:pt>
                <c:pt idx="78">
                  <c:v>13.728</c:v>
                </c:pt>
                <c:pt idx="79">
                  <c:v>13.904</c:v>
                </c:pt>
                <c:pt idx="80">
                  <c:v>14.08</c:v>
                </c:pt>
                <c:pt idx="81">
                  <c:v>14.256</c:v>
                </c:pt>
                <c:pt idx="82">
                  <c:v>14.432</c:v>
                </c:pt>
                <c:pt idx="83">
                  <c:v>14.608000000000001</c:v>
                </c:pt>
                <c:pt idx="84">
                  <c:v>14.784000000000001</c:v>
                </c:pt>
                <c:pt idx="85">
                  <c:v>14.96</c:v>
                </c:pt>
                <c:pt idx="86">
                  <c:v>15.136000000000001</c:v>
                </c:pt>
                <c:pt idx="87">
                  <c:v>15.312000000000006</c:v>
                </c:pt>
                <c:pt idx="88">
                  <c:v>15.488</c:v>
                </c:pt>
                <c:pt idx="89">
                  <c:v>15.664</c:v>
                </c:pt>
                <c:pt idx="90">
                  <c:v>15.84</c:v>
                </c:pt>
                <c:pt idx="91">
                  <c:v>16.015999999999988</c:v>
                </c:pt>
                <c:pt idx="92">
                  <c:v>16.192</c:v>
                </c:pt>
                <c:pt idx="93">
                  <c:v>16.367999999999999</c:v>
                </c:pt>
                <c:pt idx="94">
                  <c:v>16.544</c:v>
                </c:pt>
                <c:pt idx="95">
                  <c:v>16.72</c:v>
                </c:pt>
                <c:pt idx="96">
                  <c:v>16.896000000000001</c:v>
                </c:pt>
                <c:pt idx="97">
                  <c:v>17.071999999999999</c:v>
                </c:pt>
                <c:pt idx="98">
                  <c:v>17.247999999999987</c:v>
                </c:pt>
                <c:pt idx="99">
                  <c:v>17.423999999999989</c:v>
                </c:pt>
                <c:pt idx="100">
                  <c:v>17.600000000000001</c:v>
                </c:pt>
              </c:numCache>
            </c:numRef>
          </c:xVal>
          <c:yVal>
            <c:numRef>
              <c:f>'325MHZ'!$B$8:$B$108</c:f>
              <c:numCache>
                <c:formatCode>0.00E+00</c:formatCode>
                <c:ptCount val="101"/>
                <c:pt idx="0">
                  <c:v>1.0000020000000001</c:v>
                </c:pt>
                <c:pt idx="1">
                  <c:v>0.99970629999999949</c:v>
                </c:pt>
                <c:pt idx="2">
                  <c:v>0.99941059999999771</c:v>
                </c:pt>
                <c:pt idx="3">
                  <c:v>0.99911479999999819</c:v>
                </c:pt>
                <c:pt idx="4">
                  <c:v>0.99881679999999795</c:v>
                </c:pt>
                <c:pt idx="5">
                  <c:v>0.99842249999999844</c:v>
                </c:pt>
                <c:pt idx="6">
                  <c:v>0.99815560000000003</c:v>
                </c:pt>
                <c:pt idx="7">
                  <c:v>0.99760660000000001</c:v>
                </c:pt>
                <c:pt idx="8">
                  <c:v>0.99711369999999844</c:v>
                </c:pt>
                <c:pt idx="9">
                  <c:v>0.9964210999999995</c:v>
                </c:pt>
                <c:pt idx="10">
                  <c:v>0.99570999999999998</c:v>
                </c:pt>
                <c:pt idx="11">
                  <c:v>0.99496089999999959</c:v>
                </c:pt>
                <c:pt idx="12">
                  <c:v>0.99409809999999998</c:v>
                </c:pt>
                <c:pt idx="13">
                  <c:v>0.99321679999999735</c:v>
                </c:pt>
                <c:pt idx="14">
                  <c:v>0.99219990000000002</c:v>
                </c:pt>
                <c:pt idx="15">
                  <c:v>0.99118869999999959</c:v>
                </c:pt>
                <c:pt idx="16">
                  <c:v>0.99001709999999821</c:v>
                </c:pt>
                <c:pt idx="17">
                  <c:v>0.98882809999999999</c:v>
                </c:pt>
                <c:pt idx="18">
                  <c:v>0.98755069999999956</c:v>
                </c:pt>
                <c:pt idx="19">
                  <c:v>0.98620699999999795</c:v>
                </c:pt>
                <c:pt idx="20">
                  <c:v>0.98480609999999957</c:v>
                </c:pt>
                <c:pt idx="21">
                  <c:v>0.98330909999999949</c:v>
                </c:pt>
                <c:pt idx="22">
                  <c:v>0.98178649999999956</c:v>
                </c:pt>
                <c:pt idx="23">
                  <c:v>0.98013679999999759</c:v>
                </c:pt>
                <c:pt idx="24">
                  <c:v>0.97847909999999949</c:v>
                </c:pt>
                <c:pt idx="25">
                  <c:v>0.97663219999999829</c:v>
                </c:pt>
                <c:pt idx="26">
                  <c:v>0.97476729999999956</c:v>
                </c:pt>
                <c:pt idx="27">
                  <c:v>0.97282360000000034</c:v>
                </c:pt>
                <c:pt idx="28">
                  <c:v>0.97078759999999842</c:v>
                </c:pt>
                <c:pt idx="29">
                  <c:v>0.96871620000000003</c:v>
                </c:pt>
                <c:pt idx="30">
                  <c:v>0.96655279999999844</c:v>
                </c:pt>
                <c:pt idx="31">
                  <c:v>0.96434660000000005</c:v>
                </c:pt>
                <c:pt idx="32">
                  <c:v>0.96206480000000005</c:v>
                </c:pt>
                <c:pt idx="33">
                  <c:v>0.95978500000000155</c:v>
                </c:pt>
                <c:pt idx="34">
                  <c:v>0.95734790000000003</c:v>
                </c:pt>
                <c:pt idx="35">
                  <c:v>0.95489360000000179</c:v>
                </c:pt>
                <c:pt idx="36">
                  <c:v>0.95235309999999951</c:v>
                </c:pt>
                <c:pt idx="37">
                  <c:v>0.94974670000000005</c:v>
                </c:pt>
                <c:pt idx="38">
                  <c:v>0.94708499999999951</c:v>
                </c:pt>
                <c:pt idx="39">
                  <c:v>0.94432890000000003</c:v>
                </c:pt>
                <c:pt idx="40">
                  <c:v>0.9415481</c:v>
                </c:pt>
                <c:pt idx="41">
                  <c:v>0.93864510000000179</c:v>
                </c:pt>
                <c:pt idx="42">
                  <c:v>0.93574650000000004</c:v>
                </c:pt>
                <c:pt idx="43">
                  <c:v>0.93269820000000203</c:v>
                </c:pt>
                <c:pt idx="44">
                  <c:v>0.92963280000000004</c:v>
                </c:pt>
                <c:pt idx="45">
                  <c:v>0.92649209999999949</c:v>
                </c:pt>
                <c:pt idx="46">
                  <c:v>0.92328379999999832</c:v>
                </c:pt>
                <c:pt idx="47">
                  <c:v>0.92002919999999999</c:v>
                </c:pt>
                <c:pt idx="48">
                  <c:v>0.91668039999999951</c:v>
                </c:pt>
                <c:pt idx="49">
                  <c:v>0.91331519999999844</c:v>
                </c:pt>
                <c:pt idx="50">
                  <c:v>0.90982669999999999</c:v>
                </c:pt>
                <c:pt idx="51">
                  <c:v>0.9063485999999995</c:v>
                </c:pt>
                <c:pt idx="52">
                  <c:v>0.90272330000000001</c:v>
                </c:pt>
                <c:pt idx="53">
                  <c:v>0.89908150000000064</c:v>
                </c:pt>
                <c:pt idx="54">
                  <c:v>0.89541779999999926</c:v>
                </c:pt>
                <c:pt idx="55">
                  <c:v>0.89169130000000218</c:v>
                </c:pt>
                <c:pt idx="56">
                  <c:v>0.88794970000000184</c:v>
                </c:pt>
                <c:pt idx="57">
                  <c:v>0.88563170000000135</c:v>
                </c:pt>
                <c:pt idx="58">
                  <c:v>0.87973230000000002</c:v>
                </c:pt>
                <c:pt idx="59">
                  <c:v>0.8730523</c:v>
                </c:pt>
                <c:pt idx="60">
                  <c:v>0.86561900000000203</c:v>
                </c:pt>
                <c:pt idx="61">
                  <c:v>0.85697350000000005</c:v>
                </c:pt>
                <c:pt idx="62">
                  <c:v>0.84764840000000274</c:v>
                </c:pt>
                <c:pt idx="63">
                  <c:v>0.83728800000000003</c:v>
                </c:pt>
                <c:pt idx="64">
                  <c:v>0.82571530000000004</c:v>
                </c:pt>
                <c:pt idx="65">
                  <c:v>0.81342449999999999</c:v>
                </c:pt>
                <c:pt idx="66">
                  <c:v>0.799736</c:v>
                </c:pt>
                <c:pt idx="67">
                  <c:v>0.78548419999999808</c:v>
                </c:pt>
                <c:pt idx="68">
                  <c:v>0.76995860000000205</c:v>
                </c:pt>
                <c:pt idx="69">
                  <c:v>0.75377340000000204</c:v>
                </c:pt>
                <c:pt idx="70">
                  <c:v>0.73663060000000202</c:v>
                </c:pt>
                <c:pt idx="71">
                  <c:v>0.71865939999999995</c:v>
                </c:pt>
                <c:pt idx="72">
                  <c:v>0.7000111</c:v>
                </c:pt>
                <c:pt idx="73">
                  <c:v>0.6804139999999993</c:v>
                </c:pt>
                <c:pt idx="74">
                  <c:v>0.66036229999999996</c:v>
                </c:pt>
                <c:pt idx="75">
                  <c:v>0.63930319999999996</c:v>
                </c:pt>
                <c:pt idx="76">
                  <c:v>0.61782610000000004</c:v>
                </c:pt>
                <c:pt idx="77">
                  <c:v>0.5956024999999997</c:v>
                </c:pt>
                <c:pt idx="78">
                  <c:v>0.57286049999999999</c:v>
                </c:pt>
                <c:pt idx="79">
                  <c:v>0.54958940000000001</c:v>
                </c:pt>
                <c:pt idx="80">
                  <c:v>0.52575700000000003</c:v>
                </c:pt>
                <c:pt idx="81">
                  <c:v>0.50154589999999999</c:v>
                </c:pt>
                <c:pt idx="82">
                  <c:v>0.47680080000000102</c:v>
                </c:pt>
                <c:pt idx="83">
                  <c:v>0.45175490000000001</c:v>
                </c:pt>
                <c:pt idx="84">
                  <c:v>0.42627890000000102</c:v>
                </c:pt>
                <c:pt idx="85">
                  <c:v>0.40049380000000001</c:v>
                </c:pt>
                <c:pt idx="86">
                  <c:v>0.37448010000000137</c:v>
                </c:pt>
                <c:pt idx="87">
                  <c:v>0.34816640000000126</c:v>
                </c:pt>
                <c:pt idx="88">
                  <c:v>0.32169020000000031</c:v>
                </c:pt>
                <c:pt idx="89">
                  <c:v>0.29503310000000005</c:v>
                </c:pt>
                <c:pt idx="90">
                  <c:v>0.26820280000000002</c:v>
                </c:pt>
                <c:pt idx="91">
                  <c:v>0.2413815</c:v>
                </c:pt>
                <c:pt idx="92">
                  <c:v>0.21432329999999999</c:v>
                </c:pt>
                <c:pt idx="93">
                  <c:v>0.18749620000000081</c:v>
                </c:pt>
                <c:pt idx="94">
                  <c:v>0.1604756000000003</c:v>
                </c:pt>
                <c:pt idx="95">
                  <c:v>0.1314506</c:v>
                </c:pt>
                <c:pt idx="96">
                  <c:v>0.10406509999999999</c:v>
                </c:pt>
                <c:pt idx="97">
                  <c:v>7.8208189999999997E-2</c:v>
                </c:pt>
                <c:pt idx="98">
                  <c:v>5.1606770000000024E-2</c:v>
                </c:pt>
                <c:pt idx="99">
                  <c:v>2.5542740000000012E-2</c:v>
                </c:pt>
                <c:pt idx="100">
                  <c:v>1.02089300000001E-15</c:v>
                </c:pt>
              </c:numCache>
            </c:numRef>
          </c:yVal>
        </c:ser>
        <c:ser>
          <c:idx val="1"/>
          <c:order val="1"/>
          <c:tx>
            <c:strRef>
              <c:f>'325MHZ'!$D$7</c:f>
              <c:strCache>
                <c:ptCount val="1"/>
                <c:pt idx="0">
                  <c:v>Ez</c:v>
                </c:pt>
              </c:strCache>
            </c:strRef>
          </c:tx>
          <c:marker>
            <c:symbol val="none"/>
          </c:marker>
          <c:xVal>
            <c:numRef>
              <c:f>'325MHZ'!$C$8:$C$108</c:f>
              <c:numCache>
                <c:formatCode>0.00E+00</c:formatCode>
                <c:ptCount val="101"/>
                <c:pt idx="0">
                  <c:v>0</c:v>
                </c:pt>
                <c:pt idx="1">
                  <c:v>0.18000000000000024</c:v>
                </c:pt>
                <c:pt idx="2">
                  <c:v>0.36000000000000032</c:v>
                </c:pt>
                <c:pt idx="3">
                  <c:v>0.54</c:v>
                </c:pt>
                <c:pt idx="4">
                  <c:v>0.72000000000000064</c:v>
                </c:pt>
                <c:pt idx="5">
                  <c:v>0.9</c:v>
                </c:pt>
                <c:pt idx="6">
                  <c:v>1.08</c:v>
                </c:pt>
                <c:pt idx="7">
                  <c:v>1.26</c:v>
                </c:pt>
                <c:pt idx="8">
                  <c:v>1.44</c:v>
                </c:pt>
                <c:pt idx="9">
                  <c:v>1.62</c:v>
                </c:pt>
                <c:pt idx="10">
                  <c:v>1.8</c:v>
                </c:pt>
                <c:pt idx="11">
                  <c:v>1.9800000000000006</c:v>
                </c:pt>
                <c:pt idx="12">
                  <c:v>2.16</c:v>
                </c:pt>
                <c:pt idx="13">
                  <c:v>2.34</c:v>
                </c:pt>
                <c:pt idx="14">
                  <c:v>2.52</c:v>
                </c:pt>
                <c:pt idx="15">
                  <c:v>2.7</c:v>
                </c:pt>
                <c:pt idx="16">
                  <c:v>2.88</c:v>
                </c:pt>
                <c:pt idx="17">
                  <c:v>3.06</c:v>
                </c:pt>
                <c:pt idx="18">
                  <c:v>3.24</c:v>
                </c:pt>
                <c:pt idx="19">
                  <c:v>3.42</c:v>
                </c:pt>
                <c:pt idx="20">
                  <c:v>3.6</c:v>
                </c:pt>
                <c:pt idx="21">
                  <c:v>3.7800000000000002</c:v>
                </c:pt>
                <c:pt idx="22">
                  <c:v>3.96</c:v>
                </c:pt>
                <c:pt idx="23">
                  <c:v>4.1399999999999997</c:v>
                </c:pt>
                <c:pt idx="24">
                  <c:v>4.3199999999999985</c:v>
                </c:pt>
                <c:pt idx="25">
                  <c:v>4.5</c:v>
                </c:pt>
                <c:pt idx="26">
                  <c:v>4.68</c:v>
                </c:pt>
                <c:pt idx="27">
                  <c:v>4.8599999999999985</c:v>
                </c:pt>
                <c:pt idx="28">
                  <c:v>5.04</c:v>
                </c:pt>
                <c:pt idx="29">
                  <c:v>5.22</c:v>
                </c:pt>
                <c:pt idx="30">
                  <c:v>5.4</c:v>
                </c:pt>
                <c:pt idx="31">
                  <c:v>5.58</c:v>
                </c:pt>
                <c:pt idx="32">
                  <c:v>5.76</c:v>
                </c:pt>
                <c:pt idx="33">
                  <c:v>5.94</c:v>
                </c:pt>
                <c:pt idx="34">
                  <c:v>6.1199999999999966</c:v>
                </c:pt>
                <c:pt idx="35">
                  <c:v>6.3</c:v>
                </c:pt>
                <c:pt idx="36">
                  <c:v>6.48</c:v>
                </c:pt>
                <c:pt idx="37">
                  <c:v>6.6599999999999975</c:v>
                </c:pt>
                <c:pt idx="38">
                  <c:v>6.84</c:v>
                </c:pt>
                <c:pt idx="39">
                  <c:v>7.02</c:v>
                </c:pt>
                <c:pt idx="40">
                  <c:v>7.2</c:v>
                </c:pt>
                <c:pt idx="41">
                  <c:v>7.38</c:v>
                </c:pt>
                <c:pt idx="42">
                  <c:v>7.56</c:v>
                </c:pt>
                <c:pt idx="43">
                  <c:v>7.74</c:v>
                </c:pt>
                <c:pt idx="44">
                  <c:v>7.92</c:v>
                </c:pt>
                <c:pt idx="45">
                  <c:v>8.1</c:v>
                </c:pt>
                <c:pt idx="46">
                  <c:v>8.2800000000000011</c:v>
                </c:pt>
                <c:pt idx="47">
                  <c:v>8.4600000000000026</c:v>
                </c:pt>
                <c:pt idx="48">
                  <c:v>8.64</c:v>
                </c:pt>
                <c:pt idx="49">
                  <c:v>8.82</c:v>
                </c:pt>
                <c:pt idx="50">
                  <c:v>9</c:v>
                </c:pt>
                <c:pt idx="51">
                  <c:v>9.18</c:v>
                </c:pt>
                <c:pt idx="52">
                  <c:v>9.3600000000000048</c:v>
                </c:pt>
                <c:pt idx="53">
                  <c:v>9.5400000000000009</c:v>
                </c:pt>
                <c:pt idx="54">
                  <c:v>9.7200000000000024</c:v>
                </c:pt>
                <c:pt idx="55">
                  <c:v>9.9</c:v>
                </c:pt>
                <c:pt idx="56">
                  <c:v>10.08</c:v>
                </c:pt>
                <c:pt idx="57">
                  <c:v>10.26</c:v>
                </c:pt>
                <c:pt idx="58">
                  <c:v>10.44</c:v>
                </c:pt>
                <c:pt idx="59">
                  <c:v>10.62</c:v>
                </c:pt>
                <c:pt idx="60">
                  <c:v>10.8</c:v>
                </c:pt>
                <c:pt idx="61">
                  <c:v>10.98</c:v>
                </c:pt>
                <c:pt idx="62">
                  <c:v>11.16</c:v>
                </c:pt>
                <c:pt idx="63">
                  <c:v>11.34</c:v>
                </c:pt>
                <c:pt idx="64">
                  <c:v>11.52</c:v>
                </c:pt>
                <c:pt idx="65">
                  <c:v>11.7</c:v>
                </c:pt>
                <c:pt idx="66">
                  <c:v>11.88</c:v>
                </c:pt>
                <c:pt idx="67">
                  <c:v>12.06</c:v>
                </c:pt>
                <c:pt idx="68">
                  <c:v>12.24</c:v>
                </c:pt>
                <c:pt idx="69">
                  <c:v>12.42</c:v>
                </c:pt>
                <c:pt idx="70">
                  <c:v>12.6</c:v>
                </c:pt>
                <c:pt idx="71">
                  <c:v>12.78</c:v>
                </c:pt>
                <c:pt idx="72">
                  <c:v>12.96</c:v>
                </c:pt>
                <c:pt idx="73">
                  <c:v>13.14</c:v>
                </c:pt>
                <c:pt idx="74">
                  <c:v>13.32</c:v>
                </c:pt>
                <c:pt idx="75">
                  <c:v>13.5</c:v>
                </c:pt>
                <c:pt idx="76">
                  <c:v>13.68</c:v>
                </c:pt>
                <c:pt idx="77">
                  <c:v>13.860000000000024</c:v>
                </c:pt>
                <c:pt idx="78">
                  <c:v>14.04</c:v>
                </c:pt>
                <c:pt idx="79">
                  <c:v>14.22</c:v>
                </c:pt>
                <c:pt idx="80">
                  <c:v>14.4</c:v>
                </c:pt>
                <c:pt idx="81">
                  <c:v>14.58</c:v>
                </c:pt>
                <c:pt idx="82">
                  <c:v>14.76</c:v>
                </c:pt>
                <c:pt idx="83">
                  <c:v>14.94</c:v>
                </c:pt>
                <c:pt idx="84">
                  <c:v>15.12</c:v>
                </c:pt>
                <c:pt idx="85">
                  <c:v>15.3</c:v>
                </c:pt>
                <c:pt idx="86">
                  <c:v>15.48</c:v>
                </c:pt>
                <c:pt idx="87">
                  <c:v>15.66</c:v>
                </c:pt>
                <c:pt idx="88">
                  <c:v>15.84</c:v>
                </c:pt>
                <c:pt idx="89">
                  <c:v>16.02</c:v>
                </c:pt>
                <c:pt idx="90">
                  <c:v>16.2</c:v>
                </c:pt>
                <c:pt idx="91">
                  <c:v>16.38</c:v>
                </c:pt>
                <c:pt idx="92">
                  <c:v>16.559999999999999</c:v>
                </c:pt>
                <c:pt idx="93">
                  <c:v>16.739999999999988</c:v>
                </c:pt>
                <c:pt idx="94">
                  <c:v>16.920000000000002</c:v>
                </c:pt>
                <c:pt idx="95">
                  <c:v>17.100000000000001</c:v>
                </c:pt>
                <c:pt idx="96">
                  <c:v>17.279999999999987</c:v>
                </c:pt>
                <c:pt idx="97">
                  <c:v>17.459999999999987</c:v>
                </c:pt>
                <c:pt idx="98">
                  <c:v>17.64</c:v>
                </c:pt>
                <c:pt idx="99">
                  <c:v>17.82</c:v>
                </c:pt>
                <c:pt idx="100">
                  <c:v>18</c:v>
                </c:pt>
              </c:numCache>
            </c:numRef>
          </c:xVal>
          <c:yVal>
            <c:numRef>
              <c:f>'325MHZ'!$D$8:$D$108</c:f>
              <c:numCache>
                <c:formatCode>0.00E+00</c:formatCode>
                <c:ptCount val="101"/>
                <c:pt idx="0">
                  <c:v>1.000003</c:v>
                </c:pt>
                <c:pt idx="1">
                  <c:v>0.99970729999999997</c:v>
                </c:pt>
                <c:pt idx="2">
                  <c:v>0.99941139999999795</c:v>
                </c:pt>
                <c:pt idx="3">
                  <c:v>0.99911539999999821</c:v>
                </c:pt>
                <c:pt idx="4">
                  <c:v>0.99880860000000005</c:v>
                </c:pt>
                <c:pt idx="5">
                  <c:v>0.99841409999999819</c:v>
                </c:pt>
                <c:pt idx="6">
                  <c:v>0.99812500000000004</c:v>
                </c:pt>
                <c:pt idx="7">
                  <c:v>0.9975725999999977</c:v>
                </c:pt>
                <c:pt idx="8">
                  <c:v>0.99705629999999956</c:v>
                </c:pt>
                <c:pt idx="9">
                  <c:v>0.99635960000000001</c:v>
                </c:pt>
                <c:pt idx="10">
                  <c:v>0.99564530000000062</c:v>
                </c:pt>
                <c:pt idx="11">
                  <c:v>0.99486429999999959</c:v>
                </c:pt>
                <c:pt idx="12">
                  <c:v>0.99399760000000004</c:v>
                </c:pt>
                <c:pt idx="13">
                  <c:v>0.99307809999999996</c:v>
                </c:pt>
                <c:pt idx="14">
                  <c:v>0.9920573999999982</c:v>
                </c:pt>
                <c:pt idx="15">
                  <c:v>0.99100379999999844</c:v>
                </c:pt>
                <c:pt idx="16">
                  <c:v>0.98982910000000002</c:v>
                </c:pt>
                <c:pt idx="17">
                  <c:v>0.98864149999999995</c:v>
                </c:pt>
                <c:pt idx="18">
                  <c:v>0.98731619999999665</c:v>
                </c:pt>
                <c:pt idx="19">
                  <c:v>0.9860080999999995</c:v>
                </c:pt>
                <c:pt idx="20">
                  <c:v>0.98453609999999758</c:v>
                </c:pt>
                <c:pt idx="21">
                  <c:v>0.98304769999999997</c:v>
                </c:pt>
                <c:pt idx="22">
                  <c:v>0.98149629999999843</c:v>
                </c:pt>
                <c:pt idx="23">
                  <c:v>0.97986309999999865</c:v>
                </c:pt>
                <c:pt idx="24">
                  <c:v>0.97805309999999956</c:v>
                </c:pt>
                <c:pt idx="25">
                  <c:v>0.97609770000000029</c:v>
                </c:pt>
                <c:pt idx="26">
                  <c:v>0.97417510000000029</c:v>
                </c:pt>
                <c:pt idx="27">
                  <c:v>0.97199960000000074</c:v>
                </c:pt>
                <c:pt idx="28">
                  <c:v>0.96986819999999996</c:v>
                </c:pt>
                <c:pt idx="29">
                  <c:v>0.96763719999999998</c:v>
                </c:pt>
                <c:pt idx="30">
                  <c:v>0.96538979999999996</c:v>
                </c:pt>
                <c:pt idx="31">
                  <c:v>0.96307279999999951</c:v>
                </c:pt>
                <c:pt idx="32">
                  <c:v>0.96080350000000003</c:v>
                </c:pt>
                <c:pt idx="33">
                  <c:v>0.95844030000000002</c:v>
                </c:pt>
                <c:pt idx="34">
                  <c:v>0.95600000000000063</c:v>
                </c:pt>
                <c:pt idx="35">
                  <c:v>0.95349899999999999</c:v>
                </c:pt>
                <c:pt idx="36">
                  <c:v>0.95089870000000065</c:v>
                </c:pt>
                <c:pt idx="37">
                  <c:v>0.94826189999999999</c:v>
                </c:pt>
                <c:pt idx="38">
                  <c:v>0.94550699999999821</c:v>
                </c:pt>
                <c:pt idx="39">
                  <c:v>0.94274040000000203</c:v>
                </c:pt>
                <c:pt idx="40">
                  <c:v>0.93983580000000155</c:v>
                </c:pt>
                <c:pt idx="41">
                  <c:v>0.93691400000000002</c:v>
                </c:pt>
                <c:pt idx="42">
                  <c:v>0.93389100000000203</c:v>
                </c:pt>
                <c:pt idx="43">
                  <c:v>0.93082180000000203</c:v>
                </c:pt>
                <c:pt idx="44">
                  <c:v>0.92767780000000155</c:v>
                </c:pt>
                <c:pt idx="45">
                  <c:v>0.92446389999999956</c:v>
                </c:pt>
                <c:pt idx="46">
                  <c:v>0.92119910000000005</c:v>
                </c:pt>
                <c:pt idx="47">
                  <c:v>0.91784330000000003</c:v>
                </c:pt>
                <c:pt idx="48">
                  <c:v>0.91446169999999949</c:v>
                </c:pt>
                <c:pt idx="49">
                  <c:v>0.91096449999999951</c:v>
                </c:pt>
                <c:pt idx="50">
                  <c:v>0.90746319999999758</c:v>
                </c:pt>
                <c:pt idx="51">
                  <c:v>0.90382810000000002</c:v>
                </c:pt>
                <c:pt idx="52">
                  <c:v>0.90017629999999949</c:v>
                </c:pt>
                <c:pt idx="53">
                  <c:v>0.89649150000000122</c:v>
                </c:pt>
                <c:pt idx="54">
                  <c:v>0.89275360000000181</c:v>
                </c:pt>
                <c:pt idx="55">
                  <c:v>0.88900060000000158</c:v>
                </c:pt>
                <c:pt idx="56">
                  <c:v>0.8862574999999997</c:v>
                </c:pt>
                <c:pt idx="57">
                  <c:v>0.88008779999999953</c:v>
                </c:pt>
                <c:pt idx="58">
                  <c:v>0.87311369999999999</c:v>
                </c:pt>
                <c:pt idx="59">
                  <c:v>0.86525920000000178</c:v>
                </c:pt>
                <c:pt idx="60">
                  <c:v>0.85626570000000002</c:v>
                </c:pt>
                <c:pt idx="61">
                  <c:v>0.84657369999999998</c:v>
                </c:pt>
                <c:pt idx="62">
                  <c:v>0.83567040000000203</c:v>
                </c:pt>
                <c:pt idx="63">
                  <c:v>0.82367650000000003</c:v>
                </c:pt>
                <c:pt idx="64">
                  <c:v>0.81084219999999996</c:v>
                </c:pt>
                <c:pt idx="65">
                  <c:v>0.79668419999999951</c:v>
                </c:pt>
                <c:pt idx="66">
                  <c:v>0.78194930000000062</c:v>
                </c:pt>
                <c:pt idx="67">
                  <c:v>0.76585710000000062</c:v>
                </c:pt>
                <c:pt idx="68">
                  <c:v>0.74915080000000178</c:v>
                </c:pt>
                <c:pt idx="69">
                  <c:v>0.73145020000000005</c:v>
                </c:pt>
                <c:pt idx="70">
                  <c:v>0.71292780000000167</c:v>
                </c:pt>
                <c:pt idx="71">
                  <c:v>0.69373100000000243</c:v>
                </c:pt>
                <c:pt idx="72">
                  <c:v>0.6735662</c:v>
                </c:pt>
                <c:pt idx="73">
                  <c:v>0.65297250000000062</c:v>
                </c:pt>
                <c:pt idx="74">
                  <c:v>0.63133839999999997</c:v>
                </c:pt>
                <c:pt idx="75">
                  <c:v>0.60927869999999995</c:v>
                </c:pt>
                <c:pt idx="76">
                  <c:v>0.58653339999999798</c:v>
                </c:pt>
                <c:pt idx="77">
                  <c:v>0.5632201999999995</c:v>
                </c:pt>
                <c:pt idx="78">
                  <c:v>0.53943379999999796</c:v>
                </c:pt>
                <c:pt idx="79">
                  <c:v>0.51505429999999996</c:v>
                </c:pt>
                <c:pt idx="80">
                  <c:v>0.49031620000000115</c:v>
                </c:pt>
                <c:pt idx="81">
                  <c:v>0.46514129999999998</c:v>
                </c:pt>
                <c:pt idx="82">
                  <c:v>0.43959030000000032</c:v>
                </c:pt>
                <c:pt idx="83">
                  <c:v>0.413717</c:v>
                </c:pt>
                <c:pt idx="84">
                  <c:v>0.38854870000000102</c:v>
                </c:pt>
                <c:pt idx="85">
                  <c:v>0.36073660000000002</c:v>
                </c:pt>
                <c:pt idx="86">
                  <c:v>0.33413970000000032</c:v>
                </c:pt>
                <c:pt idx="87">
                  <c:v>0.30796280000000126</c:v>
                </c:pt>
                <c:pt idx="88">
                  <c:v>0.28272640000000032</c:v>
                </c:pt>
                <c:pt idx="89">
                  <c:v>0.25793319999999997</c:v>
                </c:pt>
                <c:pt idx="90">
                  <c:v>0.23311709999999999</c:v>
                </c:pt>
                <c:pt idx="91">
                  <c:v>0.20883989999999999</c:v>
                </c:pt>
                <c:pt idx="92">
                  <c:v>0.18444950000000063</c:v>
                </c:pt>
                <c:pt idx="93">
                  <c:v>0.16068169999999993</c:v>
                </c:pt>
                <c:pt idx="94">
                  <c:v>0.13671610000000048</c:v>
                </c:pt>
                <c:pt idx="95">
                  <c:v>0.11407840000000002</c:v>
                </c:pt>
                <c:pt idx="96">
                  <c:v>9.0312050000000033E-2</c:v>
                </c:pt>
                <c:pt idx="97">
                  <c:v>6.7035750000000033E-2</c:v>
                </c:pt>
                <c:pt idx="98">
                  <c:v>4.4571559999999975E-2</c:v>
                </c:pt>
                <c:pt idx="99">
                  <c:v>2.2060670000000056E-2</c:v>
                </c:pt>
                <c:pt idx="100">
                  <c:v>2.1558890000000243E-15</c:v>
                </c:pt>
              </c:numCache>
            </c:numRef>
          </c:yVal>
        </c:ser>
        <c:ser>
          <c:idx val="2"/>
          <c:order val="2"/>
          <c:tx>
            <c:strRef>
              <c:f>'325MHZ'!$F$7</c:f>
              <c:strCache>
                <c:ptCount val="1"/>
                <c:pt idx="0">
                  <c:v>Ez</c:v>
                </c:pt>
              </c:strCache>
            </c:strRef>
          </c:tx>
          <c:marker>
            <c:symbol val="none"/>
          </c:marker>
          <c:xVal>
            <c:numRef>
              <c:f>'325MHZ'!$E$8:$E$108</c:f>
              <c:numCache>
                <c:formatCode>0.00E+00</c:formatCode>
                <c:ptCount val="101"/>
                <c:pt idx="0">
                  <c:v>0</c:v>
                </c:pt>
                <c:pt idx="1">
                  <c:v>0.18700000000000042</c:v>
                </c:pt>
                <c:pt idx="2">
                  <c:v>0.37400000000000078</c:v>
                </c:pt>
                <c:pt idx="3">
                  <c:v>0.56100000000000005</c:v>
                </c:pt>
                <c:pt idx="4">
                  <c:v>0.74800000000000155</c:v>
                </c:pt>
                <c:pt idx="5">
                  <c:v>0.93500000000000005</c:v>
                </c:pt>
                <c:pt idx="6">
                  <c:v>1.1220000000000001</c:v>
                </c:pt>
                <c:pt idx="7">
                  <c:v>1.3089999999999968</c:v>
                </c:pt>
                <c:pt idx="8">
                  <c:v>1.496</c:v>
                </c:pt>
                <c:pt idx="9">
                  <c:v>1.6830000000000001</c:v>
                </c:pt>
                <c:pt idx="10">
                  <c:v>1.87</c:v>
                </c:pt>
                <c:pt idx="11">
                  <c:v>2.0569999999999977</c:v>
                </c:pt>
                <c:pt idx="12">
                  <c:v>2.2440000000000002</c:v>
                </c:pt>
                <c:pt idx="13">
                  <c:v>2.4309999999999987</c:v>
                </c:pt>
                <c:pt idx="14">
                  <c:v>2.6179999999999999</c:v>
                </c:pt>
                <c:pt idx="15">
                  <c:v>2.8049999999999997</c:v>
                </c:pt>
                <c:pt idx="16">
                  <c:v>2.9919999999999987</c:v>
                </c:pt>
                <c:pt idx="17">
                  <c:v>3.1789999999999998</c:v>
                </c:pt>
                <c:pt idx="18">
                  <c:v>3.3659999999999997</c:v>
                </c:pt>
                <c:pt idx="19">
                  <c:v>3.5529999999999977</c:v>
                </c:pt>
                <c:pt idx="20">
                  <c:v>3.74</c:v>
                </c:pt>
                <c:pt idx="21">
                  <c:v>3.927</c:v>
                </c:pt>
                <c:pt idx="22">
                  <c:v>4.1139999999999946</c:v>
                </c:pt>
                <c:pt idx="23">
                  <c:v>4.3010000000000002</c:v>
                </c:pt>
                <c:pt idx="24">
                  <c:v>4.4880000000000004</c:v>
                </c:pt>
                <c:pt idx="25">
                  <c:v>4.6749999999999945</c:v>
                </c:pt>
                <c:pt idx="26">
                  <c:v>4.8619999999999965</c:v>
                </c:pt>
                <c:pt idx="27">
                  <c:v>5.0490000000000004</c:v>
                </c:pt>
                <c:pt idx="28">
                  <c:v>5.2359999999999998</c:v>
                </c:pt>
                <c:pt idx="29">
                  <c:v>5.423</c:v>
                </c:pt>
                <c:pt idx="30">
                  <c:v>5.6099999999999985</c:v>
                </c:pt>
                <c:pt idx="31">
                  <c:v>5.7969999999999997</c:v>
                </c:pt>
                <c:pt idx="32">
                  <c:v>5.984</c:v>
                </c:pt>
                <c:pt idx="33">
                  <c:v>6.1710000000000003</c:v>
                </c:pt>
                <c:pt idx="34">
                  <c:v>6.3579999999999863</c:v>
                </c:pt>
                <c:pt idx="35">
                  <c:v>6.5449999999999955</c:v>
                </c:pt>
                <c:pt idx="36">
                  <c:v>6.7320000000000002</c:v>
                </c:pt>
                <c:pt idx="37">
                  <c:v>6.9189999999999996</c:v>
                </c:pt>
                <c:pt idx="38">
                  <c:v>7.1059999999999945</c:v>
                </c:pt>
                <c:pt idx="39">
                  <c:v>7.2930000000000001</c:v>
                </c:pt>
                <c:pt idx="40">
                  <c:v>7.48</c:v>
                </c:pt>
                <c:pt idx="41">
                  <c:v>7.6669999999999945</c:v>
                </c:pt>
                <c:pt idx="42">
                  <c:v>7.8539999999999965</c:v>
                </c:pt>
                <c:pt idx="43">
                  <c:v>8.0410000000000004</c:v>
                </c:pt>
                <c:pt idx="44">
                  <c:v>8.2279999999999998</c:v>
                </c:pt>
                <c:pt idx="45">
                  <c:v>8.4150000000000027</c:v>
                </c:pt>
                <c:pt idx="46">
                  <c:v>8.6020000000000003</c:v>
                </c:pt>
                <c:pt idx="47">
                  <c:v>8.7889999999999997</c:v>
                </c:pt>
                <c:pt idx="48">
                  <c:v>8.9760000000000026</c:v>
                </c:pt>
                <c:pt idx="49">
                  <c:v>9.1630000000000003</c:v>
                </c:pt>
                <c:pt idx="50">
                  <c:v>9.3500000000000068</c:v>
                </c:pt>
                <c:pt idx="51">
                  <c:v>9.5370000000000008</c:v>
                </c:pt>
                <c:pt idx="52">
                  <c:v>9.7240000000000002</c:v>
                </c:pt>
                <c:pt idx="53">
                  <c:v>9.9110000000000014</c:v>
                </c:pt>
                <c:pt idx="54">
                  <c:v>10.098000000000001</c:v>
                </c:pt>
                <c:pt idx="55">
                  <c:v>10.285</c:v>
                </c:pt>
                <c:pt idx="56">
                  <c:v>10.472000000000024</c:v>
                </c:pt>
                <c:pt idx="57">
                  <c:v>10.659000000000002</c:v>
                </c:pt>
                <c:pt idx="58">
                  <c:v>10.846</c:v>
                </c:pt>
                <c:pt idx="59">
                  <c:v>11.033000000000001</c:v>
                </c:pt>
                <c:pt idx="60">
                  <c:v>11.22</c:v>
                </c:pt>
                <c:pt idx="61">
                  <c:v>11.407</c:v>
                </c:pt>
                <c:pt idx="62">
                  <c:v>11.594000000000001</c:v>
                </c:pt>
                <c:pt idx="63">
                  <c:v>11.781000000000001</c:v>
                </c:pt>
                <c:pt idx="64">
                  <c:v>11.968</c:v>
                </c:pt>
                <c:pt idx="65">
                  <c:v>12.155000000000006</c:v>
                </c:pt>
                <c:pt idx="66">
                  <c:v>12.342000000000002</c:v>
                </c:pt>
                <c:pt idx="67">
                  <c:v>12.529</c:v>
                </c:pt>
                <c:pt idx="68">
                  <c:v>12.716000000000001</c:v>
                </c:pt>
                <c:pt idx="69">
                  <c:v>12.903</c:v>
                </c:pt>
                <c:pt idx="70">
                  <c:v>13.09</c:v>
                </c:pt>
                <c:pt idx="71">
                  <c:v>13.277000000000001</c:v>
                </c:pt>
                <c:pt idx="72">
                  <c:v>13.464</c:v>
                </c:pt>
                <c:pt idx="73">
                  <c:v>13.651</c:v>
                </c:pt>
                <c:pt idx="74">
                  <c:v>13.838000000000001</c:v>
                </c:pt>
                <c:pt idx="75">
                  <c:v>14.025</c:v>
                </c:pt>
                <c:pt idx="76">
                  <c:v>14.212</c:v>
                </c:pt>
                <c:pt idx="77">
                  <c:v>14.399000000000004</c:v>
                </c:pt>
                <c:pt idx="78">
                  <c:v>14.586</c:v>
                </c:pt>
                <c:pt idx="79">
                  <c:v>14.773</c:v>
                </c:pt>
                <c:pt idx="80">
                  <c:v>14.96</c:v>
                </c:pt>
                <c:pt idx="81">
                  <c:v>15.147</c:v>
                </c:pt>
                <c:pt idx="82">
                  <c:v>15.334</c:v>
                </c:pt>
                <c:pt idx="83">
                  <c:v>15.521000000000001</c:v>
                </c:pt>
                <c:pt idx="84">
                  <c:v>15.708</c:v>
                </c:pt>
                <c:pt idx="85">
                  <c:v>15.895000000000024</c:v>
                </c:pt>
                <c:pt idx="86">
                  <c:v>16.081999999999987</c:v>
                </c:pt>
                <c:pt idx="87">
                  <c:v>16.268999999999938</c:v>
                </c:pt>
                <c:pt idx="88">
                  <c:v>16.456</c:v>
                </c:pt>
                <c:pt idx="89">
                  <c:v>16.643000000000001</c:v>
                </c:pt>
                <c:pt idx="90">
                  <c:v>16.829999999999988</c:v>
                </c:pt>
                <c:pt idx="91">
                  <c:v>17.016999999999999</c:v>
                </c:pt>
                <c:pt idx="92">
                  <c:v>17.204000000000001</c:v>
                </c:pt>
                <c:pt idx="93">
                  <c:v>17.390999999999988</c:v>
                </c:pt>
                <c:pt idx="94">
                  <c:v>17.577999999999999</c:v>
                </c:pt>
                <c:pt idx="95">
                  <c:v>17.764999999999986</c:v>
                </c:pt>
                <c:pt idx="96">
                  <c:v>17.952000000000002</c:v>
                </c:pt>
                <c:pt idx="97">
                  <c:v>18.138999999999999</c:v>
                </c:pt>
                <c:pt idx="98">
                  <c:v>18.326000000000001</c:v>
                </c:pt>
                <c:pt idx="99">
                  <c:v>18.513000000000005</c:v>
                </c:pt>
                <c:pt idx="100">
                  <c:v>18.7</c:v>
                </c:pt>
              </c:numCache>
            </c:numRef>
          </c:xVal>
          <c:yVal>
            <c:numRef>
              <c:f>'325MHZ'!$F$8:$F$108</c:f>
              <c:numCache>
                <c:formatCode>0.00E+00</c:formatCode>
                <c:ptCount val="101"/>
                <c:pt idx="0">
                  <c:v>1.0000009999999999</c:v>
                </c:pt>
                <c:pt idx="1">
                  <c:v>0.99969920000000179</c:v>
                </c:pt>
                <c:pt idx="2">
                  <c:v>0.99939669999999958</c:v>
                </c:pt>
                <c:pt idx="3">
                  <c:v>0.99916909999999959</c:v>
                </c:pt>
                <c:pt idx="4">
                  <c:v>0.99876569999999998</c:v>
                </c:pt>
                <c:pt idx="5">
                  <c:v>0.99836239999999665</c:v>
                </c:pt>
                <c:pt idx="6">
                  <c:v>0.99802820000000003</c:v>
                </c:pt>
                <c:pt idx="7">
                  <c:v>0.99745819999999796</c:v>
                </c:pt>
                <c:pt idx="8">
                  <c:v>0.9968899</c:v>
                </c:pt>
                <c:pt idx="9">
                  <c:v>0.99617049999999996</c:v>
                </c:pt>
                <c:pt idx="10">
                  <c:v>0.99545459999999819</c:v>
                </c:pt>
                <c:pt idx="11">
                  <c:v>0.99457809999999958</c:v>
                </c:pt>
                <c:pt idx="12">
                  <c:v>0.99370990000000003</c:v>
                </c:pt>
                <c:pt idx="13">
                  <c:v>0.99267340000000004</c:v>
                </c:pt>
                <c:pt idx="14">
                  <c:v>0.99165369999999997</c:v>
                </c:pt>
                <c:pt idx="15">
                  <c:v>0.99045649999999796</c:v>
                </c:pt>
                <c:pt idx="16">
                  <c:v>0.98923989999999951</c:v>
                </c:pt>
                <c:pt idx="17">
                  <c:v>0.98792820000000003</c:v>
                </c:pt>
                <c:pt idx="18">
                  <c:v>0.98655029999999844</c:v>
                </c:pt>
                <c:pt idx="19">
                  <c:v>0.98509089999999999</c:v>
                </c:pt>
                <c:pt idx="20">
                  <c:v>0.98355299999999735</c:v>
                </c:pt>
                <c:pt idx="21">
                  <c:v>0.98194970000000004</c:v>
                </c:pt>
                <c:pt idx="22">
                  <c:v>0.98025359999999795</c:v>
                </c:pt>
                <c:pt idx="23">
                  <c:v>0.97851009999999816</c:v>
                </c:pt>
                <c:pt idx="24">
                  <c:v>0.97665669999999949</c:v>
                </c:pt>
                <c:pt idx="25">
                  <c:v>0.97474120000000075</c:v>
                </c:pt>
                <c:pt idx="26">
                  <c:v>0.97267720000000035</c:v>
                </c:pt>
                <c:pt idx="27">
                  <c:v>0.97061279999999817</c:v>
                </c:pt>
                <c:pt idx="28">
                  <c:v>0.96836900000000004</c:v>
                </c:pt>
                <c:pt idx="29">
                  <c:v>0.96613059999999951</c:v>
                </c:pt>
                <c:pt idx="30">
                  <c:v>0.96375870000000063</c:v>
                </c:pt>
                <c:pt idx="31">
                  <c:v>0.96136820000000001</c:v>
                </c:pt>
                <c:pt idx="32">
                  <c:v>0.95887750000000005</c:v>
                </c:pt>
                <c:pt idx="33">
                  <c:v>0.95637110000000003</c:v>
                </c:pt>
                <c:pt idx="34">
                  <c:v>0.95376260000000002</c:v>
                </c:pt>
                <c:pt idx="35">
                  <c:v>0.95109460000000179</c:v>
                </c:pt>
                <c:pt idx="36">
                  <c:v>0.94834370000000001</c:v>
                </c:pt>
                <c:pt idx="37">
                  <c:v>0.94551849999999948</c:v>
                </c:pt>
                <c:pt idx="38">
                  <c:v>0.94262610000000002</c:v>
                </c:pt>
                <c:pt idx="39">
                  <c:v>0.93964660000000155</c:v>
                </c:pt>
                <c:pt idx="40">
                  <c:v>0.93661589999999995</c:v>
                </c:pt>
                <c:pt idx="41">
                  <c:v>0.9334848</c:v>
                </c:pt>
                <c:pt idx="42">
                  <c:v>0.93031849999999949</c:v>
                </c:pt>
                <c:pt idx="43">
                  <c:v>0.92703800000000003</c:v>
                </c:pt>
                <c:pt idx="44">
                  <c:v>0.92373649999999996</c:v>
                </c:pt>
                <c:pt idx="45">
                  <c:v>0.92030959999999951</c:v>
                </c:pt>
                <c:pt idx="46">
                  <c:v>0.91686469999999998</c:v>
                </c:pt>
                <c:pt idx="47">
                  <c:v>0.91330460000000002</c:v>
                </c:pt>
                <c:pt idx="48">
                  <c:v>0.90973939999999998</c:v>
                </c:pt>
                <c:pt idx="49">
                  <c:v>0.90602340000000003</c:v>
                </c:pt>
                <c:pt idx="50">
                  <c:v>0.90228940000000002</c:v>
                </c:pt>
                <c:pt idx="51">
                  <c:v>0.89852229999999966</c:v>
                </c:pt>
                <c:pt idx="52">
                  <c:v>0.89469860000000312</c:v>
                </c:pt>
                <c:pt idx="53">
                  <c:v>0.89085879999999962</c:v>
                </c:pt>
                <c:pt idx="54">
                  <c:v>0.88765960000000266</c:v>
                </c:pt>
                <c:pt idx="55">
                  <c:v>0.88132870000000063</c:v>
                </c:pt>
                <c:pt idx="56">
                  <c:v>0.8741371999999995</c:v>
                </c:pt>
                <c:pt idx="57">
                  <c:v>0.86585130000000154</c:v>
                </c:pt>
                <c:pt idx="58">
                  <c:v>0.85655680000000001</c:v>
                </c:pt>
                <c:pt idx="59">
                  <c:v>0.84651980000000004</c:v>
                </c:pt>
                <c:pt idx="60">
                  <c:v>0.83473190000000064</c:v>
                </c:pt>
                <c:pt idx="61">
                  <c:v>0.82239099999999998</c:v>
                </c:pt>
                <c:pt idx="62">
                  <c:v>0.80841309999999844</c:v>
                </c:pt>
                <c:pt idx="63">
                  <c:v>0.79379900000000203</c:v>
                </c:pt>
                <c:pt idx="64">
                  <c:v>0.77788470000000032</c:v>
                </c:pt>
                <c:pt idx="65">
                  <c:v>0.76120650000000001</c:v>
                </c:pt>
                <c:pt idx="66">
                  <c:v>0.7434364</c:v>
                </c:pt>
                <c:pt idx="67">
                  <c:v>0.72484750000000064</c:v>
                </c:pt>
                <c:pt idx="68">
                  <c:v>0.70537510000000003</c:v>
                </c:pt>
                <c:pt idx="69">
                  <c:v>0.68504890000000218</c:v>
                </c:pt>
                <c:pt idx="70">
                  <c:v>0.66400660000000178</c:v>
                </c:pt>
                <c:pt idx="71">
                  <c:v>0.64211439999999997</c:v>
                </c:pt>
                <c:pt idx="72">
                  <c:v>0.61978450000000063</c:v>
                </c:pt>
                <c:pt idx="73">
                  <c:v>0.59670760000000134</c:v>
                </c:pt>
                <c:pt idx="74">
                  <c:v>0.57320409999999999</c:v>
                </c:pt>
                <c:pt idx="75">
                  <c:v>0.55182710000000001</c:v>
                </c:pt>
                <c:pt idx="76">
                  <c:v>0.52431469999999958</c:v>
                </c:pt>
                <c:pt idx="77">
                  <c:v>0.49827590000000038</c:v>
                </c:pt>
                <c:pt idx="78">
                  <c:v>0.47336330000000032</c:v>
                </c:pt>
                <c:pt idx="79">
                  <c:v>0.44892950000000126</c:v>
                </c:pt>
                <c:pt idx="80">
                  <c:v>0.42579290000000031</c:v>
                </c:pt>
                <c:pt idx="81">
                  <c:v>0.40219129999999997</c:v>
                </c:pt>
                <c:pt idx="82">
                  <c:v>0.37936630000000143</c:v>
                </c:pt>
                <c:pt idx="83">
                  <c:v>0.35631930000000089</c:v>
                </c:pt>
                <c:pt idx="84">
                  <c:v>0.33382130000000143</c:v>
                </c:pt>
                <c:pt idx="85">
                  <c:v>0.31130690000000155</c:v>
                </c:pt>
                <c:pt idx="86">
                  <c:v>0.28914220000000002</c:v>
                </c:pt>
                <c:pt idx="87">
                  <c:v>0.26712190000000002</c:v>
                </c:pt>
                <c:pt idx="88">
                  <c:v>0.24530250000000001</c:v>
                </c:pt>
                <c:pt idx="89">
                  <c:v>0.22376110000000049</c:v>
                </c:pt>
                <c:pt idx="90">
                  <c:v>0.20229200000000042</c:v>
                </c:pt>
                <c:pt idx="91">
                  <c:v>0.18120090000000039</c:v>
                </c:pt>
                <c:pt idx="92">
                  <c:v>0.16008920000000043</c:v>
                </c:pt>
                <c:pt idx="93">
                  <c:v>0.13943920000000054</c:v>
                </c:pt>
                <c:pt idx="94">
                  <c:v>0.1186896000000002</c:v>
                </c:pt>
                <c:pt idx="95">
                  <c:v>9.8923760000000305E-2</c:v>
                </c:pt>
                <c:pt idx="96">
                  <c:v>7.8314650000000235E-2</c:v>
                </c:pt>
                <c:pt idx="97">
                  <c:v>5.8130460000000127E-2</c:v>
                </c:pt>
                <c:pt idx="98">
                  <c:v>3.8650580000000004E-2</c:v>
                </c:pt>
                <c:pt idx="99">
                  <c:v>1.9130080000000025E-2</c:v>
                </c:pt>
                <c:pt idx="100">
                  <c:v>3.5995390000000503E-16</c:v>
                </c:pt>
              </c:numCache>
            </c:numRef>
          </c:yVal>
        </c:ser>
        <c:ser>
          <c:idx val="3"/>
          <c:order val="3"/>
          <c:tx>
            <c:strRef>
              <c:f>'325MHZ'!$H$7</c:f>
              <c:strCache>
                <c:ptCount val="1"/>
                <c:pt idx="0">
                  <c:v>Ez</c:v>
                </c:pt>
              </c:strCache>
            </c:strRef>
          </c:tx>
          <c:marker>
            <c:symbol val="none"/>
          </c:marker>
          <c:xVal>
            <c:numRef>
              <c:f>'325MHZ'!$G$8:$G$108</c:f>
              <c:numCache>
                <c:formatCode>0.00E+00</c:formatCode>
                <c:ptCount val="101"/>
                <c:pt idx="0">
                  <c:v>0</c:v>
                </c:pt>
                <c:pt idx="1">
                  <c:v>0.22500000000000037</c:v>
                </c:pt>
                <c:pt idx="2">
                  <c:v>0.45</c:v>
                </c:pt>
                <c:pt idx="3">
                  <c:v>0.67500000000000204</c:v>
                </c:pt>
                <c:pt idx="4">
                  <c:v>0.9</c:v>
                </c:pt>
                <c:pt idx="5">
                  <c:v>1.125</c:v>
                </c:pt>
                <c:pt idx="6">
                  <c:v>1.35</c:v>
                </c:pt>
                <c:pt idx="7">
                  <c:v>1.575</c:v>
                </c:pt>
                <c:pt idx="8">
                  <c:v>1.8</c:v>
                </c:pt>
                <c:pt idx="9">
                  <c:v>2.0249999999999999</c:v>
                </c:pt>
                <c:pt idx="10">
                  <c:v>2.25</c:v>
                </c:pt>
                <c:pt idx="11">
                  <c:v>2.4749999999999988</c:v>
                </c:pt>
                <c:pt idx="12">
                  <c:v>2.7</c:v>
                </c:pt>
                <c:pt idx="13">
                  <c:v>2.9249999999999998</c:v>
                </c:pt>
                <c:pt idx="14">
                  <c:v>3.15</c:v>
                </c:pt>
                <c:pt idx="15">
                  <c:v>3.3749999999999987</c:v>
                </c:pt>
                <c:pt idx="16">
                  <c:v>3.6</c:v>
                </c:pt>
                <c:pt idx="17">
                  <c:v>3.8249999999999997</c:v>
                </c:pt>
                <c:pt idx="18">
                  <c:v>4.05</c:v>
                </c:pt>
                <c:pt idx="19">
                  <c:v>4.2750000000000004</c:v>
                </c:pt>
                <c:pt idx="20">
                  <c:v>4.5</c:v>
                </c:pt>
                <c:pt idx="21">
                  <c:v>4.7249999999999863</c:v>
                </c:pt>
                <c:pt idx="22">
                  <c:v>4.95</c:v>
                </c:pt>
                <c:pt idx="23">
                  <c:v>5.1749999999999945</c:v>
                </c:pt>
                <c:pt idx="24">
                  <c:v>5.4</c:v>
                </c:pt>
                <c:pt idx="25">
                  <c:v>5.6249999999999831</c:v>
                </c:pt>
                <c:pt idx="26">
                  <c:v>5.85</c:v>
                </c:pt>
                <c:pt idx="27">
                  <c:v>6.0750000000000002</c:v>
                </c:pt>
                <c:pt idx="28">
                  <c:v>6.3</c:v>
                </c:pt>
                <c:pt idx="29">
                  <c:v>6.524999999999987</c:v>
                </c:pt>
                <c:pt idx="30">
                  <c:v>6.75</c:v>
                </c:pt>
                <c:pt idx="31">
                  <c:v>6.9749999999999996</c:v>
                </c:pt>
                <c:pt idx="32">
                  <c:v>7.2</c:v>
                </c:pt>
                <c:pt idx="33">
                  <c:v>7.4249999999999945</c:v>
                </c:pt>
                <c:pt idx="34">
                  <c:v>7.6499999999999995</c:v>
                </c:pt>
                <c:pt idx="35">
                  <c:v>7.875</c:v>
                </c:pt>
                <c:pt idx="36">
                  <c:v>8.1</c:v>
                </c:pt>
                <c:pt idx="37">
                  <c:v>8.3250000000000028</c:v>
                </c:pt>
                <c:pt idx="38">
                  <c:v>8.5500000000000007</c:v>
                </c:pt>
                <c:pt idx="39">
                  <c:v>8.7750000000000004</c:v>
                </c:pt>
                <c:pt idx="40">
                  <c:v>9</c:v>
                </c:pt>
                <c:pt idx="41">
                  <c:v>9.2249999999999996</c:v>
                </c:pt>
                <c:pt idx="42">
                  <c:v>9.4500000000000028</c:v>
                </c:pt>
                <c:pt idx="43">
                  <c:v>9.6750000000000007</c:v>
                </c:pt>
                <c:pt idx="44">
                  <c:v>9.9</c:v>
                </c:pt>
                <c:pt idx="45">
                  <c:v>10.125</c:v>
                </c:pt>
                <c:pt idx="46">
                  <c:v>10.350000000000025</c:v>
                </c:pt>
                <c:pt idx="47">
                  <c:v>10.575000000000006</c:v>
                </c:pt>
                <c:pt idx="48">
                  <c:v>10.8</c:v>
                </c:pt>
                <c:pt idx="49">
                  <c:v>11.025</c:v>
                </c:pt>
                <c:pt idx="50">
                  <c:v>11.25</c:v>
                </c:pt>
                <c:pt idx="51">
                  <c:v>11.475000000000025</c:v>
                </c:pt>
                <c:pt idx="52">
                  <c:v>11.7</c:v>
                </c:pt>
                <c:pt idx="53">
                  <c:v>11.925000000000002</c:v>
                </c:pt>
                <c:pt idx="54">
                  <c:v>12.15</c:v>
                </c:pt>
                <c:pt idx="55">
                  <c:v>12.375000000000028</c:v>
                </c:pt>
                <c:pt idx="56">
                  <c:v>12.6</c:v>
                </c:pt>
                <c:pt idx="57">
                  <c:v>12.825000000000006</c:v>
                </c:pt>
                <c:pt idx="58">
                  <c:v>13.05</c:v>
                </c:pt>
                <c:pt idx="59">
                  <c:v>13.275</c:v>
                </c:pt>
                <c:pt idx="60">
                  <c:v>13.5</c:v>
                </c:pt>
                <c:pt idx="61">
                  <c:v>13.725</c:v>
                </c:pt>
                <c:pt idx="62">
                  <c:v>13.950000000000006</c:v>
                </c:pt>
                <c:pt idx="63">
                  <c:v>14.175000000000002</c:v>
                </c:pt>
                <c:pt idx="64">
                  <c:v>14.4</c:v>
                </c:pt>
                <c:pt idx="65">
                  <c:v>14.625</c:v>
                </c:pt>
                <c:pt idx="66">
                  <c:v>14.850000000000025</c:v>
                </c:pt>
                <c:pt idx="67">
                  <c:v>15.075000000000006</c:v>
                </c:pt>
                <c:pt idx="68">
                  <c:v>15.3</c:v>
                </c:pt>
                <c:pt idx="69">
                  <c:v>15.525</c:v>
                </c:pt>
                <c:pt idx="70">
                  <c:v>15.75</c:v>
                </c:pt>
                <c:pt idx="71">
                  <c:v>15.975000000000025</c:v>
                </c:pt>
                <c:pt idx="72">
                  <c:v>16.2</c:v>
                </c:pt>
                <c:pt idx="73">
                  <c:v>16.424999999999986</c:v>
                </c:pt>
                <c:pt idx="74">
                  <c:v>16.649999999999999</c:v>
                </c:pt>
                <c:pt idx="75">
                  <c:v>16.875</c:v>
                </c:pt>
                <c:pt idx="76">
                  <c:v>17.100000000000001</c:v>
                </c:pt>
                <c:pt idx="77">
                  <c:v>17.324999999999999</c:v>
                </c:pt>
                <c:pt idx="78">
                  <c:v>17.55</c:v>
                </c:pt>
                <c:pt idx="79">
                  <c:v>17.774999999999999</c:v>
                </c:pt>
                <c:pt idx="80">
                  <c:v>18</c:v>
                </c:pt>
                <c:pt idx="81">
                  <c:v>18.224999999999987</c:v>
                </c:pt>
                <c:pt idx="82">
                  <c:v>18.45</c:v>
                </c:pt>
                <c:pt idx="83">
                  <c:v>18.675000000000001</c:v>
                </c:pt>
                <c:pt idx="84">
                  <c:v>18.899999999999999</c:v>
                </c:pt>
                <c:pt idx="85">
                  <c:v>19.125</c:v>
                </c:pt>
                <c:pt idx="86">
                  <c:v>19.350000000000001</c:v>
                </c:pt>
                <c:pt idx="87">
                  <c:v>19.574999999999999</c:v>
                </c:pt>
                <c:pt idx="88">
                  <c:v>19.8</c:v>
                </c:pt>
                <c:pt idx="89">
                  <c:v>20.024999999999999</c:v>
                </c:pt>
                <c:pt idx="90">
                  <c:v>20.25</c:v>
                </c:pt>
                <c:pt idx="91">
                  <c:v>20.474999999999987</c:v>
                </c:pt>
                <c:pt idx="92">
                  <c:v>20.7</c:v>
                </c:pt>
                <c:pt idx="93">
                  <c:v>20.924999999999986</c:v>
                </c:pt>
                <c:pt idx="94">
                  <c:v>21.150000000000031</c:v>
                </c:pt>
                <c:pt idx="95">
                  <c:v>21.375</c:v>
                </c:pt>
                <c:pt idx="96">
                  <c:v>21.6</c:v>
                </c:pt>
                <c:pt idx="97">
                  <c:v>21.824999999999999</c:v>
                </c:pt>
                <c:pt idx="98">
                  <c:v>22.05</c:v>
                </c:pt>
                <c:pt idx="99">
                  <c:v>22.274999999999999</c:v>
                </c:pt>
                <c:pt idx="100">
                  <c:v>22.5</c:v>
                </c:pt>
              </c:numCache>
            </c:numRef>
          </c:xVal>
          <c:yVal>
            <c:numRef>
              <c:f>'325MHZ'!$H$8:$H$108</c:f>
              <c:numCache>
                <c:formatCode>General</c:formatCode>
                <c:ptCount val="101"/>
                <c:pt idx="0">
                  <c:v>1.0000009999999999</c:v>
                </c:pt>
                <c:pt idx="1">
                  <c:v>0.99963199999999997</c:v>
                </c:pt>
                <c:pt idx="2">
                  <c:v>0.99926299999999735</c:v>
                </c:pt>
                <c:pt idx="3">
                  <c:v>0.99890699999999844</c:v>
                </c:pt>
                <c:pt idx="4">
                  <c:v>0.99841499999999783</c:v>
                </c:pt>
                <c:pt idx="5">
                  <c:v>0.99799000000000004</c:v>
                </c:pt>
                <c:pt idx="6">
                  <c:v>0.99729100000000004</c:v>
                </c:pt>
                <c:pt idx="7">
                  <c:v>0.9965379999999977</c:v>
                </c:pt>
                <c:pt idx="8">
                  <c:v>0.9956469999999995</c:v>
                </c:pt>
                <c:pt idx="9">
                  <c:v>0.99465099999999951</c:v>
                </c:pt>
                <c:pt idx="10">
                  <c:v>0.99358199999999797</c:v>
                </c:pt>
                <c:pt idx="11">
                  <c:v>0.99231299999999723</c:v>
                </c:pt>
                <c:pt idx="12">
                  <c:v>0.99099800000000005</c:v>
                </c:pt>
                <c:pt idx="13">
                  <c:v>0.98952099999999821</c:v>
                </c:pt>
                <c:pt idx="14">
                  <c:v>0.98795900000000003</c:v>
                </c:pt>
                <c:pt idx="15">
                  <c:v>0.98627599999999949</c:v>
                </c:pt>
                <c:pt idx="16">
                  <c:v>0.98446799999999735</c:v>
                </c:pt>
                <c:pt idx="17">
                  <c:v>0.982595</c:v>
                </c:pt>
                <c:pt idx="18">
                  <c:v>0.98052699999999771</c:v>
                </c:pt>
                <c:pt idx="19">
                  <c:v>0.97840999999999956</c:v>
                </c:pt>
                <c:pt idx="20">
                  <c:v>0.97613199999999956</c:v>
                </c:pt>
                <c:pt idx="21">
                  <c:v>0.9737720000000003</c:v>
                </c:pt>
                <c:pt idx="22">
                  <c:v>0.97128899999999829</c:v>
                </c:pt>
                <c:pt idx="23">
                  <c:v>0.96869000000000205</c:v>
                </c:pt>
                <c:pt idx="24">
                  <c:v>0.96600399999999997</c:v>
                </c:pt>
                <c:pt idx="25">
                  <c:v>0.96316800000000002</c:v>
                </c:pt>
                <c:pt idx="26">
                  <c:v>0.96027200000000001</c:v>
                </c:pt>
                <c:pt idx="27">
                  <c:v>0.9572129999999982</c:v>
                </c:pt>
                <c:pt idx="28">
                  <c:v>0.95408199999999999</c:v>
                </c:pt>
                <c:pt idx="29">
                  <c:v>0.95082299999999997</c:v>
                </c:pt>
                <c:pt idx="30">
                  <c:v>0.947461</c:v>
                </c:pt>
                <c:pt idx="31">
                  <c:v>0.94400399999999951</c:v>
                </c:pt>
                <c:pt idx="32">
                  <c:v>0.94041299999999806</c:v>
                </c:pt>
                <c:pt idx="33">
                  <c:v>0.93676199999999998</c:v>
                </c:pt>
                <c:pt idx="34">
                  <c:v>0.93294400000000155</c:v>
                </c:pt>
                <c:pt idx="35">
                  <c:v>0.929068</c:v>
                </c:pt>
                <c:pt idx="36">
                  <c:v>0.92505899999999996</c:v>
                </c:pt>
                <c:pt idx="37">
                  <c:v>0.9209619999999995</c:v>
                </c:pt>
                <c:pt idx="38">
                  <c:v>0.91676400000000002</c:v>
                </c:pt>
                <c:pt idx="39">
                  <c:v>0.91244899999999951</c:v>
                </c:pt>
                <c:pt idx="40">
                  <c:v>0.90807599999999999</c:v>
                </c:pt>
                <c:pt idx="41">
                  <c:v>0.9035309999999982</c:v>
                </c:pt>
                <c:pt idx="42">
                  <c:v>0.89897000000000182</c:v>
                </c:pt>
                <c:pt idx="43">
                  <c:v>0.89430900000000135</c:v>
                </c:pt>
                <c:pt idx="44">
                  <c:v>0.88962200000000158</c:v>
                </c:pt>
                <c:pt idx="45">
                  <c:v>0.88531099999999929</c:v>
                </c:pt>
                <c:pt idx="46">
                  <c:v>0.87730600000000003</c:v>
                </c:pt>
                <c:pt idx="47">
                  <c:v>0.86807900000000204</c:v>
                </c:pt>
                <c:pt idx="48">
                  <c:v>0.85702000000000178</c:v>
                </c:pt>
                <c:pt idx="49">
                  <c:v>0.84488399999999997</c:v>
                </c:pt>
                <c:pt idx="50">
                  <c:v>0.83057400000000003</c:v>
                </c:pt>
                <c:pt idx="51">
                  <c:v>0.81528999999999996</c:v>
                </c:pt>
                <c:pt idx="52">
                  <c:v>0.79846599999999956</c:v>
                </c:pt>
                <c:pt idx="53">
                  <c:v>0.78075300000000003</c:v>
                </c:pt>
                <c:pt idx="54">
                  <c:v>0.76118600000000003</c:v>
                </c:pt>
                <c:pt idx="55">
                  <c:v>0.73874600000000179</c:v>
                </c:pt>
                <c:pt idx="56">
                  <c:v>0.71796899999999997</c:v>
                </c:pt>
                <c:pt idx="57">
                  <c:v>0.69782200000000183</c:v>
                </c:pt>
                <c:pt idx="58">
                  <c:v>0.67914100000000299</c:v>
                </c:pt>
                <c:pt idx="59">
                  <c:v>0.65971100000000205</c:v>
                </c:pt>
                <c:pt idx="60">
                  <c:v>0.64108699999999996</c:v>
                </c:pt>
                <c:pt idx="61">
                  <c:v>0.62227200000000005</c:v>
                </c:pt>
                <c:pt idx="62">
                  <c:v>0.60375100000000204</c:v>
                </c:pt>
                <c:pt idx="63">
                  <c:v>0.58546999999999927</c:v>
                </c:pt>
                <c:pt idx="64">
                  <c:v>0.56707700000000005</c:v>
                </c:pt>
                <c:pt idx="65">
                  <c:v>0.54926599999999959</c:v>
                </c:pt>
                <c:pt idx="66">
                  <c:v>0.53103100000000003</c:v>
                </c:pt>
                <c:pt idx="67">
                  <c:v>0.51345799999999819</c:v>
                </c:pt>
                <c:pt idx="68">
                  <c:v>0.49558100000000038</c:v>
                </c:pt>
                <c:pt idx="69">
                  <c:v>0.4781490000000001</c:v>
                </c:pt>
                <c:pt idx="70">
                  <c:v>0.46070700000000003</c:v>
                </c:pt>
                <c:pt idx="71">
                  <c:v>0.44343500000000008</c:v>
                </c:pt>
                <c:pt idx="72">
                  <c:v>0.42638800000000143</c:v>
                </c:pt>
                <c:pt idx="73">
                  <c:v>0.40929600000000005</c:v>
                </c:pt>
                <c:pt idx="74">
                  <c:v>0.39265200000000078</c:v>
                </c:pt>
                <c:pt idx="75">
                  <c:v>0.37571400000000038</c:v>
                </c:pt>
                <c:pt idx="76">
                  <c:v>0.35924200000000001</c:v>
                </c:pt>
                <c:pt idx="77">
                  <c:v>0.34267700000000068</c:v>
                </c:pt>
                <c:pt idx="78">
                  <c:v>0.32639100000000032</c:v>
                </c:pt>
                <c:pt idx="79">
                  <c:v>0.31017400000000089</c:v>
                </c:pt>
                <c:pt idx="80">
                  <c:v>0.29408700000000032</c:v>
                </c:pt>
                <c:pt idx="81">
                  <c:v>0.278198</c:v>
                </c:pt>
                <c:pt idx="82">
                  <c:v>0.26231900000000002</c:v>
                </c:pt>
                <c:pt idx="83">
                  <c:v>0.24675000000000039</c:v>
                </c:pt>
                <c:pt idx="84">
                  <c:v>0.23108300000000001</c:v>
                </c:pt>
                <c:pt idx="85">
                  <c:v>0.21572000000000024</c:v>
                </c:pt>
                <c:pt idx="86">
                  <c:v>0.200373</c:v>
                </c:pt>
                <c:pt idx="87">
                  <c:v>0.18522600000000042</c:v>
                </c:pt>
                <c:pt idx="88">
                  <c:v>0.170185</c:v>
                </c:pt>
                <c:pt idx="89">
                  <c:v>0.15526300000000054</c:v>
                </c:pt>
                <c:pt idx="90">
                  <c:v>0.14051800000000045</c:v>
                </c:pt>
                <c:pt idx="91">
                  <c:v>0.125829</c:v>
                </c:pt>
                <c:pt idx="92">
                  <c:v>0.11136799999999994</c:v>
                </c:pt>
                <c:pt idx="93">
                  <c:v>9.6922000000000064E-2</c:v>
                </c:pt>
                <c:pt idx="94">
                  <c:v>8.2696000000000228E-2</c:v>
                </c:pt>
                <c:pt idx="95">
                  <c:v>6.8545000000000009E-2</c:v>
                </c:pt>
                <c:pt idx="96">
                  <c:v>5.4448000000000024E-2</c:v>
                </c:pt>
                <c:pt idx="97">
                  <c:v>4.0415000000000034E-2</c:v>
                </c:pt>
                <c:pt idx="98">
                  <c:v>2.6845000000000115E-2</c:v>
                </c:pt>
                <c:pt idx="99">
                  <c:v>1.3287000000000033E-2</c:v>
                </c:pt>
                <c:pt idx="100">
                  <c:v>0</c:v>
                </c:pt>
              </c:numCache>
            </c:numRef>
          </c:yVal>
        </c:ser>
        <c:ser>
          <c:idx val="4"/>
          <c:order val="4"/>
          <c:tx>
            <c:strRef>
              <c:f>'325MHZ'!$J$8</c:f>
              <c:strCache>
                <c:ptCount val="1"/>
                <c:pt idx="0">
                  <c:v>1.00E+00</c:v>
                </c:pt>
              </c:strCache>
            </c:strRef>
          </c:tx>
          <c:marker>
            <c:symbol val="none"/>
          </c:marker>
          <c:xVal>
            <c:numRef>
              <c:f>'325MHZ'!$I$9:$I$108</c:f>
              <c:numCache>
                <c:formatCode>0.00E+00</c:formatCode>
                <c:ptCount val="100"/>
                <c:pt idx="0">
                  <c:v>0.35400000000000031</c:v>
                </c:pt>
                <c:pt idx="1">
                  <c:v>0.70800000000000063</c:v>
                </c:pt>
                <c:pt idx="2">
                  <c:v>1.0620000000000001</c:v>
                </c:pt>
                <c:pt idx="3">
                  <c:v>1.4159999999999935</c:v>
                </c:pt>
                <c:pt idx="4">
                  <c:v>1.7700000000000029</c:v>
                </c:pt>
                <c:pt idx="5">
                  <c:v>2.1240000000000001</c:v>
                </c:pt>
                <c:pt idx="6">
                  <c:v>2.4779999999999998</c:v>
                </c:pt>
                <c:pt idx="7">
                  <c:v>2.8319999999999967</c:v>
                </c:pt>
                <c:pt idx="8">
                  <c:v>3.1859999999999999</c:v>
                </c:pt>
                <c:pt idx="9">
                  <c:v>3.54</c:v>
                </c:pt>
                <c:pt idx="10">
                  <c:v>3.8939999999999997</c:v>
                </c:pt>
                <c:pt idx="11">
                  <c:v>4.2480000000000002</c:v>
                </c:pt>
                <c:pt idx="12">
                  <c:v>4.6019999999999985</c:v>
                </c:pt>
                <c:pt idx="13">
                  <c:v>4.9560000000000004</c:v>
                </c:pt>
                <c:pt idx="14">
                  <c:v>5.31</c:v>
                </c:pt>
                <c:pt idx="15">
                  <c:v>5.6639999999999873</c:v>
                </c:pt>
                <c:pt idx="16">
                  <c:v>6.0179999999999945</c:v>
                </c:pt>
                <c:pt idx="17">
                  <c:v>6.3719999999999999</c:v>
                </c:pt>
                <c:pt idx="18">
                  <c:v>6.726</c:v>
                </c:pt>
                <c:pt idx="19">
                  <c:v>7.08</c:v>
                </c:pt>
                <c:pt idx="20">
                  <c:v>7.4340000000000002</c:v>
                </c:pt>
                <c:pt idx="21">
                  <c:v>7.7880000000000003</c:v>
                </c:pt>
                <c:pt idx="22">
                  <c:v>8.1419999999999995</c:v>
                </c:pt>
                <c:pt idx="23">
                  <c:v>8.4960000000000004</c:v>
                </c:pt>
                <c:pt idx="24">
                  <c:v>8.8500000000000068</c:v>
                </c:pt>
                <c:pt idx="25">
                  <c:v>9.2040000000000006</c:v>
                </c:pt>
                <c:pt idx="26">
                  <c:v>9.5580000000000016</c:v>
                </c:pt>
                <c:pt idx="27">
                  <c:v>9.9120000000000008</c:v>
                </c:pt>
                <c:pt idx="28">
                  <c:v>10.266</c:v>
                </c:pt>
                <c:pt idx="29">
                  <c:v>10.62</c:v>
                </c:pt>
                <c:pt idx="30">
                  <c:v>10.974</c:v>
                </c:pt>
                <c:pt idx="31">
                  <c:v>11.328000000000001</c:v>
                </c:pt>
                <c:pt idx="32">
                  <c:v>11.682</c:v>
                </c:pt>
                <c:pt idx="33">
                  <c:v>12.036</c:v>
                </c:pt>
                <c:pt idx="34">
                  <c:v>12.39</c:v>
                </c:pt>
                <c:pt idx="35">
                  <c:v>12.744</c:v>
                </c:pt>
                <c:pt idx="36">
                  <c:v>13.098000000000001</c:v>
                </c:pt>
                <c:pt idx="37">
                  <c:v>13.452000000000028</c:v>
                </c:pt>
                <c:pt idx="38">
                  <c:v>13.806000000000004</c:v>
                </c:pt>
                <c:pt idx="39">
                  <c:v>14.16</c:v>
                </c:pt>
                <c:pt idx="40">
                  <c:v>14.514000000000001</c:v>
                </c:pt>
                <c:pt idx="41">
                  <c:v>14.868</c:v>
                </c:pt>
                <c:pt idx="42">
                  <c:v>15.222</c:v>
                </c:pt>
                <c:pt idx="43">
                  <c:v>15.576000000000002</c:v>
                </c:pt>
                <c:pt idx="44">
                  <c:v>15.93</c:v>
                </c:pt>
                <c:pt idx="45">
                  <c:v>16.283999999999946</c:v>
                </c:pt>
                <c:pt idx="46">
                  <c:v>16.638000000000005</c:v>
                </c:pt>
                <c:pt idx="47">
                  <c:v>16.991999999999987</c:v>
                </c:pt>
                <c:pt idx="48">
                  <c:v>17.346</c:v>
                </c:pt>
                <c:pt idx="49">
                  <c:v>17.7</c:v>
                </c:pt>
                <c:pt idx="50">
                  <c:v>18.053999999999988</c:v>
                </c:pt>
                <c:pt idx="51">
                  <c:v>18.407999999999987</c:v>
                </c:pt>
                <c:pt idx="52">
                  <c:v>18.761999999999986</c:v>
                </c:pt>
                <c:pt idx="53">
                  <c:v>19.116000000000035</c:v>
                </c:pt>
                <c:pt idx="54">
                  <c:v>19.47</c:v>
                </c:pt>
                <c:pt idx="55">
                  <c:v>19.824000000000005</c:v>
                </c:pt>
                <c:pt idx="56">
                  <c:v>20.178000000000001</c:v>
                </c:pt>
                <c:pt idx="57">
                  <c:v>20.532</c:v>
                </c:pt>
                <c:pt idx="58">
                  <c:v>20.885999999999989</c:v>
                </c:pt>
                <c:pt idx="59">
                  <c:v>21.24</c:v>
                </c:pt>
                <c:pt idx="60">
                  <c:v>21.594000000000001</c:v>
                </c:pt>
                <c:pt idx="61">
                  <c:v>21.947999999999986</c:v>
                </c:pt>
                <c:pt idx="62">
                  <c:v>22.302</c:v>
                </c:pt>
                <c:pt idx="63">
                  <c:v>22.655999999999999</c:v>
                </c:pt>
                <c:pt idx="64">
                  <c:v>23.01</c:v>
                </c:pt>
                <c:pt idx="65">
                  <c:v>23.364000000000001</c:v>
                </c:pt>
                <c:pt idx="66">
                  <c:v>23.718</c:v>
                </c:pt>
                <c:pt idx="67">
                  <c:v>24.071999999999999</c:v>
                </c:pt>
                <c:pt idx="68">
                  <c:v>24.425999999999938</c:v>
                </c:pt>
                <c:pt idx="69">
                  <c:v>24.779999999999987</c:v>
                </c:pt>
                <c:pt idx="70">
                  <c:v>25.134000000000057</c:v>
                </c:pt>
                <c:pt idx="71">
                  <c:v>25.487999999999989</c:v>
                </c:pt>
                <c:pt idx="72">
                  <c:v>25.841999999999999</c:v>
                </c:pt>
                <c:pt idx="73">
                  <c:v>26.196000000000005</c:v>
                </c:pt>
                <c:pt idx="74">
                  <c:v>26.55</c:v>
                </c:pt>
                <c:pt idx="75">
                  <c:v>26.904</c:v>
                </c:pt>
                <c:pt idx="76">
                  <c:v>27.257999999999999</c:v>
                </c:pt>
                <c:pt idx="77">
                  <c:v>27.611999999999998</c:v>
                </c:pt>
                <c:pt idx="78">
                  <c:v>27.96599999999993</c:v>
                </c:pt>
                <c:pt idx="79">
                  <c:v>28.32</c:v>
                </c:pt>
                <c:pt idx="80">
                  <c:v>28.673999999999999</c:v>
                </c:pt>
                <c:pt idx="81">
                  <c:v>29.027999999999999</c:v>
                </c:pt>
                <c:pt idx="82">
                  <c:v>29.381999999999987</c:v>
                </c:pt>
                <c:pt idx="83">
                  <c:v>29.736000000000001</c:v>
                </c:pt>
                <c:pt idx="84">
                  <c:v>30.09</c:v>
                </c:pt>
                <c:pt idx="85">
                  <c:v>30.443999999999949</c:v>
                </c:pt>
                <c:pt idx="86">
                  <c:v>30.797999999999988</c:v>
                </c:pt>
                <c:pt idx="87">
                  <c:v>31.152000000000001</c:v>
                </c:pt>
                <c:pt idx="88">
                  <c:v>31.506</c:v>
                </c:pt>
                <c:pt idx="89">
                  <c:v>31.86</c:v>
                </c:pt>
                <c:pt idx="90">
                  <c:v>32.214000000000006</c:v>
                </c:pt>
                <c:pt idx="91">
                  <c:v>32.568000000000012</c:v>
                </c:pt>
                <c:pt idx="92">
                  <c:v>32.922000000000011</c:v>
                </c:pt>
                <c:pt idx="93">
                  <c:v>33.276000000000003</c:v>
                </c:pt>
                <c:pt idx="94">
                  <c:v>33.630000000000003</c:v>
                </c:pt>
                <c:pt idx="95">
                  <c:v>33.984000000000002</c:v>
                </c:pt>
                <c:pt idx="96">
                  <c:v>34.338000000000001</c:v>
                </c:pt>
                <c:pt idx="97">
                  <c:v>34.6920000000001</c:v>
                </c:pt>
                <c:pt idx="98">
                  <c:v>35.046000000000006</c:v>
                </c:pt>
                <c:pt idx="99">
                  <c:v>35.4</c:v>
                </c:pt>
              </c:numCache>
            </c:numRef>
          </c:xVal>
          <c:yVal>
            <c:numRef>
              <c:f>'325MHZ'!$J$9:$J$108</c:f>
              <c:numCache>
                <c:formatCode>0.00E+00</c:formatCode>
                <c:ptCount val="100"/>
                <c:pt idx="0">
                  <c:v>0.99941779999999758</c:v>
                </c:pt>
                <c:pt idx="1">
                  <c:v>0.99883180000000005</c:v>
                </c:pt>
                <c:pt idx="2">
                  <c:v>0.99817909999999999</c:v>
                </c:pt>
                <c:pt idx="3">
                  <c:v>0.9971506</c:v>
                </c:pt>
                <c:pt idx="4">
                  <c:v>0.99576489999999951</c:v>
                </c:pt>
                <c:pt idx="5">
                  <c:v>0.99417329999999959</c:v>
                </c:pt>
                <c:pt idx="6">
                  <c:v>0.99229849999999997</c:v>
                </c:pt>
                <c:pt idx="7">
                  <c:v>0.99014139999999951</c:v>
                </c:pt>
                <c:pt idx="8">
                  <c:v>0.98770259999999821</c:v>
                </c:pt>
                <c:pt idx="9">
                  <c:v>0.98498369999999957</c:v>
                </c:pt>
                <c:pt idx="10">
                  <c:v>0.98198580000000002</c:v>
                </c:pt>
                <c:pt idx="11">
                  <c:v>0.97870950000000034</c:v>
                </c:pt>
                <c:pt idx="12">
                  <c:v>0.97510849999999949</c:v>
                </c:pt>
                <c:pt idx="13">
                  <c:v>0.9712459999999995</c:v>
                </c:pt>
                <c:pt idx="14">
                  <c:v>0.96711170000000002</c:v>
                </c:pt>
                <c:pt idx="15">
                  <c:v>0.96270719999999999</c:v>
                </c:pt>
                <c:pt idx="16">
                  <c:v>0.95803590000000005</c:v>
                </c:pt>
                <c:pt idx="17">
                  <c:v>0.95309639999999951</c:v>
                </c:pt>
                <c:pt idx="18">
                  <c:v>0.94789120000000204</c:v>
                </c:pt>
                <c:pt idx="19">
                  <c:v>0.94242229999999949</c:v>
                </c:pt>
                <c:pt idx="20">
                  <c:v>0.93667110000000064</c:v>
                </c:pt>
                <c:pt idx="21">
                  <c:v>0.93065370000000003</c:v>
                </c:pt>
                <c:pt idx="22">
                  <c:v>0.92438070000000006</c:v>
                </c:pt>
                <c:pt idx="23">
                  <c:v>0.91785479999999997</c:v>
                </c:pt>
                <c:pt idx="24">
                  <c:v>0.91107859999999996</c:v>
                </c:pt>
                <c:pt idx="25">
                  <c:v>0.90405489999999999</c:v>
                </c:pt>
                <c:pt idx="26">
                  <c:v>0.89678659999999966</c:v>
                </c:pt>
                <c:pt idx="27">
                  <c:v>0.8892766999999997</c:v>
                </c:pt>
                <c:pt idx="28">
                  <c:v>0.88152819999999954</c:v>
                </c:pt>
                <c:pt idx="29">
                  <c:v>0.87351219999999796</c:v>
                </c:pt>
                <c:pt idx="30">
                  <c:v>0.86527130000000063</c:v>
                </c:pt>
                <c:pt idx="31">
                  <c:v>0.85680279999999998</c:v>
                </c:pt>
                <c:pt idx="32">
                  <c:v>0.84811000000000003</c:v>
                </c:pt>
                <c:pt idx="33">
                  <c:v>0.83919659999999996</c:v>
                </c:pt>
                <c:pt idx="34">
                  <c:v>0.83006609999999958</c:v>
                </c:pt>
                <c:pt idx="35">
                  <c:v>0.82072230000000002</c:v>
                </c:pt>
                <c:pt idx="36">
                  <c:v>0.81116900000000003</c:v>
                </c:pt>
                <c:pt idx="37">
                  <c:v>0.80139179999999999</c:v>
                </c:pt>
                <c:pt idx="38">
                  <c:v>0.7914099999999995</c:v>
                </c:pt>
                <c:pt idx="39">
                  <c:v>0.78123189999999998</c:v>
                </c:pt>
                <c:pt idx="40">
                  <c:v>0.7708616000000007</c:v>
                </c:pt>
                <c:pt idx="41">
                  <c:v>0.76030330000000002</c:v>
                </c:pt>
                <c:pt idx="42">
                  <c:v>0.74956129999999999</c:v>
                </c:pt>
                <c:pt idx="43">
                  <c:v>0.73864000000000241</c:v>
                </c:pt>
                <c:pt idx="44">
                  <c:v>0.72754370000000002</c:v>
                </c:pt>
                <c:pt idx="45">
                  <c:v>0.7162693</c:v>
                </c:pt>
                <c:pt idx="46">
                  <c:v>0.70481990000000005</c:v>
                </c:pt>
                <c:pt idx="47">
                  <c:v>0.69321080000000135</c:v>
                </c:pt>
                <c:pt idx="48">
                  <c:v>0.68144650000000062</c:v>
                </c:pt>
                <c:pt idx="49">
                  <c:v>0.66953190000000062</c:v>
                </c:pt>
                <c:pt idx="50">
                  <c:v>0.65747160000000204</c:v>
                </c:pt>
                <c:pt idx="51">
                  <c:v>0.64527070000000064</c:v>
                </c:pt>
                <c:pt idx="52">
                  <c:v>0.63293390000000005</c:v>
                </c:pt>
                <c:pt idx="53">
                  <c:v>0.62046629999999958</c:v>
                </c:pt>
                <c:pt idx="54">
                  <c:v>0.60785979999999995</c:v>
                </c:pt>
                <c:pt idx="55">
                  <c:v>0.59513519999999953</c:v>
                </c:pt>
                <c:pt idx="56">
                  <c:v>0.58229639999999927</c:v>
                </c:pt>
                <c:pt idx="57">
                  <c:v>0.56934859999999998</c:v>
                </c:pt>
                <c:pt idx="58">
                  <c:v>0.55629689999999998</c:v>
                </c:pt>
                <c:pt idx="59">
                  <c:v>0.54314669999999998</c:v>
                </c:pt>
                <c:pt idx="60">
                  <c:v>0.52990300000000001</c:v>
                </c:pt>
                <c:pt idx="61">
                  <c:v>0.51657109999999951</c:v>
                </c:pt>
                <c:pt idx="62">
                  <c:v>0.50315160000000003</c:v>
                </c:pt>
                <c:pt idx="63">
                  <c:v>0.48965440000000032</c:v>
                </c:pt>
                <c:pt idx="64">
                  <c:v>0.47608670000000114</c:v>
                </c:pt>
                <c:pt idx="65">
                  <c:v>0.46245390000000008</c:v>
                </c:pt>
                <c:pt idx="66">
                  <c:v>0.44876130000000031</c:v>
                </c:pt>
                <c:pt idx="67">
                  <c:v>0.43501430000000102</c:v>
                </c:pt>
                <c:pt idx="68">
                  <c:v>0.42121850000000038</c:v>
                </c:pt>
                <c:pt idx="69">
                  <c:v>0.40737910000000038</c:v>
                </c:pt>
                <c:pt idx="70">
                  <c:v>0.39350080000000137</c:v>
                </c:pt>
                <c:pt idx="71">
                  <c:v>0.37959110000000001</c:v>
                </c:pt>
                <c:pt idx="72">
                  <c:v>0.36565580000000031</c:v>
                </c:pt>
                <c:pt idx="73">
                  <c:v>0.35170040000000002</c:v>
                </c:pt>
                <c:pt idx="74">
                  <c:v>0.33773040000000032</c:v>
                </c:pt>
                <c:pt idx="75">
                  <c:v>0.32375120000000002</c:v>
                </c:pt>
                <c:pt idx="76">
                  <c:v>0.30976820000000038</c:v>
                </c:pt>
                <c:pt idx="77">
                  <c:v>0.29578680000000102</c:v>
                </c:pt>
                <c:pt idx="78">
                  <c:v>0.28181240000000102</c:v>
                </c:pt>
                <c:pt idx="79">
                  <c:v>0.26785560000000008</c:v>
                </c:pt>
                <c:pt idx="80">
                  <c:v>0.25391890000000078</c:v>
                </c:pt>
                <c:pt idx="81">
                  <c:v>0.24000700000000039</c:v>
                </c:pt>
                <c:pt idx="82">
                  <c:v>0.2261251000000003</c:v>
                </c:pt>
                <c:pt idx="83">
                  <c:v>0.21227869999999999</c:v>
                </c:pt>
                <c:pt idx="84">
                  <c:v>0.19847300000000045</c:v>
                </c:pt>
                <c:pt idx="85">
                  <c:v>0.18471320000000069</c:v>
                </c:pt>
                <c:pt idx="86">
                  <c:v>0.17100460000000001</c:v>
                </c:pt>
                <c:pt idx="87">
                  <c:v>0.15735879999999999</c:v>
                </c:pt>
                <c:pt idx="88">
                  <c:v>0.14378050000000001</c:v>
                </c:pt>
                <c:pt idx="89">
                  <c:v>0.13027030000000001</c:v>
                </c:pt>
                <c:pt idx="90">
                  <c:v>0.11683330000000015</c:v>
                </c:pt>
                <c:pt idx="91">
                  <c:v>0.10347439999999998</c:v>
                </c:pt>
                <c:pt idx="92">
                  <c:v>9.019886000000038E-2</c:v>
                </c:pt>
                <c:pt idx="93">
                  <c:v>7.7011340000000122E-2</c:v>
                </c:pt>
                <c:pt idx="94">
                  <c:v>6.3917900000000194E-2</c:v>
                </c:pt>
                <c:pt idx="95">
                  <c:v>5.0926840000000001E-2</c:v>
                </c:pt>
                <c:pt idx="96">
                  <c:v>3.8053310000000146E-2</c:v>
                </c:pt>
                <c:pt idx="97">
                  <c:v>2.5050800000000012E-2</c:v>
                </c:pt>
                <c:pt idx="98">
                  <c:v>1.2453209999999999E-2</c:v>
                </c:pt>
                <c:pt idx="99">
                  <c:v>1.979672000000023E-15</c:v>
                </c:pt>
              </c:numCache>
            </c:numRef>
          </c:yVal>
        </c:ser>
        <c:axId val="58379264"/>
        <c:axId val="58397824"/>
      </c:scatterChart>
      <c:valAx>
        <c:axId val="58379264"/>
        <c:scaling>
          <c:orientation val="minMax"/>
        </c:scaling>
        <c:axPos val="b"/>
        <c:title>
          <c:tx>
            <c:rich>
              <a:bodyPr/>
              <a:lstStyle/>
              <a:p>
                <a:pPr>
                  <a:defRPr/>
                </a:pPr>
                <a:r>
                  <a:rPr lang="en-US"/>
                  <a:t>Radius, cm</a:t>
                </a:r>
              </a:p>
            </c:rich>
          </c:tx>
          <c:layout/>
        </c:title>
        <c:numFmt formatCode="General" sourceLinked="1"/>
        <c:tickLblPos val="nextTo"/>
        <c:crossAx val="58397824"/>
        <c:crosses val="autoZero"/>
        <c:crossBetween val="midCat"/>
      </c:valAx>
      <c:valAx>
        <c:axId val="58397824"/>
        <c:scaling>
          <c:orientation val="minMax"/>
          <c:max val="1"/>
        </c:scaling>
        <c:axPos val="l"/>
        <c:majorGridlines/>
        <c:title>
          <c:tx>
            <c:rich>
              <a:bodyPr rot="-5400000" vert="horz"/>
              <a:lstStyle/>
              <a:p>
                <a:pPr>
                  <a:defRPr/>
                </a:pPr>
                <a:r>
                  <a:rPr lang="en-US" dirty="0"/>
                  <a:t>Normalized Ez</a:t>
                </a:r>
              </a:p>
            </c:rich>
          </c:tx>
          <c:layout/>
        </c:title>
        <c:numFmt formatCode="0.00E+00" sourceLinked="1"/>
        <c:tickLblPos val="nextTo"/>
        <c:crossAx val="58379264"/>
        <c:crosses val="autoZero"/>
        <c:crossBetween val="midCat"/>
      </c:valAx>
    </c:plotArea>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Loss Tangent of Alumina Ceramics as a function</a:t>
            </a:r>
            <a:r>
              <a:rPr lang="en-US" baseline="0"/>
              <a:t> of temperature</a:t>
            </a:r>
            <a:endParaRPr lang="en-US"/>
          </a:p>
        </c:rich>
      </c:tx>
      <c:layout/>
    </c:title>
    <c:plotArea>
      <c:layout/>
      <c:scatterChart>
        <c:scatterStyle val="lineMarker"/>
        <c:ser>
          <c:idx val="0"/>
          <c:order val="0"/>
          <c:tx>
            <c:strRef>
              <c:f>Sheet1!$B$5</c:f>
              <c:strCache>
                <c:ptCount val="1"/>
                <c:pt idx="0">
                  <c:v>sapphire</c:v>
                </c:pt>
              </c:strCache>
            </c:strRef>
          </c:tx>
          <c:spPr>
            <a:ln w="28575">
              <a:noFill/>
            </a:ln>
          </c:spPr>
          <c:xVal>
            <c:numRef>
              <c:f>Sheet1!$A$6:$A$10</c:f>
              <c:numCache>
                <c:formatCode>General</c:formatCode>
                <c:ptCount val="5"/>
                <c:pt idx="0">
                  <c:v>300</c:v>
                </c:pt>
                <c:pt idx="1">
                  <c:v>200</c:v>
                </c:pt>
                <c:pt idx="2">
                  <c:v>100</c:v>
                </c:pt>
                <c:pt idx="3">
                  <c:v>70</c:v>
                </c:pt>
                <c:pt idx="4">
                  <c:v>50</c:v>
                </c:pt>
              </c:numCache>
            </c:numRef>
          </c:xVal>
          <c:yVal>
            <c:numRef>
              <c:f>Sheet1!$B$6:$B$10</c:f>
              <c:numCache>
                <c:formatCode>0.00E+00</c:formatCode>
                <c:ptCount val="5"/>
                <c:pt idx="0">
                  <c:v>1.0000000000000045E-5</c:v>
                </c:pt>
                <c:pt idx="1">
                  <c:v>6.0000000000000281E-6</c:v>
                </c:pt>
                <c:pt idx="2">
                  <c:v>5.0000000000000273E-7</c:v>
                </c:pt>
                <c:pt idx="3">
                  <c:v>1.0000000000000059E-7</c:v>
                </c:pt>
                <c:pt idx="4">
                  <c:v>3.0000000000000216E-8</c:v>
                </c:pt>
              </c:numCache>
            </c:numRef>
          </c:yVal>
        </c:ser>
        <c:ser>
          <c:idx val="1"/>
          <c:order val="1"/>
          <c:tx>
            <c:strRef>
              <c:f>Sheet1!$B$32</c:f>
              <c:strCache>
                <c:ptCount val="1"/>
                <c:pt idx="0">
                  <c:v>WESGO "warm"</c:v>
                </c:pt>
              </c:strCache>
            </c:strRef>
          </c:tx>
          <c:spPr>
            <a:ln w="28575">
              <a:noFill/>
            </a:ln>
          </c:spPr>
          <c:xVal>
            <c:numRef>
              <c:f>Sheet1!$A$33:$A$40</c:f>
              <c:numCache>
                <c:formatCode>General</c:formatCode>
                <c:ptCount val="8"/>
                <c:pt idx="0">
                  <c:v>300</c:v>
                </c:pt>
                <c:pt idx="1">
                  <c:v>70</c:v>
                </c:pt>
                <c:pt idx="2">
                  <c:v>300</c:v>
                </c:pt>
                <c:pt idx="3">
                  <c:v>70</c:v>
                </c:pt>
                <c:pt idx="4">
                  <c:v>300</c:v>
                </c:pt>
                <c:pt idx="5">
                  <c:v>70</c:v>
                </c:pt>
              </c:numCache>
            </c:numRef>
          </c:xVal>
          <c:yVal>
            <c:numRef>
              <c:f>Sheet1!$B$33:$B$40</c:f>
              <c:numCache>
                <c:formatCode>0.00E+00</c:formatCode>
                <c:ptCount val="8"/>
                <c:pt idx="0">
                  <c:v>2.1000000000000077E-4</c:v>
                </c:pt>
                <c:pt idx="1">
                  <c:v>4.6000000000000034E-5</c:v>
                </c:pt>
              </c:numCache>
            </c:numRef>
          </c:yVal>
        </c:ser>
        <c:ser>
          <c:idx val="2"/>
          <c:order val="2"/>
          <c:tx>
            <c:strRef>
              <c:f>Sheet1!$C$32</c:f>
              <c:strCache>
                <c:ptCount val="1"/>
                <c:pt idx="0">
                  <c:v>Friatec "warm"</c:v>
                </c:pt>
              </c:strCache>
            </c:strRef>
          </c:tx>
          <c:spPr>
            <a:ln w="28575">
              <a:noFill/>
            </a:ln>
          </c:spPr>
          <c:xVal>
            <c:numRef>
              <c:f>Sheet1!$A$33:$A$40</c:f>
              <c:numCache>
                <c:formatCode>General</c:formatCode>
                <c:ptCount val="8"/>
                <c:pt idx="0">
                  <c:v>300</c:v>
                </c:pt>
                <c:pt idx="1">
                  <c:v>70</c:v>
                </c:pt>
                <c:pt idx="2">
                  <c:v>300</c:v>
                </c:pt>
                <c:pt idx="3">
                  <c:v>70</c:v>
                </c:pt>
                <c:pt idx="4">
                  <c:v>300</c:v>
                </c:pt>
                <c:pt idx="5">
                  <c:v>70</c:v>
                </c:pt>
              </c:numCache>
            </c:numRef>
          </c:xVal>
          <c:yVal>
            <c:numRef>
              <c:f>Sheet1!$C$33:$C$40</c:f>
              <c:numCache>
                <c:formatCode>General</c:formatCode>
                <c:ptCount val="8"/>
                <c:pt idx="2" formatCode="0.00E+00">
                  <c:v>4.7000000000000134E-4</c:v>
                </c:pt>
                <c:pt idx="3" formatCode="0.00E+00">
                  <c:v>6.0000000000000232E-5</c:v>
                </c:pt>
              </c:numCache>
            </c:numRef>
          </c:yVal>
        </c:ser>
        <c:ser>
          <c:idx val="3"/>
          <c:order val="3"/>
          <c:tx>
            <c:strRef>
              <c:f>Sheet1!$D$32</c:f>
              <c:strCache>
                <c:ptCount val="1"/>
                <c:pt idx="0">
                  <c:v>WESGO "cold"</c:v>
                </c:pt>
              </c:strCache>
            </c:strRef>
          </c:tx>
          <c:spPr>
            <a:ln w="28575">
              <a:noFill/>
            </a:ln>
          </c:spPr>
          <c:xVal>
            <c:numRef>
              <c:f>Sheet1!$A$33:$A$40</c:f>
              <c:numCache>
                <c:formatCode>General</c:formatCode>
                <c:ptCount val="8"/>
                <c:pt idx="0">
                  <c:v>300</c:v>
                </c:pt>
                <c:pt idx="1">
                  <c:v>70</c:v>
                </c:pt>
                <c:pt idx="2">
                  <c:v>300</c:v>
                </c:pt>
                <c:pt idx="3">
                  <c:v>70</c:v>
                </c:pt>
                <c:pt idx="4">
                  <c:v>300</c:v>
                </c:pt>
                <c:pt idx="5">
                  <c:v>70</c:v>
                </c:pt>
              </c:numCache>
            </c:numRef>
          </c:xVal>
          <c:yVal>
            <c:numRef>
              <c:f>Sheet1!$D$33:$D$40</c:f>
              <c:numCache>
                <c:formatCode>General</c:formatCode>
                <c:ptCount val="8"/>
                <c:pt idx="4" formatCode="0.00E+00">
                  <c:v>4.8000000000000034E-4</c:v>
                </c:pt>
                <c:pt idx="5" formatCode="0.00E+00">
                  <c:v>4.4000000000000209E-5</c:v>
                </c:pt>
              </c:numCache>
            </c:numRef>
          </c:yVal>
        </c:ser>
        <c:ser>
          <c:idx val="4"/>
          <c:order val="4"/>
          <c:tx>
            <c:strRef>
              <c:f>Sheet1!$E$32</c:f>
              <c:strCache>
                <c:ptCount val="1"/>
              </c:strCache>
            </c:strRef>
          </c:tx>
          <c:spPr>
            <a:ln w="28575">
              <a:noFill/>
            </a:ln>
          </c:spPr>
          <c:xVal>
            <c:numRef>
              <c:f>Sheet1!$A$33:$A$40</c:f>
              <c:numCache>
                <c:formatCode>General</c:formatCode>
                <c:ptCount val="8"/>
                <c:pt idx="0">
                  <c:v>300</c:v>
                </c:pt>
                <c:pt idx="1">
                  <c:v>70</c:v>
                </c:pt>
                <c:pt idx="2">
                  <c:v>300</c:v>
                </c:pt>
                <c:pt idx="3">
                  <c:v>70</c:v>
                </c:pt>
                <c:pt idx="4">
                  <c:v>300</c:v>
                </c:pt>
                <c:pt idx="5">
                  <c:v>70</c:v>
                </c:pt>
              </c:numCache>
            </c:numRef>
          </c:xVal>
          <c:yVal>
            <c:numRef>
              <c:f>Sheet1!$E$33:$E$40</c:f>
              <c:numCache>
                <c:formatCode>General</c:formatCode>
                <c:ptCount val="8"/>
              </c:numCache>
            </c:numRef>
          </c:yVal>
        </c:ser>
        <c:axId val="60079488"/>
        <c:axId val="60085760"/>
      </c:scatterChart>
      <c:valAx>
        <c:axId val="60079488"/>
        <c:scaling>
          <c:orientation val="minMax"/>
          <c:max val="300"/>
        </c:scaling>
        <c:axPos val="b"/>
        <c:title>
          <c:tx>
            <c:rich>
              <a:bodyPr/>
              <a:lstStyle/>
              <a:p>
                <a:pPr>
                  <a:defRPr/>
                </a:pPr>
                <a:r>
                  <a:rPr lang="en-US"/>
                  <a:t>Temperature, K</a:t>
                </a:r>
              </a:p>
            </c:rich>
          </c:tx>
          <c:layout/>
        </c:title>
        <c:numFmt formatCode="General" sourceLinked="1"/>
        <c:tickLblPos val="nextTo"/>
        <c:crossAx val="60085760"/>
        <c:crossesAt val="1.000000000000009E-8"/>
        <c:crossBetween val="midCat"/>
      </c:valAx>
      <c:valAx>
        <c:axId val="60085760"/>
        <c:scaling>
          <c:logBase val="10"/>
          <c:orientation val="minMax"/>
          <c:max val="1.0000000000000041E-3"/>
        </c:scaling>
        <c:axPos val="l"/>
        <c:majorGridlines/>
        <c:title>
          <c:tx>
            <c:rich>
              <a:bodyPr rot="-5400000" vert="horz"/>
              <a:lstStyle/>
              <a:p>
                <a:pPr>
                  <a:defRPr/>
                </a:pPr>
                <a:r>
                  <a:rPr lang="en-US"/>
                  <a:t>Loss Tangent</a:t>
                </a:r>
              </a:p>
            </c:rich>
          </c:tx>
          <c:layout/>
        </c:title>
        <c:numFmt formatCode="0.00E+00" sourceLinked="1"/>
        <c:tickLblPos val="nextTo"/>
        <c:crossAx val="60079488"/>
        <c:crosses val="autoZero"/>
        <c:crossBetween val="midCat"/>
      </c:valAx>
    </c:plotArea>
    <c:legend>
      <c:legendPos val="r"/>
      <c:legendEntry>
        <c:idx val="4"/>
        <c:delete val="1"/>
      </c:legendEntry>
      <c:layout/>
    </c:legend>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drawing1.xml><?xml version="1.0" encoding="utf-8"?>
<c:userShapes xmlns:c="http://schemas.openxmlformats.org/drawingml/2006/chart">
  <cdr:relSizeAnchor xmlns:cdr="http://schemas.openxmlformats.org/drawingml/2006/chartDrawing">
    <cdr:from>
      <cdr:x>0.68958</cdr:x>
      <cdr:y>0.51414</cdr:y>
    </cdr:from>
    <cdr:to>
      <cdr:x>0.88958</cdr:x>
      <cdr:y>0.57841</cdr:y>
    </cdr:to>
    <cdr:sp macro="" textlink="">
      <cdr:nvSpPr>
        <cdr:cNvPr id="2" name="TextBox 1"/>
        <cdr:cNvSpPr txBox="1"/>
      </cdr:nvSpPr>
      <cdr:spPr>
        <a:xfrm xmlns:a="http://schemas.openxmlformats.org/drawingml/2006/main">
          <a:off x="3152775" y="1905001"/>
          <a:ext cx="914400" cy="2381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No ceramic</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9850" y="92075"/>
            <a:ext cx="2360613" cy="301625"/>
          </a:xfrm>
          <a:prstGeom prst="rect">
            <a:avLst/>
          </a:prstGeom>
          <a:noFill/>
          <a:ln w="12700">
            <a:noFill/>
            <a:miter lim="800000"/>
            <a:headEnd/>
            <a:tailEnd/>
          </a:ln>
          <a:effectLst/>
        </p:spPr>
        <p:txBody>
          <a:bodyPr wrap="none" lIns="90488" tIns="44450" rIns="90488" bIns="44450" anchor="ctr">
            <a:spAutoFit/>
          </a:bodyPr>
          <a:lstStyle/>
          <a:p>
            <a:pPr>
              <a:defRPr/>
            </a:pPr>
            <a:r>
              <a:rPr lang="en-US" sz="1400" b="0">
                <a:latin typeface="Times New Roman" pitchFamily="1" charset="0"/>
              </a:rPr>
              <a:t>APS'98 Ohio Milorad Popovic</a:t>
            </a:r>
          </a:p>
        </p:txBody>
      </p:sp>
      <p:sp>
        <p:nvSpPr>
          <p:cNvPr id="3075" name="Rectangle 3"/>
          <p:cNvSpPr>
            <a:spLocks noChangeArrowheads="1"/>
          </p:cNvSpPr>
          <p:nvPr/>
        </p:nvSpPr>
        <p:spPr bwMode="auto">
          <a:xfrm>
            <a:off x="69850" y="8750300"/>
            <a:ext cx="723900" cy="301625"/>
          </a:xfrm>
          <a:prstGeom prst="rect">
            <a:avLst/>
          </a:prstGeom>
          <a:noFill/>
          <a:ln w="12700">
            <a:noFill/>
            <a:miter lim="800000"/>
            <a:headEnd/>
            <a:tailEnd/>
          </a:ln>
          <a:effectLst/>
        </p:spPr>
        <p:txBody>
          <a:bodyPr wrap="none" lIns="90488" tIns="44450" rIns="90488" bIns="44450" anchor="ctr">
            <a:spAutoFit/>
          </a:bodyPr>
          <a:lstStyle/>
          <a:p>
            <a:pPr>
              <a:defRPr/>
            </a:pPr>
            <a:fld id="{129B6BBD-A40E-4F31-A657-EB00A5559F61}" type="datetime1">
              <a:rPr lang="en-US" sz="1400" b="0">
                <a:latin typeface="Times New Roman" pitchFamily="1" charset="0"/>
              </a:rPr>
              <a:pPr>
                <a:defRPr/>
              </a:pPr>
              <a:t>1/14/2010</a:t>
            </a:fld>
            <a:endParaRPr lang="en-US" sz="1400" b="0">
              <a:latin typeface="Times New Roman" pitchFamily="1" charset="0"/>
            </a:endParaRPr>
          </a:p>
        </p:txBody>
      </p:sp>
      <p:sp>
        <p:nvSpPr>
          <p:cNvPr id="3076" name="Rectangle 4"/>
          <p:cNvSpPr>
            <a:spLocks noChangeArrowheads="1"/>
          </p:cNvSpPr>
          <p:nvPr/>
        </p:nvSpPr>
        <p:spPr bwMode="auto">
          <a:xfrm>
            <a:off x="6400800" y="8750300"/>
            <a:ext cx="387350" cy="301625"/>
          </a:xfrm>
          <a:prstGeom prst="rect">
            <a:avLst/>
          </a:prstGeom>
          <a:noFill/>
          <a:ln w="12700">
            <a:noFill/>
            <a:miter lim="800000"/>
            <a:headEnd/>
            <a:tailEnd/>
          </a:ln>
          <a:effectLst/>
        </p:spPr>
        <p:txBody>
          <a:bodyPr wrap="none" lIns="90488" tIns="44450" rIns="90488" bIns="44450" anchor="ctr">
            <a:spAutoFit/>
          </a:bodyPr>
          <a:lstStyle/>
          <a:p>
            <a:pPr algn="r">
              <a:defRPr/>
            </a:pPr>
            <a:fld id="{A278338D-8E2C-4602-A746-9052D8C17A27}" type="slidenum">
              <a:rPr lang="en-US" sz="1400" b="0">
                <a:latin typeface="Times New Roman" pitchFamily="1" charset="0"/>
              </a:rPr>
              <a:pPr algn="r">
                <a:defRPr/>
              </a:pPr>
              <a:t>‹#›</a:t>
            </a:fld>
            <a:endParaRPr lang="en-US" sz="1400" b="0">
              <a:latin typeface="Times New Roman" pitchFamily="1" charset="0"/>
            </a:endParaRPr>
          </a:p>
        </p:txBody>
      </p:sp>
    </p:spTree>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5"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
        <p:nvSpPr>
          <p:cNvPr id="2052" name="Rectangle 4"/>
          <p:cNvSpPr>
            <a:spLocks noChangeArrowheads="1"/>
          </p:cNvSpPr>
          <p:nvPr/>
        </p:nvSpPr>
        <p:spPr bwMode="auto">
          <a:xfrm>
            <a:off x="6400800" y="8750300"/>
            <a:ext cx="387350" cy="301625"/>
          </a:xfrm>
          <a:prstGeom prst="rect">
            <a:avLst/>
          </a:prstGeom>
          <a:noFill/>
          <a:ln w="12700">
            <a:noFill/>
            <a:miter lim="800000"/>
            <a:headEnd/>
            <a:tailEnd/>
          </a:ln>
          <a:effectLst/>
        </p:spPr>
        <p:txBody>
          <a:bodyPr wrap="none" lIns="90488" tIns="44450" rIns="90488" bIns="44450" anchor="ctr">
            <a:spAutoFit/>
          </a:bodyPr>
          <a:lstStyle/>
          <a:p>
            <a:pPr algn="r">
              <a:defRPr/>
            </a:pPr>
            <a:fld id="{9CDA248C-3037-4BD0-B7E8-A4A5D70FD109}" type="slidenum">
              <a:rPr lang="en-US" sz="1400" b="0">
                <a:latin typeface="Times New Roman" pitchFamily="1" charset="0"/>
              </a:rPr>
              <a:pPr algn="r">
                <a:defRPr/>
              </a:pPr>
              <a:t>‹#›</a:t>
            </a:fld>
            <a:endParaRPr lang="en-US" sz="1400" b="0">
              <a:latin typeface="Times New Roman" pitchFamily="1" charset="0"/>
            </a:endParaRPr>
          </a:p>
        </p:txBody>
      </p:sp>
    </p:spTree>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150938" y="692150"/>
            <a:ext cx="4556125" cy="3416300"/>
          </a:xfrm>
          <a:ln/>
        </p:spPr>
      </p:sp>
      <p:sp>
        <p:nvSpPr>
          <p:cNvPr id="40963"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50938" y="692150"/>
            <a:ext cx="4556125" cy="3416300"/>
          </a:xfrm>
          <a:ln/>
        </p:spPr>
      </p:sp>
      <p:sp>
        <p:nvSpPr>
          <p:cNvPr id="35843"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1150938" y="692150"/>
            <a:ext cx="4556125" cy="3416300"/>
          </a:xfrm>
          <a:ln/>
        </p:spPr>
      </p:sp>
      <p:sp>
        <p:nvSpPr>
          <p:cNvPr id="36867"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50938" y="692150"/>
            <a:ext cx="4556125" cy="3416300"/>
          </a:xfrm>
          <a:ln/>
        </p:spPr>
      </p:sp>
      <p:sp>
        <p:nvSpPr>
          <p:cNvPr id="37891"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1150938" y="692150"/>
            <a:ext cx="4556125" cy="3416300"/>
          </a:xfrm>
          <a:ln/>
        </p:spPr>
      </p:sp>
      <p:sp>
        <p:nvSpPr>
          <p:cNvPr id="38915"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1150938" y="692150"/>
            <a:ext cx="4556125" cy="3416300"/>
          </a:xfrm>
          <a:ln/>
        </p:spPr>
      </p:sp>
      <p:sp>
        <p:nvSpPr>
          <p:cNvPr id="39939"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a:t>5/24/2008</a:t>
            </a:r>
          </a:p>
        </p:txBody>
      </p:sp>
      <p:sp>
        <p:nvSpPr>
          <p:cNvPr id="5" name="Footer Placeholder 4"/>
          <p:cNvSpPr>
            <a:spLocks noGrp="1"/>
          </p:cNvSpPr>
          <p:nvPr>
            <p:ph type="ftr" sz="quarter" idx="11"/>
          </p:nvPr>
        </p:nvSpPr>
        <p:spPr/>
        <p:txBody>
          <a:bodyPr/>
          <a:lstStyle>
            <a:lvl1pPr>
              <a:defRPr/>
            </a:lvl1pPr>
          </a:lstStyle>
          <a:p>
            <a:pPr>
              <a:defRPr/>
            </a:pPr>
            <a:r>
              <a:rPr lang="en-US"/>
              <a:t>Compact, Tunable RF Cavities</a:t>
            </a:r>
          </a:p>
        </p:txBody>
      </p:sp>
      <p:sp>
        <p:nvSpPr>
          <p:cNvPr id="6" name="Slide Number Placeholder 5"/>
          <p:cNvSpPr>
            <a:spLocks noGrp="1"/>
          </p:cNvSpPr>
          <p:nvPr>
            <p:ph type="sldNum" sz="quarter" idx="12"/>
          </p:nvPr>
        </p:nvSpPr>
        <p:spPr/>
        <p:txBody>
          <a:bodyPr/>
          <a:lstStyle>
            <a:lvl1pPr>
              <a:defRPr/>
            </a:lvl1pPr>
          </a:lstStyle>
          <a:p>
            <a:pPr>
              <a:defRPr/>
            </a:pPr>
            <a:fld id="{555D1B39-BD77-4896-8389-AAB05C0AFEB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5/24/2008</a:t>
            </a:r>
          </a:p>
        </p:txBody>
      </p:sp>
      <p:sp>
        <p:nvSpPr>
          <p:cNvPr id="5" name="Footer Placeholder 4"/>
          <p:cNvSpPr>
            <a:spLocks noGrp="1"/>
          </p:cNvSpPr>
          <p:nvPr>
            <p:ph type="ftr" sz="quarter" idx="11"/>
          </p:nvPr>
        </p:nvSpPr>
        <p:spPr/>
        <p:txBody>
          <a:bodyPr/>
          <a:lstStyle>
            <a:lvl1pPr>
              <a:defRPr/>
            </a:lvl1pPr>
          </a:lstStyle>
          <a:p>
            <a:pPr>
              <a:defRPr/>
            </a:pPr>
            <a:r>
              <a:rPr lang="en-US"/>
              <a:t>Compact, Tunable RF Cavities</a:t>
            </a:r>
          </a:p>
        </p:txBody>
      </p:sp>
      <p:sp>
        <p:nvSpPr>
          <p:cNvPr id="6" name="Slide Number Placeholder 5"/>
          <p:cNvSpPr>
            <a:spLocks noGrp="1"/>
          </p:cNvSpPr>
          <p:nvPr>
            <p:ph type="sldNum" sz="quarter" idx="12"/>
          </p:nvPr>
        </p:nvSpPr>
        <p:spPr/>
        <p:txBody>
          <a:bodyPr/>
          <a:lstStyle>
            <a:lvl1pPr>
              <a:defRPr/>
            </a:lvl1pPr>
          </a:lstStyle>
          <a:p>
            <a:pPr>
              <a:defRPr/>
            </a:pPr>
            <a:fld id="{2EF55A80-94FE-43E7-A9C5-F2C820E3D0A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5/24/2008</a:t>
            </a:r>
          </a:p>
        </p:txBody>
      </p:sp>
      <p:sp>
        <p:nvSpPr>
          <p:cNvPr id="5" name="Footer Placeholder 4"/>
          <p:cNvSpPr>
            <a:spLocks noGrp="1"/>
          </p:cNvSpPr>
          <p:nvPr>
            <p:ph type="ftr" sz="quarter" idx="11"/>
          </p:nvPr>
        </p:nvSpPr>
        <p:spPr/>
        <p:txBody>
          <a:bodyPr/>
          <a:lstStyle>
            <a:lvl1pPr>
              <a:defRPr/>
            </a:lvl1pPr>
          </a:lstStyle>
          <a:p>
            <a:pPr>
              <a:defRPr/>
            </a:pPr>
            <a:r>
              <a:rPr lang="en-US"/>
              <a:t>Compact, Tunable RF Cavities</a:t>
            </a:r>
          </a:p>
        </p:txBody>
      </p:sp>
      <p:sp>
        <p:nvSpPr>
          <p:cNvPr id="6" name="Slide Number Placeholder 5"/>
          <p:cNvSpPr>
            <a:spLocks noGrp="1"/>
          </p:cNvSpPr>
          <p:nvPr>
            <p:ph type="sldNum" sz="quarter" idx="12"/>
          </p:nvPr>
        </p:nvSpPr>
        <p:spPr/>
        <p:txBody>
          <a:bodyPr/>
          <a:lstStyle>
            <a:lvl1pPr>
              <a:defRPr/>
            </a:lvl1pPr>
          </a:lstStyle>
          <a:p>
            <a:pPr>
              <a:defRPr/>
            </a:pPr>
            <a:fld id="{C2F90911-3E8B-462A-8574-C238F67C521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a:t>5/24/2008</a:t>
            </a:r>
          </a:p>
        </p:txBody>
      </p:sp>
      <p:sp>
        <p:nvSpPr>
          <p:cNvPr id="6" name="Footer Placeholder 4"/>
          <p:cNvSpPr>
            <a:spLocks noGrp="1"/>
          </p:cNvSpPr>
          <p:nvPr>
            <p:ph type="ftr" sz="quarter" idx="11"/>
          </p:nvPr>
        </p:nvSpPr>
        <p:spPr/>
        <p:txBody>
          <a:bodyPr/>
          <a:lstStyle>
            <a:lvl1pPr>
              <a:defRPr/>
            </a:lvl1pPr>
          </a:lstStyle>
          <a:p>
            <a:pPr>
              <a:defRPr/>
            </a:pPr>
            <a:r>
              <a:rPr lang="en-US"/>
              <a:t>Compact, Tunable RF Cavities</a:t>
            </a:r>
          </a:p>
        </p:txBody>
      </p:sp>
      <p:sp>
        <p:nvSpPr>
          <p:cNvPr id="7" name="Slide Number Placeholder 5"/>
          <p:cNvSpPr>
            <a:spLocks noGrp="1"/>
          </p:cNvSpPr>
          <p:nvPr>
            <p:ph type="sldNum" sz="quarter" idx="12"/>
          </p:nvPr>
        </p:nvSpPr>
        <p:spPr/>
        <p:txBody>
          <a:bodyPr/>
          <a:lstStyle>
            <a:lvl1pPr>
              <a:defRPr/>
            </a:lvl1pPr>
          </a:lstStyle>
          <a:p>
            <a:pPr>
              <a:defRPr/>
            </a:pPr>
            <a:fld id="{8933F83D-6341-4265-944E-8EAF2A844D5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a:t>5/24/2008</a:t>
            </a:r>
          </a:p>
        </p:txBody>
      </p:sp>
      <p:sp>
        <p:nvSpPr>
          <p:cNvPr id="8" name="Footer Placeholder 4"/>
          <p:cNvSpPr>
            <a:spLocks noGrp="1"/>
          </p:cNvSpPr>
          <p:nvPr>
            <p:ph type="ftr" sz="quarter" idx="11"/>
          </p:nvPr>
        </p:nvSpPr>
        <p:spPr/>
        <p:txBody>
          <a:bodyPr/>
          <a:lstStyle>
            <a:lvl1pPr>
              <a:defRPr/>
            </a:lvl1pPr>
          </a:lstStyle>
          <a:p>
            <a:pPr>
              <a:defRPr/>
            </a:pPr>
            <a:r>
              <a:rPr lang="en-US"/>
              <a:t>Compact, Tunable RF Cavities</a:t>
            </a:r>
          </a:p>
        </p:txBody>
      </p:sp>
      <p:sp>
        <p:nvSpPr>
          <p:cNvPr id="9" name="Slide Number Placeholder 5"/>
          <p:cNvSpPr>
            <a:spLocks noGrp="1"/>
          </p:cNvSpPr>
          <p:nvPr>
            <p:ph type="sldNum" sz="quarter" idx="12"/>
          </p:nvPr>
        </p:nvSpPr>
        <p:spPr/>
        <p:txBody>
          <a:bodyPr/>
          <a:lstStyle>
            <a:lvl1pPr>
              <a:defRPr/>
            </a:lvl1pPr>
          </a:lstStyle>
          <a:p>
            <a:pPr>
              <a:defRPr/>
            </a:pPr>
            <a:fld id="{590E6581-B8AA-4C09-95A0-6176D265B30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a:t>5/24/2008</a:t>
            </a:r>
          </a:p>
        </p:txBody>
      </p:sp>
      <p:sp>
        <p:nvSpPr>
          <p:cNvPr id="4" name="Footer Placeholder 4"/>
          <p:cNvSpPr>
            <a:spLocks noGrp="1"/>
          </p:cNvSpPr>
          <p:nvPr>
            <p:ph type="ftr" sz="quarter" idx="11"/>
          </p:nvPr>
        </p:nvSpPr>
        <p:spPr/>
        <p:txBody>
          <a:bodyPr/>
          <a:lstStyle>
            <a:lvl1pPr>
              <a:defRPr/>
            </a:lvl1pPr>
          </a:lstStyle>
          <a:p>
            <a:pPr>
              <a:defRPr/>
            </a:pPr>
            <a:r>
              <a:rPr lang="en-US"/>
              <a:t>Compact, Tunable RF Cavities</a:t>
            </a:r>
          </a:p>
        </p:txBody>
      </p:sp>
      <p:sp>
        <p:nvSpPr>
          <p:cNvPr id="5" name="Slide Number Placeholder 5"/>
          <p:cNvSpPr>
            <a:spLocks noGrp="1"/>
          </p:cNvSpPr>
          <p:nvPr>
            <p:ph type="sldNum" sz="quarter" idx="12"/>
          </p:nvPr>
        </p:nvSpPr>
        <p:spPr/>
        <p:txBody>
          <a:bodyPr/>
          <a:lstStyle>
            <a:lvl1pPr>
              <a:defRPr/>
            </a:lvl1pPr>
          </a:lstStyle>
          <a:p>
            <a:pPr>
              <a:defRPr/>
            </a:pPr>
            <a:fld id="{E03FC0A0-492B-4912-965A-53046463904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5/24/2008</a:t>
            </a:r>
          </a:p>
        </p:txBody>
      </p:sp>
      <p:sp>
        <p:nvSpPr>
          <p:cNvPr id="3" name="Footer Placeholder 4"/>
          <p:cNvSpPr>
            <a:spLocks noGrp="1"/>
          </p:cNvSpPr>
          <p:nvPr>
            <p:ph type="ftr" sz="quarter" idx="11"/>
          </p:nvPr>
        </p:nvSpPr>
        <p:spPr/>
        <p:txBody>
          <a:bodyPr/>
          <a:lstStyle>
            <a:lvl1pPr>
              <a:defRPr/>
            </a:lvl1pPr>
          </a:lstStyle>
          <a:p>
            <a:pPr>
              <a:defRPr/>
            </a:pPr>
            <a:r>
              <a:rPr lang="en-US"/>
              <a:t>Compact, Tunable RF Cavities</a:t>
            </a:r>
          </a:p>
        </p:txBody>
      </p:sp>
      <p:sp>
        <p:nvSpPr>
          <p:cNvPr id="4" name="Slide Number Placeholder 5"/>
          <p:cNvSpPr>
            <a:spLocks noGrp="1"/>
          </p:cNvSpPr>
          <p:nvPr>
            <p:ph type="sldNum" sz="quarter" idx="12"/>
          </p:nvPr>
        </p:nvSpPr>
        <p:spPr/>
        <p:txBody>
          <a:bodyPr/>
          <a:lstStyle>
            <a:lvl1pPr>
              <a:defRPr/>
            </a:lvl1pPr>
          </a:lstStyle>
          <a:p>
            <a:pPr>
              <a:defRPr/>
            </a:pPr>
            <a:fld id="{5290FBEE-01F2-442F-B2FB-C8BFEDDF92B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5/24/2008</a:t>
            </a:r>
          </a:p>
        </p:txBody>
      </p:sp>
      <p:sp>
        <p:nvSpPr>
          <p:cNvPr id="6" name="Footer Placeholder 4"/>
          <p:cNvSpPr>
            <a:spLocks noGrp="1"/>
          </p:cNvSpPr>
          <p:nvPr>
            <p:ph type="ftr" sz="quarter" idx="11"/>
          </p:nvPr>
        </p:nvSpPr>
        <p:spPr/>
        <p:txBody>
          <a:bodyPr/>
          <a:lstStyle>
            <a:lvl1pPr>
              <a:defRPr/>
            </a:lvl1pPr>
          </a:lstStyle>
          <a:p>
            <a:pPr>
              <a:defRPr/>
            </a:pPr>
            <a:r>
              <a:rPr lang="en-US"/>
              <a:t>Compact, Tunable RF Cavities</a:t>
            </a:r>
          </a:p>
        </p:txBody>
      </p:sp>
      <p:sp>
        <p:nvSpPr>
          <p:cNvPr id="7" name="Slide Number Placeholder 5"/>
          <p:cNvSpPr>
            <a:spLocks noGrp="1"/>
          </p:cNvSpPr>
          <p:nvPr>
            <p:ph type="sldNum" sz="quarter" idx="12"/>
          </p:nvPr>
        </p:nvSpPr>
        <p:spPr/>
        <p:txBody>
          <a:bodyPr/>
          <a:lstStyle>
            <a:lvl1pPr>
              <a:defRPr/>
            </a:lvl1pPr>
          </a:lstStyle>
          <a:p>
            <a:pPr>
              <a:defRPr/>
            </a:pPr>
            <a:fld id="{BFC70745-0B04-430B-8569-955D0B6421F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5/24/2008</a:t>
            </a:r>
          </a:p>
        </p:txBody>
      </p:sp>
      <p:sp>
        <p:nvSpPr>
          <p:cNvPr id="6" name="Footer Placeholder 4"/>
          <p:cNvSpPr>
            <a:spLocks noGrp="1"/>
          </p:cNvSpPr>
          <p:nvPr>
            <p:ph type="ftr" sz="quarter" idx="11"/>
          </p:nvPr>
        </p:nvSpPr>
        <p:spPr/>
        <p:txBody>
          <a:bodyPr/>
          <a:lstStyle>
            <a:lvl1pPr>
              <a:defRPr/>
            </a:lvl1pPr>
          </a:lstStyle>
          <a:p>
            <a:pPr>
              <a:defRPr/>
            </a:pPr>
            <a:r>
              <a:rPr lang="en-US"/>
              <a:t>Compact, Tunable RF Cavities</a:t>
            </a:r>
          </a:p>
        </p:txBody>
      </p:sp>
      <p:sp>
        <p:nvSpPr>
          <p:cNvPr id="7" name="Slide Number Placeholder 5"/>
          <p:cNvSpPr>
            <a:spLocks noGrp="1"/>
          </p:cNvSpPr>
          <p:nvPr>
            <p:ph type="sldNum" sz="quarter" idx="12"/>
          </p:nvPr>
        </p:nvSpPr>
        <p:spPr/>
        <p:txBody>
          <a:bodyPr/>
          <a:lstStyle>
            <a:lvl1pPr>
              <a:defRPr/>
            </a:lvl1pPr>
          </a:lstStyle>
          <a:p>
            <a:pPr>
              <a:defRPr/>
            </a:pPr>
            <a:fld id="{8A04232E-457E-4608-B7B0-2D7EBE34940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5/24/2008</a:t>
            </a:r>
          </a:p>
        </p:txBody>
      </p:sp>
      <p:sp>
        <p:nvSpPr>
          <p:cNvPr id="5" name="Footer Placeholder 4"/>
          <p:cNvSpPr>
            <a:spLocks noGrp="1"/>
          </p:cNvSpPr>
          <p:nvPr>
            <p:ph type="ftr" sz="quarter" idx="11"/>
          </p:nvPr>
        </p:nvSpPr>
        <p:spPr/>
        <p:txBody>
          <a:bodyPr/>
          <a:lstStyle>
            <a:lvl1pPr>
              <a:defRPr/>
            </a:lvl1pPr>
          </a:lstStyle>
          <a:p>
            <a:pPr>
              <a:defRPr/>
            </a:pPr>
            <a:r>
              <a:rPr lang="en-US"/>
              <a:t>Compact, Tunable RF Cavities</a:t>
            </a:r>
          </a:p>
        </p:txBody>
      </p:sp>
      <p:sp>
        <p:nvSpPr>
          <p:cNvPr id="6" name="Slide Number Placeholder 5"/>
          <p:cNvSpPr>
            <a:spLocks noGrp="1"/>
          </p:cNvSpPr>
          <p:nvPr>
            <p:ph type="sldNum" sz="quarter" idx="12"/>
          </p:nvPr>
        </p:nvSpPr>
        <p:spPr/>
        <p:txBody>
          <a:bodyPr/>
          <a:lstStyle>
            <a:lvl1pPr>
              <a:defRPr/>
            </a:lvl1pPr>
          </a:lstStyle>
          <a:p>
            <a:pPr>
              <a:defRPr/>
            </a:pPr>
            <a:fld id="{7F5405DE-5F30-403E-A51B-723E5EE8D11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5/24/2008</a:t>
            </a:r>
          </a:p>
        </p:txBody>
      </p:sp>
      <p:sp>
        <p:nvSpPr>
          <p:cNvPr id="5" name="Footer Placeholder 4"/>
          <p:cNvSpPr>
            <a:spLocks noGrp="1"/>
          </p:cNvSpPr>
          <p:nvPr>
            <p:ph type="ftr" sz="quarter" idx="11"/>
          </p:nvPr>
        </p:nvSpPr>
        <p:spPr/>
        <p:txBody>
          <a:bodyPr/>
          <a:lstStyle>
            <a:lvl1pPr>
              <a:defRPr/>
            </a:lvl1pPr>
          </a:lstStyle>
          <a:p>
            <a:pPr>
              <a:defRPr/>
            </a:pPr>
            <a:r>
              <a:rPr lang="en-US"/>
              <a:t>Compact, Tunable RF Cavities</a:t>
            </a:r>
          </a:p>
        </p:txBody>
      </p:sp>
      <p:sp>
        <p:nvSpPr>
          <p:cNvPr id="6" name="Slide Number Placeholder 5"/>
          <p:cNvSpPr>
            <a:spLocks noGrp="1"/>
          </p:cNvSpPr>
          <p:nvPr>
            <p:ph type="sldNum" sz="quarter" idx="12"/>
          </p:nvPr>
        </p:nvSpPr>
        <p:spPr/>
        <p:txBody>
          <a:bodyPr/>
          <a:lstStyle>
            <a:lvl1pPr>
              <a:defRPr/>
            </a:lvl1pPr>
          </a:lstStyle>
          <a:p>
            <a:pPr>
              <a:defRPr/>
            </a:pPr>
            <a:fld id="{7305DD78-DB79-441E-8265-C660F3491BC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imes New Roman" pitchFamily="1" charset="0"/>
              </a:defRPr>
            </a:lvl1pPr>
          </a:lstStyle>
          <a:p>
            <a:pPr>
              <a:defRPr/>
            </a:pPr>
            <a:r>
              <a:rPr lang="en-US"/>
              <a:t>5/24/2008</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pitchFamily="1" charset="0"/>
              </a:defRPr>
            </a:lvl1pPr>
          </a:lstStyle>
          <a:p>
            <a:pPr>
              <a:defRPr/>
            </a:pPr>
            <a:r>
              <a:rPr lang="en-US"/>
              <a:t>Compact, Tunable RF Cavities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Times New Roman" pitchFamily="1" charset="0"/>
              </a:defRPr>
            </a:lvl1pPr>
          </a:lstStyle>
          <a:p>
            <a:pPr>
              <a:defRPr/>
            </a:pPr>
            <a:fld id="{53EDDCD2-750C-41BC-B04D-0EE3C6F2FF1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3.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chart" Target="../charts/chart1.xml"/><Relationship Id="rId5" Type="http://schemas.openxmlformats.org/officeDocument/2006/relationships/image" Target="../media/image2.png"/><Relationship Id="rId10" Type="http://schemas.openxmlformats.org/officeDocument/2006/relationships/oleObject" Target="../embeddings/oleObject2.bin"/><Relationship Id="rId4" Type="http://schemas.openxmlformats.org/officeDocument/2006/relationships/image" Target="../media/image1.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notesSlide" Target="../notesSlides/notesSlide5.xml"/><Relationship Id="rId7"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3.jpeg"/><Relationship Id="rId11" Type="http://schemas.openxmlformats.org/officeDocument/2006/relationships/oleObject" Target="../embeddings/oleObject5.bin"/><Relationship Id="rId5" Type="http://schemas.openxmlformats.org/officeDocument/2006/relationships/image" Target="../media/image2.png"/><Relationship Id="rId10" Type="http://schemas.openxmlformats.org/officeDocument/2006/relationships/oleObject" Target="../embeddings/oleObject4.bin"/><Relationship Id="rId4" Type="http://schemas.openxmlformats.org/officeDocument/2006/relationships/image" Target="../media/image1.png"/><Relationship Id="rId9"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wmf"/><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2.png"/><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wmf"/><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wmf"/><Relationship Id="rId5" Type="http://schemas.openxmlformats.org/officeDocument/2006/relationships/image" Target="../media/image23.wmf"/><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962400" y="6324600"/>
            <a:ext cx="2362200" cy="365125"/>
          </a:xfrm>
        </p:spPr>
        <p:txBody>
          <a:bodyPr/>
          <a:lstStyle/>
          <a:p>
            <a:pPr>
              <a:defRPr/>
            </a:pPr>
            <a:r>
              <a:rPr lang="en-US" dirty="0" smtClean="0"/>
              <a:t>NFMC Collaboration Meeting</a:t>
            </a:r>
            <a:endParaRPr lang="en-US" dirty="0"/>
          </a:p>
        </p:txBody>
      </p:sp>
      <p:sp>
        <p:nvSpPr>
          <p:cNvPr id="5" name="Slide Number Placeholder 4"/>
          <p:cNvSpPr>
            <a:spLocks noGrp="1"/>
          </p:cNvSpPr>
          <p:nvPr>
            <p:ph type="sldNum" sz="quarter" idx="12"/>
          </p:nvPr>
        </p:nvSpPr>
        <p:spPr/>
        <p:txBody>
          <a:bodyPr/>
          <a:lstStyle/>
          <a:p>
            <a:pPr>
              <a:defRPr/>
            </a:pPr>
            <a:fld id="{2D6A4611-9EC9-4D9B-8A36-FB2989ECAC95}" type="slidenum">
              <a:rPr lang="en-US"/>
              <a:pPr>
                <a:defRPr/>
              </a:pPr>
              <a:t>1</a:t>
            </a:fld>
            <a:endParaRPr lang="en-US" dirty="0"/>
          </a:p>
        </p:txBody>
      </p:sp>
      <p:grpSp>
        <p:nvGrpSpPr>
          <p:cNvPr id="4100" name="Group 3986"/>
          <p:cNvGrpSpPr>
            <a:grpSpLocks/>
          </p:cNvGrpSpPr>
          <p:nvPr/>
        </p:nvGrpSpPr>
        <p:grpSpPr bwMode="auto">
          <a:xfrm>
            <a:off x="0" y="0"/>
            <a:ext cx="1828800" cy="457200"/>
            <a:chOff x="14688" y="20640"/>
            <a:chExt cx="3744" cy="1008"/>
          </a:xfrm>
        </p:grpSpPr>
        <p:sp>
          <p:nvSpPr>
            <p:cNvPr id="411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411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92C6204C-39B7-427D-A713-4B3809CF2A02}" type="datetime3">
              <a:rPr lang="en-US" smtClean="0"/>
              <a:pPr>
                <a:defRPr/>
              </a:pPr>
              <a:t>14 January 2010</a:t>
            </a:fld>
            <a:endParaRPr lang="en-US" dirty="0"/>
          </a:p>
        </p:txBody>
      </p:sp>
      <p:grpSp>
        <p:nvGrpSpPr>
          <p:cNvPr id="4102" name="Group 18"/>
          <p:cNvGrpSpPr>
            <a:grpSpLocks/>
          </p:cNvGrpSpPr>
          <p:nvPr/>
        </p:nvGrpSpPr>
        <p:grpSpPr bwMode="auto">
          <a:xfrm>
            <a:off x="7086600" y="0"/>
            <a:ext cx="1905000" cy="609600"/>
            <a:chOff x="3840" y="3216"/>
            <a:chExt cx="1440" cy="624"/>
          </a:xfrm>
        </p:grpSpPr>
        <p:grpSp>
          <p:nvGrpSpPr>
            <p:cNvPr id="4106" name="Group 4"/>
            <p:cNvGrpSpPr>
              <a:grpSpLocks/>
            </p:cNvGrpSpPr>
            <p:nvPr/>
          </p:nvGrpSpPr>
          <p:grpSpPr bwMode="auto">
            <a:xfrm>
              <a:off x="3840" y="3216"/>
              <a:ext cx="336" cy="624"/>
              <a:chOff x="1152" y="288"/>
              <a:chExt cx="960" cy="1872"/>
            </a:xfrm>
          </p:grpSpPr>
          <p:sp>
            <p:nvSpPr>
              <p:cNvPr id="4108"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4109"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4110"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4111"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4107"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dirty="0" err="1">
                  <a:solidFill>
                    <a:srgbClr val="0070C0"/>
                  </a:solidFill>
                </a:rPr>
                <a:t>Muons</a:t>
              </a:r>
              <a:r>
                <a:rPr lang="en-US" sz="1600" i="1" dirty="0">
                  <a:solidFill>
                    <a:srgbClr val="0070C0"/>
                  </a:solidFill>
                </a:rPr>
                <a:t>, Inc.</a:t>
              </a:r>
            </a:p>
          </p:txBody>
        </p:sp>
      </p:grpSp>
      <p:sp>
        <p:nvSpPr>
          <p:cNvPr id="3079" name="Content Placeholder 18"/>
          <p:cNvSpPr>
            <a:spLocks noGrp="1"/>
          </p:cNvSpPr>
          <p:nvPr>
            <p:ph idx="1"/>
          </p:nvPr>
        </p:nvSpPr>
        <p:spPr>
          <a:xfrm>
            <a:off x="457200" y="1447800"/>
            <a:ext cx="8229600" cy="2438400"/>
          </a:xfrm>
        </p:spPr>
        <p:txBody>
          <a:bodyPr/>
          <a:lstStyle/>
          <a:p>
            <a:pPr algn="ctr" eaLnBrk="1" hangingPunct="1">
              <a:buFont typeface="Wingdings" pitchFamily="2" charset="2"/>
              <a:buNone/>
            </a:pPr>
            <a:r>
              <a:rPr lang="en-US" sz="5400" dirty="0" smtClean="0">
                <a:solidFill>
                  <a:srgbClr val="FF0000"/>
                </a:solidFill>
                <a:latin typeface="Times New Roman" pitchFamily="18" charset="0"/>
                <a:cs typeface="Times New Roman" pitchFamily="18" charset="0"/>
              </a:rPr>
              <a:t>Dielectric-Filled</a:t>
            </a:r>
            <a:r>
              <a:rPr lang="en-US" sz="5400" dirty="0" smtClean="0">
                <a:solidFill>
                  <a:srgbClr val="FF0000"/>
                </a:solidFill>
              </a:rPr>
              <a:t> </a:t>
            </a:r>
            <a:r>
              <a:rPr lang="en-US" sz="5400" dirty="0" smtClean="0">
                <a:solidFill>
                  <a:srgbClr val="FF0000"/>
                </a:solidFill>
                <a:latin typeface="Times New Roman" pitchFamily="18" charset="0"/>
                <a:cs typeface="Times New Roman" pitchFamily="18" charset="0"/>
              </a:rPr>
              <a:t>RF</a:t>
            </a:r>
            <a:r>
              <a:rPr lang="en-US" sz="5400" dirty="0" smtClean="0">
                <a:solidFill>
                  <a:srgbClr val="FF0000"/>
                </a:solidFill>
              </a:rPr>
              <a:t> </a:t>
            </a:r>
            <a:r>
              <a:rPr lang="en-US" sz="5400" dirty="0" smtClean="0">
                <a:solidFill>
                  <a:srgbClr val="FF0000"/>
                </a:solidFill>
                <a:latin typeface="Times New Roman" pitchFamily="18" charset="0"/>
                <a:cs typeface="Times New Roman" pitchFamily="18" charset="0"/>
              </a:rPr>
              <a:t>Cavities, Status Report</a:t>
            </a:r>
          </a:p>
        </p:txBody>
      </p:sp>
      <p:sp>
        <p:nvSpPr>
          <p:cNvPr id="16" name="Rectangle 15"/>
          <p:cNvSpPr>
            <a:spLocks noChangeArrowheads="1"/>
          </p:cNvSpPr>
          <p:nvPr/>
        </p:nvSpPr>
        <p:spPr bwMode="auto">
          <a:xfrm>
            <a:off x="2362200" y="4495800"/>
            <a:ext cx="4572000" cy="1323975"/>
          </a:xfrm>
          <a:prstGeom prst="rect">
            <a:avLst/>
          </a:prstGeom>
          <a:noFill/>
          <a:ln w="9525">
            <a:noFill/>
            <a:miter lim="800000"/>
            <a:headEnd/>
            <a:tailEnd/>
          </a:ln>
        </p:spPr>
        <p:txBody>
          <a:bodyPr>
            <a:spAutoFit/>
          </a:bodyPr>
          <a:lstStyle/>
          <a:p>
            <a:pPr algn="ctr" eaLnBrk="1" hangingPunct="1">
              <a:buFont typeface="Wingdings" pitchFamily="2" charset="2"/>
              <a:buNone/>
            </a:pPr>
            <a:r>
              <a:rPr lang="en-US" sz="4000">
                <a:cs typeface="Times New Roman" pitchFamily="18" charset="0"/>
              </a:rPr>
              <a:t>Milorad Popovic</a:t>
            </a:r>
          </a:p>
          <a:p>
            <a:pPr algn="ctr" eaLnBrk="1" hangingPunct="1">
              <a:buFont typeface="Wingdings" pitchFamily="2" charset="2"/>
              <a:buNone/>
            </a:pPr>
            <a:r>
              <a:rPr lang="en-US" sz="4000">
                <a:cs typeface="Times New Roman" pitchFamily="18" charset="0"/>
              </a:rPr>
              <a:t>FNAL</a:t>
            </a:r>
          </a:p>
        </p:txBody>
      </p:sp>
      <p:pic>
        <p:nvPicPr>
          <p:cNvPr id="4105" name="Picture 19"/>
          <p:cNvPicPr>
            <a:picLocks noChangeAspect="1" noChangeArrowheads="1"/>
          </p:cNvPicPr>
          <p:nvPr/>
        </p:nvPicPr>
        <p:blipFill>
          <a:blip r:embed="rId4"/>
          <a:srcRect/>
          <a:stretch>
            <a:fillRect/>
          </a:stretch>
        </p:blipFill>
        <p:spPr bwMode="auto">
          <a:xfrm>
            <a:off x="3429000" y="6248400"/>
            <a:ext cx="449263" cy="457200"/>
          </a:xfrm>
          <a:prstGeom prst="rect">
            <a:avLst/>
          </a:prstGeom>
          <a:noFill/>
          <a:ln w="1270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9">
                                            <p:txEl>
                                              <p:pRg st="0" end="0"/>
                                            </p:txEl>
                                          </p:spTgt>
                                        </p:tgtEl>
                                        <p:attrNameLst>
                                          <p:attrName>style.visibility</p:attrName>
                                        </p:attrNameLst>
                                      </p:cBhvr>
                                      <p:to>
                                        <p:strVal val="visible"/>
                                      </p:to>
                                    </p:set>
                                    <p:animEffect transition="in" filter="blinds(horizontal)">
                                      <p:cBhvr>
                                        <p:cTn id="7" dur="500"/>
                                        <p:tgtEl>
                                          <p:spTgt spid="30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build="p"/>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743200" y="6356350"/>
            <a:ext cx="3733800" cy="365125"/>
          </a:xfrm>
        </p:spPr>
        <p:txBody>
          <a:bodyPr/>
          <a:lstStyle/>
          <a:p>
            <a:pPr>
              <a:defRPr/>
            </a:pPr>
            <a:r>
              <a:rPr lang="en-US" dirty="0" smtClean="0"/>
              <a:t> MuCool RF Workshop-Fermilab</a:t>
            </a:r>
          </a:p>
          <a:p>
            <a:pPr>
              <a:defRPr/>
            </a:pPr>
            <a:endParaRPr lang="en-US" dirty="0"/>
          </a:p>
        </p:txBody>
      </p:sp>
      <p:sp>
        <p:nvSpPr>
          <p:cNvPr id="5" name="Slide Number Placeholder 4"/>
          <p:cNvSpPr>
            <a:spLocks noGrp="1"/>
          </p:cNvSpPr>
          <p:nvPr>
            <p:ph type="sldNum" sz="quarter" idx="12"/>
          </p:nvPr>
        </p:nvSpPr>
        <p:spPr/>
        <p:txBody>
          <a:bodyPr/>
          <a:lstStyle/>
          <a:p>
            <a:pPr>
              <a:defRPr/>
            </a:pPr>
            <a:fld id="{6F8309E9-1632-4D73-BF08-2F097A861705}" type="slidenum">
              <a:rPr lang="en-US"/>
              <a:pPr>
                <a:defRPr/>
              </a:pPr>
              <a:t>2</a:t>
            </a:fld>
            <a:endParaRPr lang="en-US" dirty="0"/>
          </a:p>
        </p:txBody>
      </p:sp>
      <p:grpSp>
        <p:nvGrpSpPr>
          <p:cNvPr id="2053" name="Group 3986"/>
          <p:cNvGrpSpPr>
            <a:grpSpLocks/>
          </p:cNvGrpSpPr>
          <p:nvPr/>
        </p:nvGrpSpPr>
        <p:grpSpPr bwMode="auto">
          <a:xfrm>
            <a:off x="7315200" y="0"/>
            <a:ext cx="1828800" cy="457200"/>
            <a:chOff x="14688" y="20640"/>
            <a:chExt cx="3744" cy="1008"/>
          </a:xfrm>
        </p:grpSpPr>
        <p:sp>
          <p:nvSpPr>
            <p:cNvPr id="2065"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2066" name="Picture 3988" descr="FermiLogo_blue"/>
            <p:cNvPicPr>
              <a:picLocks noChangeAspect="1" noChangeArrowheads="1"/>
            </p:cNvPicPr>
            <p:nvPr/>
          </p:nvPicPr>
          <p:blipFill>
            <a:blip r:embed="rId4"/>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r>
              <a:rPr lang="en-US" dirty="0" smtClean="0"/>
              <a:t>07/07/2008</a:t>
            </a:r>
            <a:endParaRPr lang="en-US" dirty="0"/>
          </a:p>
        </p:txBody>
      </p:sp>
      <p:grpSp>
        <p:nvGrpSpPr>
          <p:cNvPr id="2055" name="Group 18"/>
          <p:cNvGrpSpPr>
            <a:grpSpLocks/>
          </p:cNvGrpSpPr>
          <p:nvPr/>
        </p:nvGrpSpPr>
        <p:grpSpPr bwMode="auto">
          <a:xfrm>
            <a:off x="0" y="0"/>
            <a:ext cx="1905000" cy="533400"/>
            <a:chOff x="3840" y="3216"/>
            <a:chExt cx="1440" cy="624"/>
          </a:xfrm>
        </p:grpSpPr>
        <p:grpSp>
          <p:nvGrpSpPr>
            <p:cNvPr id="2059" name="Group 4"/>
            <p:cNvGrpSpPr>
              <a:grpSpLocks/>
            </p:cNvGrpSpPr>
            <p:nvPr/>
          </p:nvGrpSpPr>
          <p:grpSpPr bwMode="auto">
            <a:xfrm>
              <a:off x="3840" y="3216"/>
              <a:ext cx="336" cy="624"/>
              <a:chOff x="1152" y="288"/>
              <a:chExt cx="960" cy="1872"/>
            </a:xfrm>
          </p:grpSpPr>
          <p:sp>
            <p:nvSpPr>
              <p:cNvPr id="2061"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2062"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2063"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2064"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2060"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a:solidFill>
                    <a:srgbClr val="0070C0"/>
                  </a:solidFill>
                </a:rPr>
                <a:t>Muons, Inc.</a:t>
              </a:r>
            </a:p>
          </p:txBody>
        </p:sp>
      </p:grpSp>
      <p:sp>
        <p:nvSpPr>
          <p:cNvPr id="28" name="Title 1"/>
          <p:cNvSpPr>
            <a:spLocks noGrp="1"/>
          </p:cNvSpPr>
          <p:nvPr>
            <p:ph type="title"/>
          </p:nvPr>
        </p:nvSpPr>
        <p:spPr>
          <a:xfrm>
            <a:off x="1828800" y="0"/>
            <a:ext cx="4876800" cy="762000"/>
          </a:xfrm>
        </p:spPr>
        <p:txBody>
          <a:bodyPr/>
          <a:lstStyle/>
          <a:p>
            <a:pPr eaLnBrk="1" hangingPunct="1"/>
            <a:r>
              <a:rPr lang="en-US" dirty="0" smtClean="0">
                <a:solidFill>
                  <a:srgbClr val="FF0000"/>
                </a:solidFill>
              </a:rPr>
              <a:t>Motivation</a:t>
            </a:r>
            <a:r>
              <a:rPr lang="en-US" dirty="0" smtClean="0"/>
              <a:t> </a:t>
            </a:r>
          </a:p>
        </p:txBody>
      </p:sp>
      <p:sp>
        <p:nvSpPr>
          <p:cNvPr id="29" name="Rectangle 3"/>
          <p:cNvSpPr>
            <a:spLocks noGrp="1" noChangeArrowheads="1"/>
          </p:cNvSpPr>
          <p:nvPr>
            <p:ph idx="1"/>
          </p:nvPr>
        </p:nvSpPr>
        <p:spPr>
          <a:xfrm>
            <a:off x="0" y="838200"/>
            <a:ext cx="9144000" cy="2971800"/>
          </a:xfrm>
        </p:spPr>
        <p:txBody>
          <a:bodyPr/>
          <a:lstStyle/>
          <a:p>
            <a:pPr algn="just" eaLnBrk="1" hangingPunct="1">
              <a:buFont typeface="Arial" charset="0"/>
              <a:buNone/>
            </a:pPr>
            <a:r>
              <a:rPr lang="en-US" sz="2400" b="1" dirty="0" smtClean="0"/>
              <a:t>To fit pressurized cavities in HCC, size of cavity has to be reduced</a:t>
            </a:r>
            <a:endParaRPr lang="en-US" sz="1600" b="1" dirty="0" smtClean="0"/>
          </a:p>
          <a:p>
            <a:pPr eaLnBrk="1" hangingPunct="1">
              <a:buFont typeface="Arial" charset="0"/>
              <a:buNone/>
            </a:pPr>
            <a:r>
              <a:rPr lang="en-US" sz="1600" dirty="0" smtClean="0"/>
              <a:t>800 MHz</a:t>
            </a:r>
            <a:r>
              <a:rPr lang="en-US" sz="1600" dirty="0" smtClean="0">
                <a:sym typeface="Wingdings" pitchFamily="2" charset="2"/>
              </a:rPr>
              <a:t> (from </a:t>
            </a:r>
            <a:r>
              <a:rPr lang="en-US" sz="1600" dirty="0" smtClean="0"/>
              <a:t>Katsuya) </a:t>
            </a:r>
            <a:br>
              <a:rPr lang="en-US" sz="1600" dirty="0" smtClean="0"/>
            </a:br>
            <a:r>
              <a:rPr lang="en-US" sz="1600" dirty="0" smtClean="0"/>
              <a:t>Maximum allow RF cavity radius = 0.08 m, (pillbox cavity 0.143)</a:t>
            </a:r>
            <a:br>
              <a:rPr lang="en-US" sz="1600" dirty="0" smtClean="0"/>
            </a:br>
            <a:r>
              <a:rPr lang="en-US" sz="1600" dirty="0" smtClean="0"/>
              <a:t>Radius of effective electric field (95 % from peak) = 0.03 m</a:t>
            </a:r>
          </a:p>
          <a:p>
            <a:pPr eaLnBrk="1" hangingPunct="1">
              <a:buFont typeface="Arial" charset="0"/>
              <a:buNone/>
            </a:pPr>
            <a:r>
              <a:rPr lang="en-US" sz="1600" dirty="0" smtClean="0"/>
              <a:t>400 MHz:</a:t>
            </a:r>
            <a:br>
              <a:rPr lang="en-US" sz="1600" dirty="0" smtClean="0"/>
            </a:br>
            <a:r>
              <a:rPr lang="en-US" sz="1600" dirty="0" smtClean="0"/>
              <a:t>Maximum allow RF radius = 0.16 m (pillbox cavity 0.286) </a:t>
            </a:r>
            <a:br>
              <a:rPr lang="en-US" sz="1600" dirty="0" smtClean="0"/>
            </a:br>
            <a:r>
              <a:rPr lang="en-US" sz="1600" dirty="0" smtClean="0"/>
              <a:t>Radius of effective electric field = 0.06 m</a:t>
            </a:r>
            <a:br>
              <a:rPr lang="en-US" sz="1600" dirty="0" smtClean="0"/>
            </a:br>
            <a:r>
              <a:rPr lang="en-US" sz="1600" dirty="0" smtClean="0"/>
              <a:t>Optimum electric field gradient = 16 MV/m</a:t>
            </a:r>
          </a:p>
          <a:p>
            <a:pPr eaLnBrk="1" hangingPunct="1">
              <a:buFont typeface="Arial" charset="0"/>
              <a:buNone/>
            </a:pPr>
            <a:r>
              <a:rPr lang="en-US" sz="2400" b="1" dirty="0" smtClean="0"/>
              <a:t>To suppressed degradation of cavity  acceleration gradient in high magnetic field</a:t>
            </a:r>
            <a:endParaRPr lang="en-US" sz="2400" dirty="0" smtClean="0"/>
          </a:p>
        </p:txBody>
      </p:sp>
      <p:graphicFrame>
        <p:nvGraphicFramePr>
          <p:cNvPr id="30" name="Object 12"/>
          <p:cNvGraphicFramePr>
            <a:graphicFrameLocks noChangeAspect="1"/>
          </p:cNvGraphicFramePr>
          <p:nvPr/>
        </p:nvGraphicFramePr>
        <p:xfrm>
          <a:off x="2895600" y="4572000"/>
          <a:ext cx="2820988" cy="1524000"/>
        </p:xfrm>
        <a:graphic>
          <a:graphicData uri="http://schemas.openxmlformats.org/presentationml/2006/ole">
            <p:oleObj spid="_x0000_s2050" name="Equation" r:id="rId5" imgW="825142" imgH="444307" progId="Equation.3">
              <p:embed/>
            </p:oleObj>
          </a:graphicData>
        </a:graphic>
      </p:graphicFrame>
      <p:sp>
        <p:nvSpPr>
          <p:cNvPr id="31" name="Rectangle 30"/>
          <p:cNvSpPr>
            <a:spLocks noChangeArrowheads="1"/>
          </p:cNvSpPr>
          <p:nvPr/>
        </p:nvSpPr>
        <p:spPr bwMode="auto">
          <a:xfrm>
            <a:off x="1600200" y="4114800"/>
            <a:ext cx="5943600" cy="461963"/>
          </a:xfrm>
          <a:prstGeom prst="rect">
            <a:avLst/>
          </a:prstGeom>
          <a:noFill/>
          <a:ln w="9525">
            <a:noFill/>
            <a:miter lim="800000"/>
            <a:headEnd/>
            <a:tailEnd/>
          </a:ln>
        </p:spPr>
        <p:txBody>
          <a:bodyPr>
            <a:spAutoFit/>
          </a:bodyPr>
          <a:lstStyle/>
          <a:p>
            <a:r>
              <a:rPr lang="en-US" dirty="0"/>
              <a:t>For Pill Box  Cavity, resonant frequency 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9">
                                            <p:txEl>
                                              <p:pRg st="0" end="0"/>
                                            </p:txEl>
                                          </p:spTgt>
                                        </p:tgtEl>
                                        <p:attrNameLst>
                                          <p:attrName>style.visibility</p:attrName>
                                        </p:attrNameLst>
                                      </p:cBhvr>
                                      <p:to>
                                        <p:strVal val="visible"/>
                                      </p:to>
                                    </p:set>
                                    <p:animEffect transition="in" filter="box(in)">
                                      <p:cBhvr>
                                        <p:cTn id="12" dur="500"/>
                                        <p:tgtEl>
                                          <p:spTgt spid="2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9">
                                            <p:txEl>
                                              <p:pRg st="1" end="1"/>
                                            </p:txEl>
                                          </p:spTgt>
                                        </p:tgtEl>
                                        <p:attrNameLst>
                                          <p:attrName>style.visibility</p:attrName>
                                        </p:attrNameLst>
                                      </p:cBhvr>
                                      <p:to>
                                        <p:strVal val="visible"/>
                                      </p:to>
                                    </p:set>
                                    <p:animEffect transition="in" filter="box(in)">
                                      <p:cBhvr>
                                        <p:cTn id="17" dur="500"/>
                                        <p:tgtEl>
                                          <p:spTgt spid="2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9">
                                            <p:txEl>
                                              <p:pRg st="2" end="2"/>
                                            </p:txEl>
                                          </p:spTgt>
                                        </p:tgtEl>
                                        <p:attrNameLst>
                                          <p:attrName>style.visibility</p:attrName>
                                        </p:attrNameLst>
                                      </p:cBhvr>
                                      <p:to>
                                        <p:strVal val="visible"/>
                                      </p:to>
                                    </p:set>
                                    <p:animEffect transition="in" filter="box(in)">
                                      <p:cBhvr>
                                        <p:cTn id="22" dur="500"/>
                                        <p:tgtEl>
                                          <p:spTgt spid="2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9">
                                            <p:txEl>
                                              <p:pRg st="3" end="3"/>
                                            </p:txEl>
                                          </p:spTgt>
                                        </p:tgtEl>
                                        <p:attrNameLst>
                                          <p:attrName>style.visibility</p:attrName>
                                        </p:attrNameLst>
                                      </p:cBhvr>
                                      <p:to>
                                        <p:strVal val="visible"/>
                                      </p:to>
                                    </p:set>
                                    <p:animEffect transition="in" filter="box(in)">
                                      <p:cBhvr>
                                        <p:cTn id="27" dur="500"/>
                                        <p:tgtEl>
                                          <p:spTgt spid="2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linds(horizontal)">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962400" y="6324600"/>
            <a:ext cx="2362200" cy="365125"/>
          </a:xfrm>
        </p:spPr>
        <p:txBody>
          <a:bodyPr/>
          <a:lstStyle/>
          <a:p>
            <a:pPr>
              <a:defRPr/>
            </a:pPr>
            <a:r>
              <a:rPr lang="en-US" dirty="0" smtClean="0"/>
              <a:t>NFMC Collaboration Meeting</a:t>
            </a:r>
            <a:endParaRPr lang="en-US" dirty="0"/>
          </a:p>
        </p:txBody>
      </p:sp>
      <p:sp>
        <p:nvSpPr>
          <p:cNvPr id="5" name="Slide Number Placeholder 4"/>
          <p:cNvSpPr>
            <a:spLocks noGrp="1"/>
          </p:cNvSpPr>
          <p:nvPr>
            <p:ph type="sldNum" sz="quarter" idx="12"/>
          </p:nvPr>
        </p:nvSpPr>
        <p:spPr/>
        <p:txBody>
          <a:bodyPr/>
          <a:lstStyle/>
          <a:p>
            <a:pPr>
              <a:defRPr/>
            </a:pPr>
            <a:fld id="{2D6A4611-9EC9-4D9B-8A36-FB2989ECAC95}" type="slidenum">
              <a:rPr lang="en-US"/>
              <a:pPr>
                <a:defRPr/>
              </a:pPr>
              <a:t>3</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411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4113" name="Picture 3988" descr="FermiLogo_blue"/>
            <p:cNvPicPr>
              <a:picLocks noChangeAspect="1" noChangeArrowheads="1"/>
            </p:cNvPicPr>
            <p:nvPr/>
          </p:nvPicPr>
          <p:blipFill>
            <a:blip r:embed="rId4"/>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92C6204C-39B7-427D-A713-4B3809CF2A02}" type="datetime3">
              <a:rPr lang="en-US" smtClean="0"/>
              <a:pPr>
                <a:defRPr/>
              </a:pPr>
              <a:t>14 January 2010</a:t>
            </a:fld>
            <a:endParaRPr lang="en-US" dirty="0"/>
          </a:p>
        </p:txBody>
      </p:sp>
      <p:grpSp>
        <p:nvGrpSpPr>
          <p:cNvPr id="3" name="Group 18"/>
          <p:cNvGrpSpPr>
            <a:grpSpLocks/>
          </p:cNvGrpSpPr>
          <p:nvPr/>
        </p:nvGrpSpPr>
        <p:grpSpPr bwMode="auto">
          <a:xfrm>
            <a:off x="7086600" y="0"/>
            <a:ext cx="1905000" cy="6096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4108"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4109"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4110"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4111"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4107"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dirty="0" err="1">
                  <a:solidFill>
                    <a:srgbClr val="0070C0"/>
                  </a:solidFill>
                </a:rPr>
                <a:t>Muons</a:t>
              </a:r>
              <a:r>
                <a:rPr lang="en-US" sz="1600" i="1" dirty="0">
                  <a:solidFill>
                    <a:srgbClr val="0070C0"/>
                  </a:solidFill>
                </a:rPr>
                <a:t>, Inc.</a:t>
              </a:r>
            </a:p>
          </p:txBody>
        </p:sp>
      </p:grpSp>
      <p:pic>
        <p:nvPicPr>
          <p:cNvPr id="4105" name="Picture 19"/>
          <p:cNvPicPr>
            <a:picLocks noChangeAspect="1" noChangeArrowheads="1"/>
          </p:cNvPicPr>
          <p:nvPr/>
        </p:nvPicPr>
        <p:blipFill>
          <a:blip r:embed="rId5"/>
          <a:srcRect/>
          <a:stretch>
            <a:fillRect/>
          </a:stretch>
        </p:blipFill>
        <p:spPr bwMode="auto">
          <a:xfrm>
            <a:off x="3429000" y="6248400"/>
            <a:ext cx="449263" cy="457200"/>
          </a:xfrm>
          <a:prstGeom prst="rect">
            <a:avLst/>
          </a:prstGeom>
          <a:noFill/>
          <a:ln w="12700">
            <a:noFill/>
            <a:miter lim="800000"/>
            <a:headEnd/>
            <a:tailEnd/>
          </a:ln>
        </p:spPr>
      </p:pic>
      <p:sp>
        <p:nvSpPr>
          <p:cNvPr id="16" name="Title 1"/>
          <p:cNvSpPr>
            <a:spLocks noGrp="1"/>
          </p:cNvSpPr>
          <p:nvPr>
            <p:ph type="title"/>
          </p:nvPr>
        </p:nvSpPr>
        <p:spPr>
          <a:xfrm>
            <a:off x="457200" y="533400"/>
            <a:ext cx="8229600" cy="884238"/>
          </a:xfrm>
        </p:spPr>
        <p:txBody>
          <a:bodyPr>
            <a:noAutofit/>
          </a:bodyPr>
          <a:lstStyle/>
          <a:p>
            <a:r>
              <a:rPr lang="en-US" sz="3600" dirty="0" smtClean="0"/>
              <a:t>Ez as a function of Radius for various ceramic loaded 325 MHz “pillbox” cells</a:t>
            </a:r>
            <a:endParaRPr lang="en-US" sz="3600" dirty="0"/>
          </a:p>
        </p:txBody>
      </p:sp>
      <p:sp>
        <p:nvSpPr>
          <p:cNvPr id="17" name="Footer Placeholder 4"/>
          <p:cNvSpPr txBox="1">
            <a:spLocks/>
          </p:cNvSpPr>
          <p:nvPr/>
        </p:nvSpPr>
        <p:spPr>
          <a:xfrm>
            <a:off x="2971800" y="0"/>
            <a:ext cx="35052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smtClean="0">
                <a:ln>
                  <a:noFill/>
                </a:ln>
                <a:solidFill>
                  <a:schemeClr val="tx1">
                    <a:tint val="75000"/>
                  </a:schemeClr>
                </a:solidFill>
                <a:effectLst/>
                <a:uLnTx/>
                <a:uFillTx/>
                <a:latin typeface="Times New Roman" pitchFamily="1" charset="0"/>
                <a:ea typeface="+mn-ea"/>
                <a:cs typeface="+mn-cs"/>
              </a:rPr>
              <a:t>Mike Neubauer </a:t>
            </a:r>
            <a:r>
              <a:rPr kumimoji="0" lang="en-US" sz="1200" b="1" i="0" u="none" strike="noStrike" kern="1200" cap="none" spc="0" normalizeH="0" baseline="0" noProof="0" dirty="0" err="1" smtClean="0">
                <a:ln>
                  <a:noFill/>
                </a:ln>
                <a:solidFill>
                  <a:schemeClr val="tx1">
                    <a:tint val="75000"/>
                  </a:schemeClr>
                </a:solidFill>
                <a:effectLst/>
                <a:uLnTx/>
                <a:uFillTx/>
                <a:latin typeface="Times New Roman" pitchFamily="1" charset="0"/>
                <a:ea typeface="+mn-ea"/>
                <a:cs typeface="+mn-cs"/>
              </a:rPr>
              <a:t>Muons</a:t>
            </a:r>
            <a:r>
              <a:rPr kumimoji="0" lang="en-US" sz="1200" b="1" i="0" u="none" strike="noStrike" kern="1200" cap="none" spc="0" normalizeH="0" baseline="0" noProof="0" dirty="0" smtClean="0">
                <a:ln>
                  <a:noFill/>
                </a:ln>
                <a:solidFill>
                  <a:schemeClr val="tx1">
                    <a:tint val="75000"/>
                  </a:schemeClr>
                </a:solidFill>
                <a:effectLst/>
                <a:uLnTx/>
                <a:uFillTx/>
                <a:latin typeface="Times New Roman" pitchFamily="1" charset="0"/>
                <a:ea typeface="+mn-ea"/>
                <a:cs typeface="+mn-cs"/>
              </a:rPr>
              <a:t>, inc. MCDW BNL Dec 1-3</a:t>
            </a:r>
            <a:endParaRPr kumimoji="0" lang="en-US" sz="1200" b="1" i="0" u="none" strike="noStrike" kern="1200" cap="none" spc="0" normalizeH="0" baseline="0" noProof="0" dirty="0">
              <a:ln>
                <a:noFill/>
              </a:ln>
              <a:solidFill>
                <a:schemeClr val="tx1">
                  <a:tint val="75000"/>
                </a:schemeClr>
              </a:solidFill>
              <a:effectLst/>
              <a:uLnTx/>
              <a:uFillTx/>
              <a:latin typeface="Times New Roman" pitchFamily="1" charset="0"/>
              <a:ea typeface="+mn-ea"/>
              <a:cs typeface="+mn-cs"/>
            </a:endParaRPr>
          </a:p>
        </p:txBody>
      </p:sp>
      <p:graphicFrame>
        <p:nvGraphicFramePr>
          <p:cNvPr id="19" name="Chart 18"/>
          <p:cNvGraphicFramePr/>
          <p:nvPr/>
        </p:nvGraphicFramePr>
        <p:xfrm>
          <a:off x="457200" y="1676400"/>
          <a:ext cx="4572000" cy="3705225"/>
        </p:xfrm>
        <a:graphic>
          <a:graphicData uri="http://schemas.openxmlformats.org/drawingml/2006/chart">
            <c:chart xmlns:c="http://schemas.openxmlformats.org/drawingml/2006/chart" xmlns:r="http://schemas.openxmlformats.org/officeDocument/2006/relationships" r:id="rId6"/>
          </a:graphicData>
        </a:graphic>
      </p:graphicFrame>
      <p:pic>
        <p:nvPicPr>
          <p:cNvPr id="20" name="Picture 4"/>
          <p:cNvPicPr>
            <a:picLocks noChangeAspect="1" noChangeArrowheads="1"/>
          </p:cNvPicPr>
          <p:nvPr/>
        </p:nvPicPr>
        <p:blipFill>
          <a:blip r:embed="rId7" cstate="print"/>
          <a:srcRect/>
          <a:stretch>
            <a:fillRect/>
          </a:stretch>
        </p:blipFill>
        <p:spPr bwMode="auto">
          <a:xfrm>
            <a:off x="6248400" y="1600200"/>
            <a:ext cx="685800" cy="4371975"/>
          </a:xfrm>
          <a:prstGeom prst="rect">
            <a:avLst/>
          </a:prstGeom>
          <a:noFill/>
          <a:ln w="9525">
            <a:noFill/>
            <a:miter lim="800000"/>
            <a:headEnd/>
            <a:tailEnd/>
          </a:ln>
        </p:spPr>
      </p:pic>
      <p:pic>
        <p:nvPicPr>
          <p:cNvPr id="21" name="Picture 5"/>
          <p:cNvPicPr>
            <a:picLocks noChangeAspect="1" noChangeArrowheads="1"/>
          </p:cNvPicPr>
          <p:nvPr/>
        </p:nvPicPr>
        <p:blipFill>
          <a:blip r:embed="rId8" cstate="print"/>
          <a:srcRect/>
          <a:stretch>
            <a:fillRect/>
          </a:stretch>
        </p:blipFill>
        <p:spPr bwMode="auto">
          <a:xfrm>
            <a:off x="5334000" y="1600200"/>
            <a:ext cx="762000" cy="4371975"/>
          </a:xfrm>
          <a:prstGeom prst="rect">
            <a:avLst/>
          </a:prstGeom>
          <a:noFill/>
          <a:ln w="9525">
            <a:noFill/>
            <a:miter lim="800000"/>
            <a:headEnd/>
            <a:tailEnd/>
          </a:ln>
        </p:spPr>
      </p:pic>
      <p:pic>
        <p:nvPicPr>
          <p:cNvPr id="22" name="Picture 6"/>
          <p:cNvPicPr>
            <a:picLocks noChangeAspect="1" noChangeArrowheads="1"/>
          </p:cNvPicPr>
          <p:nvPr/>
        </p:nvPicPr>
        <p:blipFill>
          <a:blip r:embed="rId9" cstate="print"/>
          <a:srcRect/>
          <a:stretch>
            <a:fillRect/>
          </a:stretch>
        </p:blipFill>
        <p:spPr bwMode="auto">
          <a:xfrm>
            <a:off x="7086600" y="1600200"/>
            <a:ext cx="676275" cy="4324350"/>
          </a:xfrm>
          <a:prstGeom prst="rect">
            <a:avLst/>
          </a:prstGeom>
          <a:noFill/>
          <a:ln w="9525">
            <a:noFill/>
            <a:miter lim="800000"/>
            <a:headEnd/>
            <a:tailEnd/>
          </a:ln>
        </p:spPr>
      </p:pic>
      <p:cxnSp>
        <p:nvCxnSpPr>
          <p:cNvPr id="23" name="Straight Arrow Connector 22"/>
          <p:cNvCxnSpPr/>
          <p:nvPr/>
        </p:nvCxnSpPr>
        <p:spPr>
          <a:xfrm rot="10800000" flipV="1">
            <a:off x="2895600" y="4267200"/>
            <a:ext cx="2514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0800000" flipV="1">
            <a:off x="3048000" y="3505200"/>
            <a:ext cx="32766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0800000" flipV="1">
            <a:off x="3276600" y="2438400"/>
            <a:ext cx="3886200" cy="1143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527030" y="5791200"/>
            <a:ext cx="4386137" cy="461665"/>
          </a:xfrm>
          <a:prstGeom prst="rect">
            <a:avLst/>
          </a:prstGeom>
          <a:noFill/>
        </p:spPr>
        <p:txBody>
          <a:bodyPr wrap="none" rtlCol="0">
            <a:spAutoFit/>
          </a:bodyPr>
          <a:lstStyle/>
          <a:p>
            <a:r>
              <a:rPr lang="en-US" dirty="0" smtClean="0"/>
              <a:t>Z</a:t>
            </a:r>
            <a:r>
              <a:rPr lang="en-US" baseline="-25000" dirty="0" smtClean="0"/>
              <a:t>shunt</a:t>
            </a:r>
            <a:r>
              <a:rPr lang="en-US" dirty="0" smtClean="0"/>
              <a:t>=  6         54      100  M</a:t>
            </a:r>
            <a:r>
              <a:rPr lang="en-US" dirty="0" smtClean="0">
                <a:latin typeface="Symbol" pitchFamily="18" charset="2"/>
              </a:rPr>
              <a:t>W</a:t>
            </a:r>
            <a:r>
              <a:rPr lang="en-US" dirty="0" smtClean="0"/>
              <a:t>/m</a:t>
            </a:r>
            <a:endParaRPr lang="en-US" dirty="0"/>
          </a:p>
        </p:txBody>
      </p:sp>
      <p:graphicFrame>
        <p:nvGraphicFramePr>
          <p:cNvPr id="27" name="Object 26"/>
          <p:cNvGraphicFramePr>
            <a:graphicFrameLocks noChangeAspect="1"/>
          </p:cNvGraphicFramePr>
          <p:nvPr/>
        </p:nvGraphicFramePr>
        <p:xfrm>
          <a:off x="1084263" y="5486400"/>
          <a:ext cx="1487487" cy="849313"/>
        </p:xfrm>
        <a:graphic>
          <a:graphicData uri="http://schemas.openxmlformats.org/presentationml/2006/ole">
            <p:oleObj spid="_x0000_s30722" name="Equation" r:id="rId10" imgW="799920" imgH="45720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91000" y="6356350"/>
            <a:ext cx="2438400" cy="365125"/>
          </a:xfrm>
        </p:spPr>
        <p:txBody>
          <a:bodyPr/>
          <a:lstStyle/>
          <a:p>
            <a:pPr>
              <a:defRPr/>
            </a:pPr>
            <a:r>
              <a:rPr lang="en-US" dirty="0" smtClean="0"/>
              <a:t>NFMC Collaboration Meeting</a:t>
            </a:r>
          </a:p>
        </p:txBody>
      </p:sp>
      <p:sp>
        <p:nvSpPr>
          <p:cNvPr id="5" name="Slide Number Placeholder 4"/>
          <p:cNvSpPr>
            <a:spLocks noGrp="1"/>
          </p:cNvSpPr>
          <p:nvPr>
            <p:ph type="sldNum" sz="quarter" idx="12"/>
          </p:nvPr>
        </p:nvSpPr>
        <p:spPr/>
        <p:txBody>
          <a:bodyPr/>
          <a:lstStyle/>
          <a:p>
            <a:pPr>
              <a:defRPr/>
            </a:pPr>
            <a:fld id="{8A0D754E-9C26-45D9-B575-E256EE9D7D8A}" type="slidenum">
              <a:rPr lang="en-US"/>
              <a:pPr>
                <a:defRPr/>
              </a:pPr>
              <a:t>4</a:t>
            </a:fld>
            <a:endParaRPr lang="en-US" dirty="0"/>
          </a:p>
        </p:txBody>
      </p:sp>
      <p:grpSp>
        <p:nvGrpSpPr>
          <p:cNvPr id="5124" name="Group 3986"/>
          <p:cNvGrpSpPr>
            <a:grpSpLocks/>
          </p:cNvGrpSpPr>
          <p:nvPr/>
        </p:nvGrpSpPr>
        <p:grpSpPr bwMode="auto">
          <a:xfrm>
            <a:off x="7315200" y="0"/>
            <a:ext cx="1828800" cy="457200"/>
            <a:chOff x="14688" y="20640"/>
            <a:chExt cx="3744" cy="1008"/>
          </a:xfrm>
        </p:grpSpPr>
        <p:sp>
          <p:nvSpPr>
            <p:cNvPr id="5143"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5144"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endParaRPr lang="en-US" dirty="0"/>
          </a:p>
        </p:txBody>
      </p:sp>
      <p:grpSp>
        <p:nvGrpSpPr>
          <p:cNvPr id="5126" name="Group 18"/>
          <p:cNvGrpSpPr>
            <a:grpSpLocks/>
          </p:cNvGrpSpPr>
          <p:nvPr/>
        </p:nvGrpSpPr>
        <p:grpSpPr bwMode="auto">
          <a:xfrm>
            <a:off x="0" y="0"/>
            <a:ext cx="1905000" cy="533400"/>
            <a:chOff x="3840" y="3216"/>
            <a:chExt cx="1440" cy="624"/>
          </a:xfrm>
        </p:grpSpPr>
        <p:grpSp>
          <p:nvGrpSpPr>
            <p:cNvPr id="5137" name="Group 4"/>
            <p:cNvGrpSpPr>
              <a:grpSpLocks/>
            </p:cNvGrpSpPr>
            <p:nvPr/>
          </p:nvGrpSpPr>
          <p:grpSpPr bwMode="auto">
            <a:xfrm>
              <a:off x="3840" y="3216"/>
              <a:ext cx="336" cy="624"/>
              <a:chOff x="1152" y="288"/>
              <a:chExt cx="960" cy="1872"/>
            </a:xfrm>
          </p:grpSpPr>
          <p:sp>
            <p:nvSpPr>
              <p:cNvPr id="5139"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5140"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5141"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5142"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5138"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a:solidFill>
                    <a:srgbClr val="0070C0"/>
                  </a:solidFill>
                </a:rPr>
                <a:t>Muons, Inc.</a:t>
              </a:r>
            </a:p>
          </p:txBody>
        </p:sp>
      </p:grpSp>
      <p:sp>
        <p:nvSpPr>
          <p:cNvPr id="3079" name="Content Placeholder 18"/>
          <p:cNvSpPr>
            <a:spLocks noGrp="1"/>
          </p:cNvSpPr>
          <p:nvPr>
            <p:ph idx="1"/>
          </p:nvPr>
        </p:nvSpPr>
        <p:spPr>
          <a:xfrm>
            <a:off x="533400" y="685800"/>
            <a:ext cx="8229600" cy="1371600"/>
          </a:xfrm>
        </p:spPr>
        <p:txBody>
          <a:bodyPr/>
          <a:lstStyle/>
          <a:p>
            <a:pPr algn="ctr" eaLnBrk="1" hangingPunct="1">
              <a:buFont typeface="Wingdings" pitchFamily="2" charset="2"/>
              <a:buNone/>
            </a:pPr>
            <a:r>
              <a:rPr lang="en-US" sz="6600" dirty="0" smtClean="0">
                <a:solidFill>
                  <a:srgbClr val="0033CC"/>
                </a:solidFill>
                <a:latin typeface="Times New Roman" pitchFamily="18" charset="0"/>
                <a:cs typeface="Times New Roman" pitchFamily="18" charset="0"/>
              </a:rPr>
              <a:t>A Tale of Two Cavities</a:t>
            </a:r>
          </a:p>
        </p:txBody>
      </p:sp>
      <p:sp>
        <p:nvSpPr>
          <p:cNvPr id="16" name="Rectangle 15"/>
          <p:cNvSpPr>
            <a:spLocks noChangeArrowheads="1"/>
          </p:cNvSpPr>
          <p:nvPr/>
        </p:nvSpPr>
        <p:spPr bwMode="auto">
          <a:xfrm>
            <a:off x="1219200" y="1676400"/>
            <a:ext cx="6477000" cy="646113"/>
          </a:xfrm>
          <a:prstGeom prst="rect">
            <a:avLst/>
          </a:prstGeom>
          <a:noFill/>
          <a:ln w="9525">
            <a:noFill/>
            <a:miter lim="800000"/>
            <a:headEnd/>
            <a:tailEnd/>
          </a:ln>
        </p:spPr>
        <p:txBody>
          <a:bodyPr>
            <a:spAutoFit/>
          </a:bodyPr>
          <a:lstStyle/>
          <a:p>
            <a:pPr algn="ctr" eaLnBrk="1" hangingPunct="1">
              <a:buFont typeface="Wingdings" pitchFamily="2" charset="2"/>
              <a:buNone/>
            </a:pPr>
            <a:r>
              <a:rPr lang="en-US" sz="3600">
                <a:cs typeface="Times New Roman" pitchFamily="18" charset="0"/>
              </a:rPr>
              <a:t>Best of Times-Worst of Times</a:t>
            </a:r>
          </a:p>
        </p:txBody>
      </p:sp>
      <p:pic>
        <p:nvPicPr>
          <p:cNvPr id="5129" name="Picture 3"/>
          <p:cNvPicPr>
            <a:picLocks noChangeAspect="1" noChangeArrowheads="1"/>
          </p:cNvPicPr>
          <p:nvPr/>
        </p:nvPicPr>
        <p:blipFill>
          <a:blip r:embed="rId4"/>
          <a:srcRect/>
          <a:stretch>
            <a:fillRect/>
          </a:stretch>
        </p:blipFill>
        <p:spPr bwMode="auto">
          <a:xfrm>
            <a:off x="4918075" y="3200400"/>
            <a:ext cx="3940175" cy="2886075"/>
          </a:xfrm>
          <a:prstGeom prst="rect">
            <a:avLst/>
          </a:prstGeom>
          <a:noFill/>
          <a:ln w="12700">
            <a:noFill/>
            <a:miter lim="800000"/>
            <a:headEnd/>
            <a:tailEnd/>
          </a:ln>
        </p:spPr>
      </p:pic>
      <p:pic>
        <p:nvPicPr>
          <p:cNvPr id="5130" name="Picture 8" descr="C:\Documents and Settings\popovic\Desktop\HCCCeramics.jpg"/>
          <p:cNvPicPr>
            <a:picLocks noChangeAspect="1" noChangeArrowheads="1"/>
          </p:cNvPicPr>
          <p:nvPr/>
        </p:nvPicPr>
        <p:blipFill>
          <a:blip r:embed="rId5"/>
          <a:srcRect/>
          <a:stretch>
            <a:fillRect/>
          </a:stretch>
        </p:blipFill>
        <p:spPr bwMode="auto">
          <a:xfrm>
            <a:off x="838200" y="3200400"/>
            <a:ext cx="3733800" cy="2989263"/>
          </a:xfrm>
          <a:prstGeom prst="rect">
            <a:avLst/>
          </a:prstGeom>
          <a:noFill/>
          <a:ln w="9525">
            <a:solidFill>
              <a:schemeClr val="tx1"/>
            </a:solidFill>
            <a:miter lim="800000"/>
            <a:headEnd/>
            <a:tailEnd/>
          </a:ln>
        </p:spPr>
      </p:pic>
      <p:sp>
        <p:nvSpPr>
          <p:cNvPr id="5131" name="TextBox 36"/>
          <p:cNvSpPr txBox="1">
            <a:spLocks noChangeArrowheads="1"/>
          </p:cNvSpPr>
          <p:nvPr/>
        </p:nvSpPr>
        <p:spPr bwMode="auto">
          <a:xfrm>
            <a:off x="1905000" y="3581400"/>
            <a:ext cx="1295400" cy="461963"/>
          </a:xfrm>
          <a:prstGeom prst="rect">
            <a:avLst/>
          </a:prstGeom>
          <a:noFill/>
          <a:ln w="9525">
            <a:noFill/>
            <a:miter lim="800000"/>
            <a:headEnd/>
            <a:tailEnd/>
          </a:ln>
        </p:spPr>
        <p:txBody>
          <a:bodyPr wrap="none">
            <a:spAutoFit/>
          </a:bodyPr>
          <a:lstStyle/>
          <a:p>
            <a:r>
              <a:rPr lang="en-US"/>
              <a:t>Cu/Steel</a:t>
            </a:r>
          </a:p>
        </p:txBody>
      </p:sp>
      <p:sp>
        <p:nvSpPr>
          <p:cNvPr id="5132" name="TextBox 37"/>
          <p:cNvSpPr txBox="1">
            <a:spLocks noChangeArrowheads="1"/>
          </p:cNvSpPr>
          <p:nvPr/>
        </p:nvSpPr>
        <p:spPr bwMode="auto">
          <a:xfrm>
            <a:off x="1981200" y="4343400"/>
            <a:ext cx="1344613" cy="461963"/>
          </a:xfrm>
          <a:prstGeom prst="rect">
            <a:avLst/>
          </a:prstGeom>
          <a:noFill/>
          <a:ln w="9525">
            <a:noFill/>
            <a:miter lim="800000"/>
            <a:headEnd/>
            <a:tailEnd/>
          </a:ln>
        </p:spPr>
        <p:txBody>
          <a:bodyPr wrap="none">
            <a:spAutoFit/>
          </a:bodyPr>
          <a:lstStyle/>
          <a:p>
            <a:r>
              <a:rPr lang="en-US"/>
              <a:t>ceramics</a:t>
            </a:r>
          </a:p>
        </p:txBody>
      </p:sp>
      <p:sp>
        <p:nvSpPr>
          <p:cNvPr id="5133" name="TextBox 38"/>
          <p:cNvSpPr txBox="1">
            <a:spLocks noChangeArrowheads="1"/>
          </p:cNvSpPr>
          <p:nvPr/>
        </p:nvSpPr>
        <p:spPr bwMode="auto">
          <a:xfrm>
            <a:off x="1981200" y="4800600"/>
            <a:ext cx="1433513" cy="338138"/>
          </a:xfrm>
          <a:prstGeom prst="rect">
            <a:avLst/>
          </a:prstGeom>
          <a:noFill/>
          <a:ln w="9525">
            <a:noFill/>
            <a:miter lim="800000"/>
            <a:headEnd/>
            <a:tailEnd/>
          </a:ln>
        </p:spPr>
        <p:txBody>
          <a:bodyPr wrap="none">
            <a:spAutoFit/>
          </a:bodyPr>
          <a:lstStyle/>
          <a:p>
            <a:r>
              <a:rPr lang="en-US" sz="1600"/>
              <a:t>Vacuum/H/He</a:t>
            </a:r>
          </a:p>
        </p:txBody>
      </p:sp>
      <p:sp>
        <p:nvSpPr>
          <p:cNvPr id="5134" name="TextBox 24"/>
          <p:cNvSpPr txBox="1">
            <a:spLocks noChangeArrowheads="1"/>
          </p:cNvSpPr>
          <p:nvPr/>
        </p:nvSpPr>
        <p:spPr bwMode="auto">
          <a:xfrm>
            <a:off x="1905000" y="2743200"/>
            <a:ext cx="1495425" cy="461963"/>
          </a:xfrm>
          <a:prstGeom prst="rect">
            <a:avLst/>
          </a:prstGeom>
          <a:noFill/>
          <a:ln w="9525">
            <a:noFill/>
            <a:miter lim="800000"/>
            <a:headEnd/>
            <a:tailEnd/>
          </a:ln>
        </p:spPr>
        <p:txBody>
          <a:bodyPr wrap="none">
            <a:spAutoFit/>
          </a:bodyPr>
          <a:lstStyle/>
          <a:p>
            <a:r>
              <a:rPr lang="en-US"/>
              <a:t>For HCC </a:t>
            </a:r>
          </a:p>
        </p:txBody>
      </p:sp>
      <p:sp>
        <p:nvSpPr>
          <p:cNvPr id="5135" name="TextBox 25"/>
          <p:cNvSpPr txBox="1">
            <a:spLocks noChangeArrowheads="1"/>
          </p:cNvSpPr>
          <p:nvPr/>
        </p:nvSpPr>
        <p:spPr bwMode="auto">
          <a:xfrm>
            <a:off x="5715000" y="2819400"/>
            <a:ext cx="2217738" cy="461963"/>
          </a:xfrm>
          <a:prstGeom prst="rect">
            <a:avLst/>
          </a:prstGeom>
          <a:noFill/>
          <a:ln w="9525">
            <a:noFill/>
            <a:miter lim="800000"/>
            <a:headEnd/>
            <a:tailEnd/>
          </a:ln>
        </p:spPr>
        <p:txBody>
          <a:bodyPr wrap="none">
            <a:spAutoFit/>
          </a:bodyPr>
          <a:lstStyle/>
          <a:p>
            <a:r>
              <a:rPr lang="en-US"/>
              <a:t>Vacuum Cavity</a:t>
            </a:r>
          </a:p>
        </p:txBody>
      </p:sp>
      <p:pic>
        <p:nvPicPr>
          <p:cNvPr id="5136" name="Picture 19"/>
          <p:cNvPicPr>
            <a:picLocks noChangeAspect="1" noChangeArrowheads="1"/>
          </p:cNvPicPr>
          <p:nvPr/>
        </p:nvPicPr>
        <p:blipFill>
          <a:blip r:embed="rId6"/>
          <a:srcRect/>
          <a:stretch>
            <a:fillRect/>
          </a:stretch>
        </p:blipFill>
        <p:spPr bwMode="auto">
          <a:xfrm>
            <a:off x="3733800" y="6324600"/>
            <a:ext cx="449263" cy="533400"/>
          </a:xfrm>
          <a:prstGeom prst="rect">
            <a:avLst/>
          </a:prstGeom>
          <a:noFill/>
          <a:ln w="1270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9">
                                            <p:txEl>
                                              <p:pRg st="0" end="0"/>
                                            </p:txEl>
                                          </p:spTgt>
                                        </p:tgtEl>
                                        <p:attrNameLst>
                                          <p:attrName>style.visibility</p:attrName>
                                        </p:attrNameLst>
                                      </p:cBhvr>
                                      <p:to>
                                        <p:strVal val="visible"/>
                                      </p:to>
                                    </p:set>
                                    <p:animEffect transition="in" filter="blinds(horizontal)">
                                      <p:cBhvr>
                                        <p:cTn id="7" dur="500"/>
                                        <p:tgtEl>
                                          <p:spTgt spid="30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build="p"/>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91000" y="6492875"/>
            <a:ext cx="2590800" cy="365125"/>
          </a:xfrm>
        </p:spPr>
        <p:txBody>
          <a:bodyPr/>
          <a:lstStyle/>
          <a:p>
            <a:pPr>
              <a:defRPr/>
            </a:pPr>
            <a:r>
              <a:rPr lang="en-US" dirty="0" smtClean="0"/>
              <a:t> NFMC Collaboration Meeting</a:t>
            </a:r>
          </a:p>
        </p:txBody>
      </p:sp>
      <p:sp>
        <p:nvSpPr>
          <p:cNvPr id="5" name="Slide Number Placeholder 4"/>
          <p:cNvSpPr>
            <a:spLocks noGrp="1"/>
          </p:cNvSpPr>
          <p:nvPr>
            <p:ph type="sldNum" sz="quarter" idx="12"/>
          </p:nvPr>
        </p:nvSpPr>
        <p:spPr>
          <a:xfrm>
            <a:off x="7315200" y="6356350"/>
            <a:ext cx="1371600" cy="365125"/>
          </a:xfrm>
        </p:spPr>
        <p:txBody>
          <a:bodyPr/>
          <a:lstStyle/>
          <a:p>
            <a:pPr>
              <a:defRPr/>
            </a:pPr>
            <a:fld id="{6BBB2EED-7888-41BD-88D9-0B3396FB8E80}" type="slidenum">
              <a:rPr lang="en-US"/>
              <a:pPr>
                <a:defRPr/>
              </a:pPr>
              <a:t>5</a:t>
            </a:fld>
            <a:endParaRPr lang="en-US" dirty="0"/>
          </a:p>
        </p:txBody>
      </p:sp>
      <p:grpSp>
        <p:nvGrpSpPr>
          <p:cNvPr id="1031" name="Group 3986"/>
          <p:cNvGrpSpPr>
            <a:grpSpLocks/>
          </p:cNvGrpSpPr>
          <p:nvPr/>
        </p:nvGrpSpPr>
        <p:grpSpPr bwMode="auto">
          <a:xfrm>
            <a:off x="0" y="0"/>
            <a:ext cx="1828800" cy="457200"/>
            <a:chOff x="14688" y="20640"/>
            <a:chExt cx="3744" cy="1008"/>
          </a:xfrm>
        </p:grpSpPr>
        <p:sp>
          <p:nvSpPr>
            <p:cNvPr id="1113"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1114" name="Picture 3988" descr="FermiLogo_blue"/>
            <p:cNvPicPr>
              <a:picLocks noChangeAspect="1" noChangeArrowheads="1"/>
            </p:cNvPicPr>
            <p:nvPr/>
          </p:nvPicPr>
          <p:blipFill>
            <a:blip r:embed="rId4"/>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827F1730-62E5-4967-8506-1D4504C8C4AA}" type="datetime4">
              <a:rPr lang="en-US" smtClean="0"/>
              <a:pPr>
                <a:defRPr/>
              </a:pPr>
              <a:t>January 14, 2010</a:t>
            </a:fld>
            <a:endParaRPr lang="en-US" dirty="0"/>
          </a:p>
        </p:txBody>
      </p:sp>
      <p:grpSp>
        <p:nvGrpSpPr>
          <p:cNvPr id="1033" name="Group 18"/>
          <p:cNvGrpSpPr>
            <a:grpSpLocks/>
          </p:cNvGrpSpPr>
          <p:nvPr/>
        </p:nvGrpSpPr>
        <p:grpSpPr bwMode="auto">
          <a:xfrm>
            <a:off x="7439025" y="0"/>
            <a:ext cx="1704975" cy="533400"/>
            <a:chOff x="3840" y="3216"/>
            <a:chExt cx="1464" cy="624"/>
          </a:xfrm>
        </p:grpSpPr>
        <p:grpSp>
          <p:nvGrpSpPr>
            <p:cNvPr id="1107" name="Group 4"/>
            <p:cNvGrpSpPr>
              <a:grpSpLocks/>
            </p:cNvGrpSpPr>
            <p:nvPr/>
          </p:nvGrpSpPr>
          <p:grpSpPr bwMode="auto">
            <a:xfrm>
              <a:off x="3840" y="3216"/>
              <a:ext cx="336" cy="624"/>
              <a:chOff x="1152" y="288"/>
              <a:chExt cx="960" cy="1872"/>
            </a:xfrm>
          </p:grpSpPr>
          <p:sp>
            <p:nvSpPr>
              <p:cNvPr id="1109"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1110"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1111"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1112"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1108" name="Text Box 9"/>
            <p:cNvSpPr txBox="1">
              <a:spLocks noChangeArrowheads="1"/>
            </p:cNvSpPr>
            <p:nvPr/>
          </p:nvSpPr>
          <p:spPr bwMode="auto">
            <a:xfrm>
              <a:off x="4298" y="3216"/>
              <a:ext cx="1006" cy="504"/>
            </a:xfrm>
            <a:prstGeom prst="rect">
              <a:avLst/>
            </a:prstGeom>
            <a:noFill/>
            <a:ln w="9525">
              <a:noFill/>
              <a:miter lim="800000"/>
              <a:headEnd/>
              <a:tailEnd/>
            </a:ln>
          </p:spPr>
          <p:txBody>
            <a:bodyPr>
              <a:spAutoFit/>
            </a:bodyPr>
            <a:lstStyle/>
            <a:p>
              <a:pPr>
                <a:spcBef>
                  <a:spcPct val="50000"/>
                </a:spcBef>
              </a:pPr>
              <a:r>
                <a:rPr lang="en-US" sz="1400" i="1">
                  <a:solidFill>
                    <a:srgbClr val="0070C0"/>
                  </a:solidFill>
                </a:rPr>
                <a:t>Muons, Inc.</a:t>
              </a:r>
            </a:p>
          </p:txBody>
        </p:sp>
      </p:grpSp>
      <p:pic>
        <p:nvPicPr>
          <p:cNvPr id="1034" name="Picture 19"/>
          <p:cNvPicPr>
            <a:picLocks noChangeAspect="1" noChangeArrowheads="1"/>
          </p:cNvPicPr>
          <p:nvPr/>
        </p:nvPicPr>
        <p:blipFill>
          <a:blip r:embed="rId5"/>
          <a:srcRect/>
          <a:stretch>
            <a:fillRect/>
          </a:stretch>
        </p:blipFill>
        <p:spPr bwMode="auto">
          <a:xfrm>
            <a:off x="3733800" y="6324600"/>
            <a:ext cx="449263" cy="533400"/>
          </a:xfrm>
          <a:prstGeom prst="rect">
            <a:avLst/>
          </a:prstGeom>
          <a:noFill/>
          <a:ln w="12700">
            <a:noFill/>
            <a:miter lim="800000"/>
            <a:headEnd/>
            <a:tailEnd/>
          </a:ln>
        </p:spPr>
      </p:pic>
      <p:sp>
        <p:nvSpPr>
          <p:cNvPr id="1035" name="TextBox 15"/>
          <p:cNvSpPr txBox="1">
            <a:spLocks noChangeArrowheads="1"/>
          </p:cNvSpPr>
          <p:nvPr/>
        </p:nvSpPr>
        <p:spPr bwMode="auto">
          <a:xfrm>
            <a:off x="2971800" y="228600"/>
            <a:ext cx="3163888" cy="461963"/>
          </a:xfrm>
          <a:prstGeom prst="rect">
            <a:avLst/>
          </a:prstGeom>
          <a:noFill/>
          <a:ln w="9525">
            <a:noFill/>
            <a:miter lim="800000"/>
            <a:headEnd/>
            <a:tailEnd/>
          </a:ln>
        </p:spPr>
        <p:txBody>
          <a:bodyPr wrap="none">
            <a:spAutoFit/>
          </a:bodyPr>
          <a:lstStyle/>
          <a:p>
            <a:r>
              <a:rPr lang="en-US"/>
              <a:t>DC/AC Measurements</a:t>
            </a:r>
          </a:p>
        </p:txBody>
      </p:sp>
      <p:pic>
        <p:nvPicPr>
          <p:cNvPr id="1036" name="Picture 16" descr="C:\DieCavSBIR\photoCulomn\SN851855.JPG"/>
          <p:cNvPicPr>
            <a:picLocks noChangeAspect="1" noChangeArrowheads="1"/>
          </p:cNvPicPr>
          <p:nvPr/>
        </p:nvPicPr>
        <p:blipFill>
          <a:blip r:embed="rId6"/>
          <a:srcRect/>
          <a:stretch>
            <a:fillRect/>
          </a:stretch>
        </p:blipFill>
        <p:spPr bwMode="auto">
          <a:xfrm>
            <a:off x="0" y="914400"/>
            <a:ext cx="3048000" cy="2286000"/>
          </a:xfrm>
          <a:prstGeom prst="rect">
            <a:avLst/>
          </a:prstGeom>
          <a:noFill/>
          <a:ln w="9525">
            <a:noFill/>
            <a:miter lim="800000"/>
            <a:headEnd/>
            <a:tailEnd/>
          </a:ln>
        </p:spPr>
      </p:pic>
      <p:pic>
        <p:nvPicPr>
          <p:cNvPr id="1037" name="Picture 17" descr="C:\DieCavSBIR\photoCulomn\SN851856.JPG"/>
          <p:cNvPicPr>
            <a:picLocks noChangeAspect="1" noChangeArrowheads="1"/>
          </p:cNvPicPr>
          <p:nvPr/>
        </p:nvPicPr>
        <p:blipFill>
          <a:blip r:embed="rId7"/>
          <a:srcRect/>
          <a:stretch>
            <a:fillRect/>
          </a:stretch>
        </p:blipFill>
        <p:spPr bwMode="auto">
          <a:xfrm>
            <a:off x="3048000" y="914400"/>
            <a:ext cx="3048000" cy="2286000"/>
          </a:xfrm>
          <a:prstGeom prst="rect">
            <a:avLst/>
          </a:prstGeom>
          <a:noFill/>
          <a:ln w="9525">
            <a:noFill/>
            <a:miter lim="800000"/>
            <a:headEnd/>
            <a:tailEnd/>
          </a:ln>
        </p:spPr>
      </p:pic>
      <p:pic>
        <p:nvPicPr>
          <p:cNvPr id="1038" name="Picture 18" descr="C:\DieCavSBIR\photoCulomn\SN851850.JPG"/>
          <p:cNvPicPr>
            <a:picLocks noChangeAspect="1" noChangeArrowheads="1"/>
          </p:cNvPicPr>
          <p:nvPr/>
        </p:nvPicPr>
        <p:blipFill>
          <a:blip r:embed="rId8"/>
          <a:srcRect/>
          <a:stretch>
            <a:fillRect/>
          </a:stretch>
        </p:blipFill>
        <p:spPr bwMode="auto">
          <a:xfrm>
            <a:off x="6096000" y="914400"/>
            <a:ext cx="3048000" cy="2286000"/>
          </a:xfrm>
          <a:prstGeom prst="rect">
            <a:avLst/>
          </a:prstGeom>
          <a:noFill/>
          <a:ln w="9525">
            <a:noFill/>
            <a:miter lim="800000"/>
            <a:headEnd/>
            <a:tailEnd/>
          </a:ln>
        </p:spPr>
      </p:pic>
      <p:graphicFrame>
        <p:nvGraphicFramePr>
          <p:cNvPr id="23" name="Table 22"/>
          <p:cNvGraphicFramePr>
            <a:graphicFrameLocks noGrp="1"/>
          </p:cNvGraphicFramePr>
          <p:nvPr/>
        </p:nvGraphicFramePr>
        <p:xfrm>
          <a:off x="152400" y="3962400"/>
          <a:ext cx="3429000" cy="1828799"/>
        </p:xfrm>
        <a:graphic>
          <a:graphicData uri="http://schemas.openxmlformats.org/drawingml/2006/table">
            <a:tbl>
              <a:tblPr/>
              <a:tblGrid>
                <a:gridCol w="685800"/>
                <a:gridCol w="685800"/>
                <a:gridCol w="685800"/>
                <a:gridCol w="685800"/>
                <a:gridCol w="685800"/>
              </a:tblGrid>
              <a:tr h="261257">
                <a:tc>
                  <a:txBody>
                    <a:bodyPr/>
                    <a:lstStyle/>
                    <a:p>
                      <a:pPr algn="l" fontAlgn="b"/>
                      <a:endParaRPr lang="en-US" sz="11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100" b="0" i="0" u="none" strike="noStrike" dirty="0" smtClean="0">
                          <a:solidFill>
                            <a:srgbClr val="000000"/>
                          </a:solidFill>
                          <a:latin typeface="Calibri"/>
                        </a:rPr>
                        <a:t>              mm</a:t>
                      </a:r>
                      <a:endParaRPr lang="en-US" sz="11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100" b="0" i="0" u="none" strike="noStrike" dirty="0" smtClean="0">
                          <a:solidFill>
                            <a:srgbClr val="000000"/>
                          </a:solidFill>
                          <a:latin typeface="Calibri"/>
                        </a:rPr>
                        <a:t>                 kV</a:t>
                      </a:r>
                      <a:endParaRPr lang="en-US" sz="11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100" b="0" i="0" u="none" strike="noStrike" dirty="0" smtClean="0">
                          <a:solidFill>
                            <a:srgbClr val="000000"/>
                          </a:solidFill>
                          <a:latin typeface="Calibri"/>
                        </a:rPr>
                        <a:t>        kV/mm</a:t>
                      </a:r>
                      <a:endParaRPr lang="en-US" sz="1100" b="0" i="0" u="none" strike="noStrike" dirty="0">
                        <a:solidFill>
                          <a:srgbClr val="000000"/>
                        </a:solidFill>
                        <a:latin typeface="Calibri"/>
                      </a:endParaRPr>
                    </a:p>
                  </a:txBody>
                  <a:tcPr marL="0" marR="0" marT="0" marB="0" anchor="b">
                    <a:lnL>
                      <a:noFill/>
                    </a:lnL>
                    <a:lnR>
                      <a:noFill/>
                    </a:lnR>
                    <a:lnT>
                      <a:noFill/>
                    </a:lnT>
                    <a:lnB>
                      <a:noFill/>
                    </a:lnB>
                  </a:tcPr>
                </a:tc>
              </a:tr>
              <a:tr h="261257">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latin typeface="Calibri"/>
                        </a:rPr>
                        <a:t>Air-SolCer</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25.8</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25</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0.968992</a:t>
                      </a:r>
                    </a:p>
                  </a:txBody>
                  <a:tcPr marL="0" marR="0" marT="0" marB="0" anchor="b">
                    <a:lnL>
                      <a:noFill/>
                    </a:lnL>
                    <a:lnR>
                      <a:noFill/>
                    </a:lnR>
                    <a:lnT>
                      <a:noFill/>
                    </a:lnT>
                    <a:lnB>
                      <a:noFill/>
                    </a:lnB>
                  </a:tcPr>
                </a:tc>
              </a:tr>
              <a:tr h="261257">
                <a:tc>
                  <a:txBody>
                    <a:bodyPr/>
                    <a:lstStyle/>
                    <a:p>
                      <a:pPr algn="l" fontAlgn="b"/>
                      <a:r>
                        <a:rPr lang="en-US" sz="1100" b="0" i="0" u="none" strike="noStrike">
                          <a:solidFill>
                            <a:srgbClr val="000000"/>
                          </a:solidFill>
                          <a:latin typeface="Calibri"/>
                        </a:rPr>
                        <a:t>Air</a:t>
                      </a: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latin typeface="Calibri"/>
                        </a:rPr>
                        <a:t>4-CeRin</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35.784</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30</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0.838364</a:t>
                      </a:r>
                    </a:p>
                  </a:txBody>
                  <a:tcPr marL="0" marR="0" marT="0" marB="0" anchor="b">
                    <a:lnL>
                      <a:noFill/>
                    </a:lnL>
                    <a:lnR>
                      <a:noFill/>
                    </a:lnR>
                    <a:lnT>
                      <a:noFill/>
                    </a:lnT>
                    <a:lnB>
                      <a:noFill/>
                    </a:lnB>
                  </a:tcPr>
                </a:tc>
              </a:tr>
              <a:tr h="261257">
                <a:tc>
                  <a:txBody>
                    <a:bodyPr/>
                    <a:lstStyle/>
                    <a:p>
                      <a:pPr algn="l" fontAlgn="b"/>
                      <a:r>
                        <a:rPr lang="en-US" sz="1100" b="0" i="0" u="none" strike="noStrike" dirty="0" smtClean="0">
                          <a:solidFill>
                            <a:srgbClr val="000000"/>
                          </a:solidFill>
                          <a:latin typeface="Calibri"/>
                        </a:rPr>
                        <a:t>3.00E-04  </a:t>
                      </a:r>
                      <a:endParaRPr lang="en-US" sz="11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latin typeface="Calibri"/>
                        </a:rPr>
                        <a:t>4-CeRin</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35.784</a:t>
                      </a:r>
                    </a:p>
                  </a:txBody>
                  <a:tcPr marL="0" marR="0" marT="0" marB="0" anchor="b">
                    <a:lnL>
                      <a:noFill/>
                    </a:lnL>
                    <a:lnR>
                      <a:noFill/>
                    </a:lnR>
                    <a:lnT>
                      <a:noFill/>
                    </a:lnT>
                    <a:lnB>
                      <a:noFill/>
                    </a:lnB>
                  </a:tcPr>
                </a:tc>
                <a:tc>
                  <a:txBody>
                    <a:bodyPr/>
                    <a:lstStyle/>
                    <a:p>
                      <a:pPr algn="r" fontAlgn="b"/>
                      <a:r>
                        <a:rPr lang="en-US" sz="1100" b="0" i="0" u="none" strike="noStrike" dirty="0">
                          <a:solidFill>
                            <a:srgbClr val="000000"/>
                          </a:solidFill>
                          <a:latin typeface="Calibri"/>
                        </a:rPr>
                        <a:t>65</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1.816454</a:t>
                      </a:r>
                    </a:p>
                  </a:txBody>
                  <a:tcPr marL="0" marR="0" marT="0" marB="0" anchor="b">
                    <a:lnL>
                      <a:noFill/>
                    </a:lnL>
                    <a:lnR>
                      <a:noFill/>
                    </a:lnR>
                    <a:lnT>
                      <a:noFill/>
                    </a:lnT>
                    <a:lnB>
                      <a:noFill/>
                    </a:lnB>
                  </a:tcPr>
                </a:tc>
              </a:tr>
              <a:tr h="261257">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latin typeface="Calibri"/>
                        </a:rPr>
                        <a:t>2-Ce_Rin</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16.228</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48</a:t>
                      </a:r>
                    </a:p>
                  </a:txBody>
                  <a:tcPr marL="0" marR="0" marT="0" marB="0" anchor="b">
                    <a:lnL>
                      <a:noFill/>
                    </a:lnL>
                    <a:lnR>
                      <a:noFill/>
                    </a:lnR>
                    <a:lnT>
                      <a:noFill/>
                    </a:lnT>
                    <a:lnB>
                      <a:noFill/>
                    </a:lnB>
                  </a:tcPr>
                </a:tc>
                <a:tc>
                  <a:txBody>
                    <a:bodyPr/>
                    <a:lstStyle/>
                    <a:p>
                      <a:pPr algn="r" fontAlgn="b"/>
                      <a:r>
                        <a:rPr lang="en-US" sz="1100" b="0" i="0" u="none" strike="noStrike" dirty="0">
                          <a:solidFill>
                            <a:srgbClr val="000000"/>
                          </a:solidFill>
                          <a:latin typeface="Calibri"/>
                        </a:rPr>
                        <a:t>2.957851</a:t>
                      </a:r>
                    </a:p>
                  </a:txBody>
                  <a:tcPr marL="0" marR="0" marT="0" marB="0" anchor="b">
                    <a:lnL>
                      <a:noFill/>
                    </a:lnL>
                    <a:lnR>
                      <a:noFill/>
                    </a:lnR>
                    <a:lnT>
                      <a:noFill/>
                    </a:lnT>
                    <a:lnB>
                      <a:noFill/>
                    </a:lnB>
                  </a:tcPr>
                </a:tc>
              </a:tr>
              <a:tr h="261257">
                <a:tc>
                  <a:txBody>
                    <a:bodyPr/>
                    <a:lstStyle/>
                    <a:p>
                      <a:pPr algn="l" fontAlgn="b"/>
                      <a:r>
                        <a:rPr lang="en-US" sz="1100" b="0" i="0" u="none" strike="noStrike">
                          <a:solidFill>
                            <a:srgbClr val="000000"/>
                          </a:solidFill>
                          <a:latin typeface="Calibri"/>
                        </a:rPr>
                        <a:t>Oil</a:t>
                      </a: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latin typeface="Calibri"/>
                        </a:rPr>
                        <a:t>2-Ce_Rin</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16.228</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55</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3.389204</a:t>
                      </a:r>
                    </a:p>
                  </a:txBody>
                  <a:tcPr marL="0" marR="0" marT="0" marB="0" anchor="b">
                    <a:lnL>
                      <a:noFill/>
                    </a:lnL>
                    <a:lnR>
                      <a:noFill/>
                    </a:lnR>
                    <a:lnT>
                      <a:noFill/>
                    </a:lnT>
                    <a:lnB>
                      <a:noFill/>
                    </a:lnB>
                  </a:tcPr>
                </a:tc>
              </a:tr>
              <a:tr h="261257">
                <a:tc>
                  <a:txBody>
                    <a:bodyPr/>
                    <a:lstStyle/>
                    <a:p>
                      <a:pPr algn="l" fontAlgn="b"/>
                      <a:r>
                        <a:rPr lang="en-US" sz="1100" b="0" i="0" u="none" strike="noStrike">
                          <a:solidFill>
                            <a:srgbClr val="000000"/>
                          </a:solidFill>
                          <a:latin typeface="Calibri"/>
                        </a:rPr>
                        <a:t>SF6</a:t>
                      </a: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latin typeface="Calibri"/>
                        </a:rPr>
                        <a:t>Colm750</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63.5</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125</a:t>
                      </a:r>
                    </a:p>
                  </a:txBody>
                  <a:tcPr marL="0" marR="0" marT="0" marB="0" anchor="b">
                    <a:lnL>
                      <a:noFill/>
                    </a:lnL>
                    <a:lnR>
                      <a:noFill/>
                    </a:lnR>
                    <a:lnT>
                      <a:noFill/>
                    </a:lnT>
                    <a:lnB>
                      <a:noFill/>
                    </a:lnB>
                  </a:tcPr>
                </a:tc>
                <a:tc>
                  <a:txBody>
                    <a:bodyPr/>
                    <a:lstStyle/>
                    <a:p>
                      <a:pPr algn="r" fontAlgn="b"/>
                      <a:r>
                        <a:rPr lang="en-US" sz="1100" b="0" i="0" u="none" strike="noStrike" dirty="0">
                          <a:solidFill>
                            <a:srgbClr val="000000"/>
                          </a:solidFill>
                          <a:latin typeface="Calibri"/>
                        </a:rPr>
                        <a:t>1.968504</a:t>
                      </a:r>
                    </a:p>
                  </a:txBody>
                  <a:tcPr marL="0" marR="0" marT="0" marB="0" anchor="b">
                    <a:lnL>
                      <a:noFill/>
                    </a:lnL>
                    <a:lnR>
                      <a:noFill/>
                    </a:lnR>
                    <a:lnT>
                      <a:noFill/>
                    </a:lnT>
                    <a:lnB>
                      <a:noFill/>
                    </a:lnB>
                  </a:tcPr>
                </a:tc>
              </a:tr>
            </a:tbl>
          </a:graphicData>
        </a:graphic>
      </p:graphicFrame>
      <p:graphicFrame>
        <p:nvGraphicFramePr>
          <p:cNvPr id="1026" name="Object 20"/>
          <p:cNvGraphicFramePr>
            <a:graphicFrameLocks noChangeAspect="1"/>
          </p:cNvGraphicFramePr>
          <p:nvPr/>
        </p:nvGraphicFramePr>
        <p:xfrm>
          <a:off x="4267200" y="4953000"/>
          <a:ext cx="1355725" cy="381000"/>
        </p:xfrm>
        <a:graphic>
          <a:graphicData uri="http://schemas.openxmlformats.org/presentationml/2006/ole">
            <p:oleObj spid="_x0000_s1026" name="Equation" r:id="rId9" imgW="825480" imgH="241200" progId="Equation.3">
              <p:embed/>
            </p:oleObj>
          </a:graphicData>
        </a:graphic>
      </p:graphicFrame>
      <p:graphicFrame>
        <p:nvGraphicFramePr>
          <p:cNvPr id="27" name="Table 26"/>
          <p:cNvGraphicFramePr>
            <a:graphicFrameLocks noGrp="1"/>
          </p:cNvGraphicFramePr>
          <p:nvPr/>
        </p:nvGraphicFramePr>
        <p:xfrm>
          <a:off x="4267200" y="3886200"/>
          <a:ext cx="4038599" cy="1752600"/>
        </p:xfrm>
        <a:graphic>
          <a:graphicData uri="http://schemas.openxmlformats.org/drawingml/2006/table">
            <a:tbl>
              <a:tblPr/>
              <a:tblGrid>
                <a:gridCol w="847607"/>
                <a:gridCol w="797748"/>
                <a:gridCol w="797748"/>
                <a:gridCol w="797748"/>
                <a:gridCol w="797748"/>
              </a:tblGrid>
              <a:tr h="292100">
                <a:tc>
                  <a:txBody>
                    <a:bodyPr/>
                    <a:lstStyle/>
                    <a:p>
                      <a:pPr algn="r" fontAlgn="b"/>
                      <a:r>
                        <a:rPr lang="en-US" sz="1100" b="0" i="0" u="none" strike="noStrike" dirty="0">
                          <a:solidFill>
                            <a:srgbClr val="000000"/>
                          </a:solidFill>
                          <a:latin typeface="Calibri"/>
                        </a:rPr>
                        <a:t>25-Sep-09</a:t>
                      </a: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100" b="0" i="0" u="none" strike="noStrike" dirty="0" smtClean="0">
                          <a:solidFill>
                            <a:srgbClr val="000000"/>
                          </a:solidFill>
                          <a:latin typeface="Calibri"/>
                        </a:rPr>
                        <a:t>         Freq(Hz</a:t>
                      </a:r>
                      <a:r>
                        <a:rPr lang="en-US" sz="1100" b="0" i="0" u="none" strike="noStrike" dirty="0">
                          <a:solidFill>
                            <a:srgbClr val="000000"/>
                          </a:solidFill>
                          <a:latin typeface="Calibri"/>
                        </a:rPr>
                        <a:t>)</a:t>
                      </a:r>
                    </a:p>
                  </a:txBody>
                  <a:tcPr marL="0" marR="0" marT="0" marB="0" anchor="b">
                    <a:lnL>
                      <a:noFill/>
                    </a:lnL>
                    <a:lnR>
                      <a:noFill/>
                    </a:lnR>
                    <a:lnT>
                      <a:noFill/>
                    </a:lnT>
                    <a:lnB>
                      <a:noFill/>
                    </a:lnB>
                  </a:tcPr>
                </a:tc>
                <a:tc>
                  <a:txBody>
                    <a:bodyPr/>
                    <a:lstStyle/>
                    <a:p>
                      <a:pPr algn="r" fontAlgn="b"/>
                      <a:r>
                        <a:rPr lang="en-US" sz="1100" b="0" i="0" u="none" strike="noStrike" dirty="0" smtClean="0">
                          <a:solidFill>
                            <a:srgbClr val="000000"/>
                          </a:solidFill>
                          <a:latin typeface="Calibri"/>
                        </a:rPr>
                        <a:t>C(pF)</a:t>
                      </a:r>
                      <a:endParaRPr lang="en-US" sz="11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Q</a:t>
                      </a:r>
                    </a:p>
                  </a:txBody>
                  <a:tcPr marL="0" marR="0" marT="0" marB="0" anchor="b">
                    <a:lnL>
                      <a:noFill/>
                    </a:lnL>
                    <a:lnR>
                      <a:noFill/>
                    </a:lnR>
                    <a:lnT>
                      <a:noFill/>
                    </a:lnT>
                    <a:lnB>
                      <a:noFill/>
                    </a:lnB>
                  </a:tcPr>
                </a:tc>
              </a:tr>
              <a:tr h="292100">
                <a:tc>
                  <a:txBody>
                    <a:bodyPr/>
                    <a:lstStyle/>
                    <a:p>
                      <a:pPr algn="l" fontAlgn="b"/>
                      <a:r>
                        <a:rPr lang="en-US" sz="1100" b="0" i="0" u="none" strike="noStrike">
                          <a:solidFill>
                            <a:srgbClr val="000000"/>
                          </a:solidFill>
                          <a:latin typeface="Calibri"/>
                        </a:rPr>
                        <a:t>CP-Q</a:t>
                      </a: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latin typeface="Calibri"/>
                        </a:rPr>
                        <a:t>4_rings</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100</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8.9</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21.1</a:t>
                      </a:r>
                    </a:p>
                  </a:txBody>
                  <a:tcPr marL="0" marR="0" marT="0" marB="0" anchor="b">
                    <a:lnL>
                      <a:noFill/>
                    </a:lnL>
                    <a:lnR>
                      <a:noFill/>
                    </a:lnR>
                    <a:lnT>
                      <a:noFill/>
                    </a:lnT>
                    <a:lnB>
                      <a:noFill/>
                    </a:lnB>
                  </a:tcPr>
                </a:tc>
              </a:tr>
              <a:tr h="292100">
                <a:tc gridSpan="2">
                  <a:txBody>
                    <a:bodyPr/>
                    <a:lstStyle/>
                    <a:p>
                      <a:pPr algn="l" fontAlgn="b"/>
                      <a:r>
                        <a:rPr lang="en-US" sz="1100" b="0" i="0" u="none" strike="noStrike">
                          <a:solidFill>
                            <a:srgbClr val="000000"/>
                          </a:solidFill>
                          <a:latin typeface="Calibri"/>
                        </a:rPr>
                        <a:t>Averege=50</a:t>
                      </a:r>
                    </a:p>
                  </a:txBody>
                  <a:tcPr marL="0" marR="0" marT="0" marB="0" anchor="b">
                    <a:lnL>
                      <a:noFill/>
                    </a:lnL>
                    <a:lnR>
                      <a:noFill/>
                    </a:lnR>
                    <a:lnT>
                      <a:noFill/>
                    </a:lnT>
                    <a:lnB>
                      <a:noFill/>
                    </a:lnB>
                  </a:tcPr>
                </a:tc>
                <a:tc hMerge="1">
                  <a:txBody>
                    <a:bodyPr/>
                    <a:lstStyle/>
                    <a:p>
                      <a:endParaRPr lang="en-US"/>
                    </a:p>
                  </a:txBody>
                  <a:tcPr/>
                </a:tc>
                <a:tc>
                  <a:txBody>
                    <a:bodyPr/>
                    <a:lstStyle/>
                    <a:p>
                      <a:pPr algn="r" fontAlgn="b"/>
                      <a:r>
                        <a:rPr lang="en-US" sz="1100" b="0" i="0" u="none" strike="noStrike" dirty="0">
                          <a:solidFill>
                            <a:srgbClr val="000000"/>
                          </a:solidFill>
                          <a:latin typeface="Calibri"/>
                        </a:rPr>
                        <a:t>120</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8.9</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22.4</a:t>
                      </a:r>
                    </a:p>
                  </a:txBody>
                  <a:tcPr marL="0" marR="0" marT="0" marB="0" anchor="b">
                    <a:lnL>
                      <a:noFill/>
                    </a:lnL>
                    <a:lnR>
                      <a:noFill/>
                    </a:lnR>
                    <a:lnT>
                      <a:noFill/>
                    </a:lnT>
                    <a:lnB>
                      <a:noFill/>
                    </a:lnB>
                  </a:tcPr>
                </a:tc>
              </a:tr>
              <a:tr h="292100">
                <a:tc>
                  <a:txBody>
                    <a:bodyPr/>
                    <a:lstStyle/>
                    <a:p>
                      <a:pPr algn="l" fontAlgn="b"/>
                      <a:endParaRPr lang="en-US" sz="1100" b="0" i="0" u="none" strike="noStrike">
                        <a:solidFill>
                          <a:srgbClr val="000000"/>
                        </a:solidFill>
                        <a:latin typeface="Calibri"/>
                      </a:endParaRPr>
                    </a:p>
                  </a:txBody>
                  <a:tcPr marL="0" marR="0" marT="0" marB="0">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1000</a:t>
                      </a:r>
                    </a:p>
                  </a:txBody>
                  <a:tcPr marL="0" marR="0" marT="0" marB="0" anchor="b">
                    <a:lnL>
                      <a:noFill/>
                    </a:lnL>
                    <a:lnR>
                      <a:noFill/>
                    </a:lnR>
                    <a:lnT>
                      <a:noFill/>
                    </a:lnT>
                    <a:lnB>
                      <a:noFill/>
                    </a:lnB>
                  </a:tcPr>
                </a:tc>
                <a:tc>
                  <a:txBody>
                    <a:bodyPr/>
                    <a:lstStyle/>
                    <a:p>
                      <a:pPr algn="r" fontAlgn="b"/>
                      <a:r>
                        <a:rPr lang="en-US" sz="1100" b="0" i="0" u="none" strike="noStrike" dirty="0">
                          <a:solidFill>
                            <a:srgbClr val="000000"/>
                          </a:solidFill>
                          <a:latin typeface="Calibri"/>
                        </a:rPr>
                        <a:t>8.63</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70.8</a:t>
                      </a:r>
                    </a:p>
                  </a:txBody>
                  <a:tcPr marL="0" marR="0" marT="0" marB="0" anchor="b">
                    <a:lnL>
                      <a:noFill/>
                    </a:lnL>
                    <a:lnR>
                      <a:noFill/>
                    </a:lnR>
                    <a:lnT>
                      <a:noFill/>
                    </a:lnT>
                    <a:lnB>
                      <a:noFill/>
                    </a:lnB>
                  </a:tcPr>
                </a:tc>
              </a:tr>
              <a:tr h="292100">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10000</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8.59</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132.7</a:t>
                      </a:r>
                    </a:p>
                  </a:txBody>
                  <a:tcPr marL="0" marR="0" marT="0" marB="0" anchor="b">
                    <a:lnL>
                      <a:noFill/>
                    </a:lnL>
                    <a:lnR>
                      <a:noFill/>
                    </a:lnR>
                    <a:lnT>
                      <a:noFill/>
                    </a:lnT>
                    <a:lnB>
                      <a:noFill/>
                    </a:lnB>
                  </a:tcPr>
                </a:tc>
              </a:tr>
              <a:tr h="292100">
                <a:tc>
                  <a:txBody>
                    <a:bodyPr/>
                    <a:lstStyle/>
                    <a:p>
                      <a:pPr algn="l" fontAlgn="b"/>
                      <a:endParaRPr lang="en-US" sz="11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100000</a:t>
                      </a:r>
                    </a:p>
                  </a:txBody>
                  <a:tcPr marL="0" marR="0" marT="0" marB="0" anchor="b">
                    <a:lnL>
                      <a:noFill/>
                    </a:lnL>
                    <a:lnR>
                      <a:noFill/>
                    </a:lnR>
                    <a:lnT>
                      <a:noFill/>
                    </a:lnT>
                    <a:lnB>
                      <a:noFill/>
                    </a:lnB>
                  </a:tcPr>
                </a:tc>
                <a:tc>
                  <a:txBody>
                    <a:bodyPr/>
                    <a:lstStyle/>
                    <a:p>
                      <a:pPr algn="r" fontAlgn="b"/>
                      <a:r>
                        <a:rPr lang="en-US" sz="1100" b="0" i="0" u="none" strike="noStrike">
                          <a:solidFill>
                            <a:srgbClr val="000000"/>
                          </a:solidFill>
                          <a:latin typeface="Calibri"/>
                        </a:rPr>
                        <a:t>8.53</a:t>
                      </a:r>
                    </a:p>
                  </a:txBody>
                  <a:tcPr marL="0" marR="0" marT="0" marB="0" anchor="b">
                    <a:lnL>
                      <a:noFill/>
                    </a:lnL>
                    <a:lnR>
                      <a:noFill/>
                    </a:lnR>
                    <a:lnT>
                      <a:noFill/>
                    </a:lnT>
                    <a:lnB>
                      <a:noFill/>
                    </a:lnB>
                  </a:tcPr>
                </a:tc>
                <a:tc>
                  <a:txBody>
                    <a:bodyPr/>
                    <a:lstStyle/>
                    <a:p>
                      <a:pPr algn="r" fontAlgn="b"/>
                      <a:r>
                        <a:rPr lang="en-US" sz="1100" b="0" i="0" u="none" strike="noStrike" dirty="0">
                          <a:solidFill>
                            <a:srgbClr val="000000"/>
                          </a:solidFill>
                          <a:latin typeface="Calibri"/>
                        </a:rPr>
                        <a:t>240</a:t>
                      </a:r>
                    </a:p>
                  </a:txBody>
                  <a:tcPr marL="0" marR="0" marT="0" marB="0" anchor="b">
                    <a:lnL>
                      <a:noFill/>
                    </a:lnL>
                    <a:lnR>
                      <a:noFill/>
                    </a:lnR>
                    <a:lnT>
                      <a:noFill/>
                    </a:lnT>
                    <a:lnB>
                      <a:noFill/>
                    </a:lnB>
                  </a:tcPr>
                </a:tc>
              </a:tr>
            </a:tbl>
          </a:graphicData>
        </a:graphic>
      </p:graphicFrame>
      <p:sp>
        <p:nvSpPr>
          <p:cNvPr id="1105" name="TextBox 23"/>
          <p:cNvSpPr txBox="1">
            <a:spLocks noChangeArrowheads="1"/>
          </p:cNvSpPr>
          <p:nvPr/>
        </p:nvSpPr>
        <p:spPr bwMode="auto">
          <a:xfrm>
            <a:off x="990600" y="3352800"/>
            <a:ext cx="630238" cy="461963"/>
          </a:xfrm>
          <a:prstGeom prst="rect">
            <a:avLst/>
          </a:prstGeom>
          <a:noFill/>
          <a:ln w="9525">
            <a:noFill/>
            <a:miter lim="800000"/>
            <a:headEnd/>
            <a:tailEnd/>
          </a:ln>
        </p:spPr>
        <p:txBody>
          <a:bodyPr wrap="none">
            <a:spAutoFit/>
          </a:bodyPr>
          <a:lstStyle/>
          <a:p>
            <a:r>
              <a:rPr lang="en-US"/>
              <a:t>DC</a:t>
            </a:r>
          </a:p>
        </p:txBody>
      </p:sp>
      <p:sp>
        <p:nvSpPr>
          <p:cNvPr id="1106" name="TextBox 24"/>
          <p:cNvSpPr txBox="1">
            <a:spLocks noChangeArrowheads="1"/>
          </p:cNvSpPr>
          <p:nvPr/>
        </p:nvSpPr>
        <p:spPr bwMode="auto">
          <a:xfrm>
            <a:off x="6019800" y="3276600"/>
            <a:ext cx="630238" cy="461963"/>
          </a:xfrm>
          <a:prstGeom prst="rect">
            <a:avLst/>
          </a:prstGeom>
          <a:noFill/>
          <a:ln w="9525">
            <a:noFill/>
            <a:miter lim="800000"/>
            <a:headEnd/>
            <a:tailEnd/>
          </a:ln>
        </p:spPr>
        <p:txBody>
          <a:bodyPr wrap="none">
            <a:spAutoFit/>
          </a:bodyPr>
          <a:lstStyle/>
          <a:p>
            <a:r>
              <a:rPr lang="en-US"/>
              <a:t>AC</a:t>
            </a:r>
          </a:p>
        </p:txBody>
      </p:sp>
      <p:graphicFrame>
        <p:nvGraphicFramePr>
          <p:cNvPr id="1027" name="Object 20"/>
          <p:cNvGraphicFramePr>
            <a:graphicFrameLocks noChangeAspect="1"/>
          </p:cNvGraphicFramePr>
          <p:nvPr/>
        </p:nvGraphicFramePr>
        <p:xfrm>
          <a:off x="7467600" y="5867400"/>
          <a:ext cx="1085850" cy="360363"/>
        </p:xfrm>
        <a:graphic>
          <a:graphicData uri="http://schemas.openxmlformats.org/presentationml/2006/ole">
            <p:oleObj spid="_x0000_s1027" name="Equation" r:id="rId10" imgW="660240" imgH="228600" progId="Equation.3">
              <p:embed/>
            </p:oleObj>
          </a:graphicData>
        </a:graphic>
      </p:graphicFrame>
      <p:graphicFrame>
        <p:nvGraphicFramePr>
          <p:cNvPr id="1028" name="Object 20"/>
          <p:cNvGraphicFramePr>
            <a:graphicFrameLocks noChangeAspect="1"/>
          </p:cNvGraphicFramePr>
          <p:nvPr/>
        </p:nvGraphicFramePr>
        <p:xfrm>
          <a:off x="6224588" y="5876925"/>
          <a:ext cx="981075" cy="339725"/>
        </p:xfrm>
        <a:graphic>
          <a:graphicData uri="http://schemas.openxmlformats.org/presentationml/2006/ole">
            <p:oleObj spid="_x0000_s1028" name="Equation" r:id="rId11" imgW="596880" imgH="21564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343400" y="6356350"/>
            <a:ext cx="2286000" cy="365125"/>
          </a:xfrm>
        </p:spPr>
        <p:txBody>
          <a:bodyPr/>
          <a:lstStyle/>
          <a:p>
            <a:pPr>
              <a:defRPr/>
            </a:pPr>
            <a:r>
              <a:rPr lang="en-US" dirty="0" smtClean="0"/>
              <a:t>NFMC Collaboration Meeting </a:t>
            </a:r>
          </a:p>
        </p:txBody>
      </p:sp>
      <p:sp>
        <p:nvSpPr>
          <p:cNvPr id="5" name="Slide Number Placeholder 4"/>
          <p:cNvSpPr>
            <a:spLocks noGrp="1"/>
          </p:cNvSpPr>
          <p:nvPr>
            <p:ph type="sldNum" sz="quarter" idx="12"/>
          </p:nvPr>
        </p:nvSpPr>
        <p:spPr/>
        <p:txBody>
          <a:bodyPr/>
          <a:lstStyle/>
          <a:p>
            <a:pPr>
              <a:defRPr/>
            </a:pPr>
            <a:fld id="{7F778EA9-2F8A-43BD-AA54-944E8516FCC9}" type="slidenum">
              <a:rPr lang="en-US"/>
              <a:pPr>
                <a:defRPr/>
              </a:pPr>
              <a:t>6</a:t>
            </a:fld>
            <a:endParaRPr lang="en-US" dirty="0"/>
          </a:p>
        </p:txBody>
      </p:sp>
      <p:grpSp>
        <p:nvGrpSpPr>
          <p:cNvPr id="6148" name="Group 3986"/>
          <p:cNvGrpSpPr>
            <a:grpSpLocks/>
          </p:cNvGrpSpPr>
          <p:nvPr/>
        </p:nvGrpSpPr>
        <p:grpSpPr bwMode="auto">
          <a:xfrm>
            <a:off x="0" y="0"/>
            <a:ext cx="1828800" cy="457200"/>
            <a:chOff x="14688" y="20640"/>
            <a:chExt cx="3744" cy="1008"/>
          </a:xfrm>
        </p:grpSpPr>
        <p:sp>
          <p:nvSpPr>
            <p:cNvPr id="6169"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6170"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a:xfrm>
            <a:off x="0" y="6492875"/>
            <a:ext cx="1600200" cy="365125"/>
          </a:xfrm>
        </p:spPr>
        <p:txBody>
          <a:bodyPr/>
          <a:lstStyle/>
          <a:p>
            <a:pPr>
              <a:defRPr/>
            </a:pPr>
            <a:fld id="{6A98C573-0D21-4E49-94A2-A85D45526798}" type="datetime3">
              <a:rPr lang="en-US" smtClean="0"/>
              <a:pPr>
                <a:defRPr/>
              </a:pPr>
              <a:t>14 January 2010</a:t>
            </a:fld>
            <a:endParaRPr lang="en-US" dirty="0"/>
          </a:p>
        </p:txBody>
      </p:sp>
      <p:grpSp>
        <p:nvGrpSpPr>
          <p:cNvPr id="6150" name="Group 18"/>
          <p:cNvGrpSpPr>
            <a:grpSpLocks/>
          </p:cNvGrpSpPr>
          <p:nvPr/>
        </p:nvGrpSpPr>
        <p:grpSpPr bwMode="auto">
          <a:xfrm>
            <a:off x="7439025" y="0"/>
            <a:ext cx="1704975" cy="533400"/>
            <a:chOff x="3840" y="3216"/>
            <a:chExt cx="1464" cy="624"/>
          </a:xfrm>
        </p:grpSpPr>
        <p:grpSp>
          <p:nvGrpSpPr>
            <p:cNvPr id="6163" name="Group 4"/>
            <p:cNvGrpSpPr>
              <a:grpSpLocks/>
            </p:cNvGrpSpPr>
            <p:nvPr/>
          </p:nvGrpSpPr>
          <p:grpSpPr bwMode="auto">
            <a:xfrm>
              <a:off x="3840" y="3216"/>
              <a:ext cx="336" cy="624"/>
              <a:chOff x="1152" y="288"/>
              <a:chExt cx="960" cy="1872"/>
            </a:xfrm>
          </p:grpSpPr>
          <p:sp>
            <p:nvSpPr>
              <p:cNvPr id="2"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6166"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6167"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6168"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6164" name="Text Box 9"/>
            <p:cNvSpPr txBox="1">
              <a:spLocks noChangeArrowheads="1"/>
            </p:cNvSpPr>
            <p:nvPr/>
          </p:nvSpPr>
          <p:spPr bwMode="auto">
            <a:xfrm>
              <a:off x="4298" y="3216"/>
              <a:ext cx="1006" cy="504"/>
            </a:xfrm>
            <a:prstGeom prst="rect">
              <a:avLst/>
            </a:prstGeom>
            <a:noFill/>
            <a:ln w="9525">
              <a:noFill/>
              <a:miter lim="800000"/>
              <a:headEnd/>
              <a:tailEnd/>
            </a:ln>
          </p:spPr>
          <p:txBody>
            <a:bodyPr>
              <a:spAutoFit/>
            </a:bodyPr>
            <a:lstStyle/>
            <a:p>
              <a:pPr>
                <a:spcBef>
                  <a:spcPct val="50000"/>
                </a:spcBef>
              </a:pPr>
              <a:r>
                <a:rPr lang="en-US" sz="1400" i="1">
                  <a:solidFill>
                    <a:srgbClr val="0070C0"/>
                  </a:solidFill>
                </a:rPr>
                <a:t>Muons, Inc.</a:t>
              </a:r>
            </a:p>
          </p:txBody>
        </p:sp>
      </p:grpSp>
      <p:pic>
        <p:nvPicPr>
          <p:cNvPr id="6151" name="Picture 19"/>
          <p:cNvPicPr>
            <a:picLocks noChangeAspect="1" noChangeArrowheads="1"/>
          </p:cNvPicPr>
          <p:nvPr/>
        </p:nvPicPr>
        <p:blipFill>
          <a:blip r:embed="rId4"/>
          <a:srcRect/>
          <a:stretch>
            <a:fillRect/>
          </a:stretch>
        </p:blipFill>
        <p:spPr bwMode="auto">
          <a:xfrm>
            <a:off x="3810000" y="6324600"/>
            <a:ext cx="449263" cy="533400"/>
          </a:xfrm>
          <a:prstGeom prst="rect">
            <a:avLst/>
          </a:prstGeom>
          <a:noFill/>
          <a:ln w="12700">
            <a:noFill/>
            <a:miter lim="800000"/>
            <a:headEnd/>
            <a:tailEnd/>
          </a:ln>
        </p:spPr>
      </p:pic>
      <p:sp>
        <p:nvSpPr>
          <p:cNvPr id="6152" name="TextBox 15"/>
          <p:cNvSpPr txBox="1">
            <a:spLocks noChangeArrowheads="1"/>
          </p:cNvSpPr>
          <p:nvPr/>
        </p:nvSpPr>
        <p:spPr bwMode="auto">
          <a:xfrm>
            <a:off x="2971800" y="228600"/>
            <a:ext cx="2586038" cy="461963"/>
          </a:xfrm>
          <a:prstGeom prst="rect">
            <a:avLst/>
          </a:prstGeom>
          <a:noFill/>
          <a:ln w="9525">
            <a:noFill/>
            <a:miter lim="800000"/>
            <a:headEnd/>
            <a:tailEnd/>
          </a:ln>
        </p:spPr>
        <p:txBody>
          <a:bodyPr wrap="none">
            <a:spAutoFit/>
          </a:bodyPr>
          <a:lstStyle/>
          <a:p>
            <a:r>
              <a:rPr lang="en-US"/>
              <a:t>RF Measurements</a:t>
            </a:r>
          </a:p>
        </p:txBody>
      </p:sp>
      <p:pic>
        <p:nvPicPr>
          <p:cNvPr id="6153" name="Picture 3"/>
          <p:cNvPicPr>
            <a:picLocks noChangeAspect="1" noChangeArrowheads="1"/>
          </p:cNvPicPr>
          <p:nvPr/>
        </p:nvPicPr>
        <p:blipFill>
          <a:blip r:embed="rId5" cstate="print"/>
          <a:srcRect/>
          <a:stretch>
            <a:fillRect/>
          </a:stretch>
        </p:blipFill>
        <p:spPr bwMode="auto">
          <a:xfrm>
            <a:off x="0" y="838200"/>
            <a:ext cx="2438400" cy="1828800"/>
          </a:xfrm>
          <a:prstGeom prst="rect">
            <a:avLst/>
          </a:prstGeom>
          <a:noFill/>
          <a:ln w="12700">
            <a:noFill/>
            <a:miter lim="800000"/>
            <a:headEnd/>
            <a:tailEnd/>
          </a:ln>
        </p:spPr>
      </p:pic>
      <p:pic>
        <p:nvPicPr>
          <p:cNvPr id="6154" name="Picture 4"/>
          <p:cNvPicPr>
            <a:picLocks noChangeAspect="1" noChangeArrowheads="1"/>
          </p:cNvPicPr>
          <p:nvPr/>
        </p:nvPicPr>
        <p:blipFill>
          <a:blip r:embed="rId6"/>
          <a:srcRect/>
          <a:stretch>
            <a:fillRect/>
          </a:stretch>
        </p:blipFill>
        <p:spPr bwMode="auto">
          <a:xfrm>
            <a:off x="2514600" y="838200"/>
            <a:ext cx="2438400" cy="1828800"/>
          </a:xfrm>
          <a:prstGeom prst="rect">
            <a:avLst/>
          </a:prstGeom>
          <a:noFill/>
          <a:ln w="12700">
            <a:noFill/>
            <a:miter lim="800000"/>
            <a:headEnd/>
            <a:tailEnd/>
          </a:ln>
        </p:spPr>
      </p:pic>
      <p:pic>
        <p:nvPicPr>
          <p:cNvPr id="6155" name="Picture 5"/>
          <p:cNvPicPr>
            <a:picLocks noChangeAspect="1" noChangeArrowheads="1"/>
          </p:cNvPicPr>
          <p:nvPr/>
        </p:nvPicPr>
        <p:blipFill>
          <a:blip r:embed="rId7"/>
          <a:srcRect/>
          <a:stretch>
            <a:fillRect/>
          </a:stretch>
        </p:blipFill>
        <p:spPr bwMode="auto">
          <a:xfrm>
            <a:off x="5029200" y="838200"/>
            <a:ext cx="2438400" cy="1828800"/>
          </a:xfrm>
          <a:prstGeom prst="rect">
            <a:avLst/>
          </a:prstGeom>
          <a:noFill/>
          <a:ln w="12700">
            <a:noFill/>
            <a:miter lim="800000"/>
            <a:headEnd/>
            <a:tailEnd/>
          </a:ln>
        </p:spPr>
      </p:pic>
      <p:pic>
        <p:nvPicPr>
          <p:cNvPr id="6156" name="Picture 6"/>
          <p:cNvPicPr>
            <a:picLocks noChangeAspect="1" noChangeArrowheads="1"/>
          </p:cNvPicPr>
          <p:nvPr/>
        </p:nvPicPr>
        <p:blipFill>
          <a:blip r:embed="rId8"/>
          <a:srcRect/>
          <a:stretch>
            <a:fillRect/>
          </a:stretch>
        </p:blipFill>
        <p:spPr bwMode="auto">
          <a:xfrm>
            <a:off x="0" y="2667000"/>
            <a:ext cx="2413000" cy="1809750"/>
          </a:xfrm>
          <a:prstGeom prst="rect">
            <a:avLst/>
          </a:prstGeom>
          <a:noFill/>
          <a:ln w="12700">
            <a:noFill/>
            <a:miter lim="800000"/>
            <a:headEnd/>
            <a:tailEnd/>
          </a:ln>
        </p:spPr>
      </p:pic>
      <p:pic>
        <p:nvPicPr>
          <p:cNvPr id="6165" name="Picture 21" descr="E:\Scan0009.JPG"/>
          <p:cNvPicPr>
            <a:picLocks noChangeAspect="1" noChangeArrowheads="1"/>
          </p:cNvPicPr>
          <p:nvPr/>
        </p:nvPicPr>
        <p:blipFill>
          <a:blip r:embed="rId9"/>
          <a:srcRect/>
          <a:stretch>
            <a:fillRect/>
          </a:stretch>
        </p:blipFill>
        <p:spPr bwMode="auto">
          <a:xfrm>
            <a:off x="687388" y="-1598613"/>
            <a:ext cx="7769225" cy="10055226"/>
          </a:xfrm>
          <a:prstGeom prst="rect">
            <a:avLst/>
          </a:prstGeom>
          <a:noFill/>
          <a:scene3d>
            <a:camera prst="orthographicFront">
              <a:rot lat="0" lon="5400000" rev="0"/>
            </a:camera>
            <a:lightRig rig="threePt" dir="t"/>
          </a:scene3d>
        </p:spPr>
      </p:pic>
      <p:pic>
        <p:nvPicPr>
          <p:cNvPr id="6158" name="Picture 22" descr="E:\Scan0009.JPG"/>
          <p:cNvPicPr>
            <a:picLocks noChangeAspect="1" noChangeArrowheads="1"/>
          </p:cNvPicPr>
          <p:nvPr/>
        </p:nvPicPr>
        <p:blipFill>
          <a:blip r:embed="rId10"/>
          <a:srcRect/>
          <a:stretch>
            <a:fillRect/>
          </a:stretch>
        </p:blipFill>
        <p:spPr bwMode="auto">
          <a:xfrm>
            <a:off x="0" y="4419600"/>
            <a:ext cx="2465388" cy="1905000"/>
          </a:xfrm>
          <a:prstGeom prst="rect">
            <a:avLst/>
          </a:prstGeom>
          <a:noFill/>
          <a:ln w="9525">
            <a:noFill/>
            <a:miter lim="800000"/>
            <a:headEnd/>
            <a:tailEnd/>
          </a:ln>
        </p:spPr>
      </p:pic>
      <p:pic>
        <p:nvPicPr>
          <p:cNvPr id="6159" name="Picture 23" descr="C:\DieCavSBIR\SBRCAV00.WMF"/>
          <p:cNvPicPr>
            <a:picLocks noChangeAspect="1" noChangeArrowheads="1"/>
          </p:cNvPicPr>
          <p:nvPr/>
        </p:nvPicPr>
        <p:blipFill>
          <a:blip r:embed="rId11"/>
          <a:srcRect/>
          <a:stretch>
            <a:fillRect/>
          </a:stretch>
        </p:blipFill>
        <p:spPr bwMode="auto">
          <a:xfrm>
            <a:off x="2438400" y="2667000"/>
            <a:ext cx="2971800" cy="2122488"/>
          </a:xfrm>
          <a:prstGeom prst="rect">
            <a:avLst/>
          </a:prstGeom>
          <a:noFill/>
          <a:ln w="9525">
            <a:noFill/>
            <a:miter lim="800000"/>
            <a:headEnd/>
            <a:tailEnd/>
          </a:ln>
        </p:spPr>
      </p:pic>
      <p:sp>
        <p:nvSpPr>
          <p:cNvPr id="6160" name="Rectangle 23"/>
          <p:cNvSpPr>
            <a:spLocks noChangeArrowheads="1"/>
          </p:cNvSpPr>
          <p:nvPr/>
        </p:nvSpPr>
        <p:spPr bwMode="auto">
          <a:xfrm>
            <a:off x="5257800" y="2743200"/>
            <a:ext cx="3657600" cy="3292475"/>
          </a:xfrm>
          <a:prstGeom prst="rect">
            <a:avLst/>
          </a:prstGeom>
          <a:noFill/>
          <a:ln w="9525">
            <a:noFill/>
            <a:miter lim="800000"/>
            <a:headEnd/>
            <a:tailEnd/>
          </a:ln>
        </p:spPr>
        <p:txBody>
          <a:bodyPr wrap="square">
            <a:spAutoFit/>
          </a:bodyPr>
          <a:lstStyle/>
          <a:p>
            <a:r>
              <a:rPr lang="en-US" sz="800" dirty="0" err="1"/>
              <a:t>Superfish</a:t>
            </a:r>
            <a:r>
              <a:rPr lang="en-US" sz="800" dirty="0"/>
              <a:t> output summary for problem description:</a:t>
            </a:r>
          </a:p>
          <a:p>
            <a:r>
              <a:rPr lang="en-US" sz="800" dirty="0" err="1"/>
              <a:t>DielCav</a:t>
            </a:r>
            <a:r>
              <a:rPr lang="en-US" sz="800" dirty="0"/>
              <a:t> 645MHz, </a:t>
            </a:r>
            <a:r>
              <a:rPr lang="en-US" sz="800" dirty="0" err="1"/>
              <a:t>asBuild</a:t>
            </a:r>
            <a:r>
              <a:rPr lang="en-US" sz="800" dirty="0"/>
              <a:t>, </a:t>
            </a:r>
            <a:r>
              <a:rPr lang="en-US" sz="800" dirty="0" err="1"/>
              <a:t>epsD</a:t>
            </a:r>
            <a:r>
              <a:rPr lang="en-US" sz="800" dirty="0"/>
              <a:t>=9.17 .046 </a:t>
            </a:r>
            <a:r>
              <a:rPr lang="en-US" sz="800" dirty="0" err="1"/>
              <a:t>muD</a:t>
            </a:r>
            <a:r>
              <a:rPr lang="en-US" sz="800" dirty="0"/>
              <a:t>=1</a:t>
            </a:r>
          </a:p>
          <a:p>
            <a:r>
              <a:rPr lang="en-US" sz="800" dirty="0"/>
              <a:t>Dimensions</a:t>
            </a:r>
          </a:p>
          <a:p>
            <a:r>
              <a:rPr lang="en-US" sz="800" dirty="0"/>
              <a:t>Problem file: C:\DieCavSBIR\SBRCAV.AM 10-01-2009  19:58:46</a:t>
            </a:r>
          </a:p>
          <a:p>
            <a:r>
              <a:rPr lang="en-US" sz="800" dirty="0"/>
              <a:t>-------------------------------------------------------------------------------</a:t>
            </a:r>
          </a:p>
          <a:p>
            <a:r>
              <a:rPr lang="en-US" sz="800" dirty="0"/>
              <a:t>All calculated values below refer to the mesh geometry only.</a:t>
            </a:r>
          </a:p>
          <a:p>
            <a:r>
              <a:rPr lang="en-US" sz="800" dirty="0"/>
              <a:t>Field normalization (NORM = 0):     EZERO =      1.00000 MV/m</a:t>
            </a:r>
          </a:p>
          <a:p>
            <a:r>
              <a:rPr lang="en-US" sz="800" dirty="0"/>
              <a:t>Frequency                                 =    649.73548 MHz</a:t>
            </a:r>
          </a:p>
          <a:p>
            <a:r>
              <a:rPr lang="en-US" sz="800" dirty="0"/>
              <a:t>Particle rest mass energy                 =   938.272029 </a:t>
            </a:r>
            <a:r>
              <a:rPr lang="en-US" sz="800" dirty="0" err="1"/>
              <a:t>MeV</a:t>
            </a:r>
            <a:endParaRPr lang="en-US" sz="800" dirty="0"/>
          </a:p>
          <a:p>
            <a:r>
              <a:rPr lang="en-US" sz="800" dirty="0"/>
              <a:t>Beta =  0.9900000          Kinetic energy =     5712.962 </a:t>
            </a:r>
            <a:r>
              <a:rPr lang="en-US" sz="800" dirty="0" err="1"/>
              <a:t>MeV</a:t>
            </a:r>
            <a:endParaRPr lang="en-US" sz="800" dirty="0"/>
          </a:p>
          <a:p>
            <a:r>
              <a:rPr lang="en-US" sz="800" dirty="0"/>
              <a:t>Normalization factor for E0 =  1.000 MV/m =    28866.790</a:t>
            </a:r>
          </a:p>
          <a:p>
            <a:r>
              <a:rPr lang="en-US" sz="800" dirty="0"/>
              <a:t>Transit-time factor                       =    0.9664768</a:t>
            </a:r>
          </a:p>
          <a:p>
            <a:r>
              <a:rPr lang="en-US" sz="800" dirty="0"/>
              <a:t>Stored energy                             =    0.0492526 Joules</a:t>
            </a:r>
          </a:p>
          <a:p>
            <a:r>
              <a:rPr lang="en-US" sz="800" dirty="0"/>
              <a:t>Using standard room-temperature copper.</a:t>
            </a:r>
          </a:p>
          <a:p>
            <a:r>
              <a:rPr lang="en-US" sz="800" dirty="0"/>
              <a:t>Surface resistance                        =      6.65012 </a:t>
            </a:r>
            <a:r>
              <a:rPr lang="en-US" sz="800" dirty="0" err="1"/>
              <a:t>milliOhm</a:t>
            </a:r>
            <a:endParaRPr lang="en-US" sz="800" dirty="0"/>
          </a:p>
          <a:p>
            <a:r>
              <a:rPr lang="en-US" sz="800" dirty="0"/>
              <a:t>Normal-conductor resistivity              =      1.72410 </a:t>
            </a:r>
            <a:r>
              <a:rPr lang="en-US" sz="800" dirty="0" err="1"/>
              <a:t>microOhm</a:t>
            </a:r>
            <a:r>
              <a:rPr lang="en-US" sz="800" dirty="0"/>
              <a:t>-cm</a:t>
            </a:r>
          </a:p>
          <a:p>
            <a:r>
              <a:rPr lang="en-US" sz="800" dirty="0"/>
              <a:t>Operating temperature                     =      20.0000 C</a:t>
            </a:r>
          </a:p>
          <a:p>
            <a:r>
              <a:rPr lang="en-US" sz="800" dirty="0"/>
              <a:t>Power dissipation                         =     888.5632 kW</a:t>
            </a:r>
          </a:p>
          <a:p>
            <a:r>
              <a:rPr lang="en-US" sz="800" dirty="0"/>
              <a:t>Q    =   226.286          Shunt impedance =        0.123 </a:t>
            </a:r>
            <a:r>
              <a:rPr lang="en-US" sz="800" dirty="0" err="1"/>
              <a:t>MOhm</a:t>
            </a:r>
            <a:r>
              <a:rPr lang="en-US" sz="800" dirty="0"/>
              <a:t>/m</a:t>
            </a:r>
          </a:p>
          <a:p>
            <a:r>
              <a:rPr lang="en-US" sz="800" dirty="0"/>
              <a:t>Rs*Q =     1.505 Ohm                Z*T*T =        0.115 </a:t>
            </a:r>
            <a:r>
              <a:rPr lang="en-US" sz="800" dirty="0" err="1"/>
              <a:t>MOhm</a:t>
            </a:r>
            <a:r>
              <a:rPr lang="en-US" sz="800" dirty="0"/>
              <a:t>/m</a:t>
            </a:r>
          </a:p>
          <a:p>
            <a:r>
              <a:rPr lang="en-US" sz="800" dirty="0"/>
              <a:t>r/Q  =    55.194 Ohm  Wake loss parameter =      0.05633 V/</a:t>
            </a:r>
            <a:r>
              <a:rPr lang="en-US" sz="800" dirty="0" err="1"/>
              <a:t>pC</a:t>
            </a:r>
            <a:endParaRPr lang="en-US" sz="800" dirty="0"/>
          </a:p>
          <a:p>
            <a:r>
              <a:rPr lang="en-US" sz="800" dirty="0"/>
              <a:t>Average magnetic field on the outer wall  =      7661.52 A/m, 19.5177 W/cm^2</a:t>
            </a:r>
          </a:p>
          <a:p>
            <a:r>
              <a:rPr lang="en-US" sz="800" dirty="0"/>
              <a:t>Maximum H (at Z,R = 0.0,3.801)            =      14848.7 A/m, 73.3126 W/cm^2</a:t>
            </a:r>
          </a:p>
          <a:p>
            <a:r>
              <a:rPr lang="en-US" sz="800" dirty="0"/>
              <a:t>Maximum E (at Z,R = 1.775,2.54)           =      5.07623 MV/m, 0.213485 </a:t>
            </a:r>
            <a:r>
              <a:rPr lang="en-US" sz="800" dirty="0" err="1"/>
              <a:t>Kilp</a:t>
            </a:r>
            <a:r>
              <a:rPr lang="en-US" sz="800" dirty="0"/>
              <a:t>.</a:t>
            </a:r>
          </a:p>
          <a:p>
            <a:r>
              <a:rPr lang="en-US" sz="800" dirty="0"/>
              <a:t>Ratio of peak fields </a:t>
            </a:r>
            <a:r>
              <a:rPr lang="en-US" sz="800" dirty="0" err="1"/>
              <a:t>Bmax</a:t>
            </a:r>
            <a:r>
              <a:rPr lang="en-US" sz="800" dirty="0"/>
              <a:t>/</a:t>
            </a:r>
            <a:r>
              <a:rPr lang="en-US" sz="800" dirty="0" err="1"/>
              <a:t>Emax</a:t>
            </a:r>
            <a:r>
              <a:rPr lang="en-US" sz="800" dirty="0"/>
              <a:t>            =       3.6759 </a:t>
            </a:r>
            <a:r>
              <a:rPr lang="en-US" sz="800" dirty="0" err="1"/>
              <a:t>mT</a:t>
            </a:r>
            <a:r>
              <a:rPr lang="en-US" sz="800" dirty="0"/>
              <a:t>/(MV/m)</a:t>
            </a:r>
          </a:p>
          <a:p>
            <a:r>
              <a:rPr lang="en-US" sz="800" dirty="0"/>
              <a:t>Peak-to-average ratio </a:t>
            </a:r>
            <a:r>
              <a:rPr lang="en-US" sz="800" dirty="0" err="1"/>
              <a:t>Emax</a:t>
            </a:r>
            <a:r>
              <a:rPr lang="en-US" sz="800" dirty="0"/>
              <a:t>/E0             =       5.0762</a:t>
            </a:r>
          </a:p>
        </p:txBody>
      </p:sp>
      <p:sp>
        <p:nvSpPr>
          <p:cNvPr id="25" name="Oval 24"/>
          <p:cNvSpPr/>
          <p:nvPr/>
        </p:nvSpPr>
        <p:spPr>
          <a:xfrm>
            <a:off x="381000" y="6096000"/>
            <a:ext cx="762000" cy="152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Oval 25"/>
          <p:cNvSpPr/>
          <p:nvPr/>
        </p:nvSpPr>
        <p:spPr>
          <a:xfrm>
            <a:off x="6629400" y="3581400"/>
            <a:ext cx="914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038600" y="6324600"/>
            <a:ext cx="2438400" cy="365125"/>
          </a:xfrm>
        </p:spPr>
        <p:txBody>
          <a:bodyPr/>
          <a:lstStyle/>
          <a:p>
            <a:pPr>
              <a:defRPr/>
            </a:pPr>
            <a:r>
              <a:rPr lang="en-US" b="0" dirty="0" smtClean="0"/>
              <a:t>NFMC Collaboration Meeting </a:t>
            </a:r>
          </a:p>
        </p:txBody>
      </p:sp>
      <p:sp>
        <p:nvSpPr>
          <p:cNvPr id="5" name="Slide Number Placeholder 4"/>
          <p:cNvSpPr>
            <a:spLocks noGrp="1"/>
          </p:cNvSpPr>
          <p:nvPr>
            <p:ph type="sldNum" sz="quarter" idx="12"/>
          </p:nvPr>
        </p:nvSpPr>
        <p:spPr/>
        <p:txBody>
          <a:bodyPr/>
          <a:lstStyle/>
          <a:p>
            <a:pPr>
              <a:defRPr/>
            </a:pPr>
            <a:fld id="{A90AB58C-8AFA-40C6-A0BE-405A742350A2}" type="slidenum">
              <a:rPr lang="en-US"/>
              <a:pPr>
                <a:defRPr/>
              </a:pPr>
              <a:t>7</a:t>
            </a:fld>
            <a:endParaRPr lang="en-US" dirty="0"/>
          </a:p>
        </p:txBody>
      </p:sp>
      <p:grpSp>
        <p:nvGrpSpPr>
          <p:cNvPr id="7172" name="Group 3986"/>
          <p:cNvGrpSpPr>
            <a:grpSpLocks/>
          </p:cNvGrpSpPr>
          <p:nvPr/>
        </p:nvGrpSpPr>
        <p:grpSpPr bwMode="auto">
          <a:xfrm>
            <a:off x="0" y="0"/>
            <a:ext cx="1828800" cy="457200"/>
            <a:chOff x="14688" y="20640"/>
            <a:chExt cx="3744" cy="1008"/>
          </a:xfrm>
        </p:grpSpPr>
        <p:sp>
          <p:nvSpPr>
            <p:cNvPr id="7190"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7191"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80754AF2-21CE-4FC6-BACA-94C51A3CC06E}" type="datetime3">
              <a:rPr lang="en-US" smtClean="0"/>
              <a:pPr>
                <a:defRPr/>
              </a:pPr>
              <a:t>14 January 2010</a:t>
            </a:fld>
            <a:endParaRPr lang="en-US" dirty="0"/>
          </a:p>
        </p:txBody>
      </p:sp>
      <p:grpSp>
        <p:nvGrpSpPr>
          <p:cNvPr id="7174" name="Group 18"/>
          <p:cNvGrpSpPr>
            <a:grpSpLocks/>
          </p:cNvGrpSpPr>
          <p:nvPr/>
        </p:nvGrpSpPr>
        <p:grpSpPr bwMode="auto">
          <a:xfrm>
            <a:off x="7439025" y="0"/>
            <a:ext cx="1704975" cy="533400"/>
            <a:chOff x="3840" y="3216"/>
            <a:chExt cx="1464" cy="624"/>
          </a:xfrm>
        </p:grpSpPr>
        <p:grpSp>
          <p:nvGrpSpPr>
            <p:cNvPr id="7184" name="Group 4"/>
            <p:cNvGrpSpPr>
              <a:grpSpLocks/>
            </p:cNvGrpSpPr>
            <p:nvPr/>
          </p:nvGrpSpPr>
          <p:grpSpPr bwMode="auto">
            <a:xfrm>
              <a:off x="3840" y="3216"/>
              <a:ext cx="336" cy="624"/>
              <a:chOff x="1152" y="288"/>
              <a:chExt cx="960" cy="1872"/>
            </a:xfrm>
          </p:grpSpPr>
          <p:sp>
            <p:nvSpPr>
              <p:cNvPr id="7186"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7187"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7188"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7189"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7185" name="Text Box 9"/>
            <p:cNvSpPr txBox="1">
              <a:spLocks noChangeArrowheads="1"/>
            </p:cNvSpPr>
            <p:nvPr/>
          </p:nvSpPr>
          <p:spPr bwMode="auto">
            <a:xfrm>
              <a:off x="4298" y="3216"/>
              <a:ext cx="1006" cy="504"/>
            </a:xfrm>
            <a:prstGeom prst="rect">
              <a:avLst/>
            </a:prstGeom>
            <a:noFill/>
            <a:ln w="9525">
              <a:noFill/>
              <a:miter lim="800000"/>
              <a:headEnd/>
              <a:tailEnd/>
            </a:ln>
          </p:spPr>
          <p:txBody>
            <a:bodyPr>
              <a:spAutoFit/>
            </a:bodyPr>
            <a:lstStyle/>
            <a:p>
              <a:pPr>
                <a:spcBef>
                  <a:spcPct val="50000"/>
                </a:spcBef>
              </a:pPr>
              <a:r>
                <a:rPr lang="en-US" sz="1400" i="1">
                  <a:solidFill>
                    <a:srgbClr val="0070C0"/>
                  </a:solidFill>
                </a:rPr>
                <a:t>Muons, Inc.</a:t>
              </a:r>
            </a:p>
          </p:txBody>
        </p:sp>
      </p:grpSp>
      <p:pic>
        <p:nvPicPr>
          <p:cNvPr id="7175" name="Picture 19"/>
          <p:cNvPicPr>
            <a:picLocks noChangeAspect="1" noChangeArrowheads="1"/>
          </p:cNvPicPr>
          <p:nvPr/>
        </p:nvPicPr>
        <p:blipFill>
          <a:blip r:embed="rId4"/>
          <a:srcRect/>
          <a:stretch>
            <a:fillRect/>
          </a:stretch>
        </p:blipFill>
        <p:spPr bwMode="auto">
          <a:xfrm>
            <a:off x="3505200" y="6324600"/>
            <a:ext cx="449263" cy="533400"/>
          </a:xfrm>
          <a:prstGeom prst="rect">
            <a:avLst/>
          </a:prstGeom>
          <a:noFill/>
          <a:ln w="12700">
            <a:noFill/>
            <a:miter lim="800000"/>
            <a:headEnd/>
            <a:tailEnd/>
          </a:ln>
        </p:spPr>
      </p:pic>
      <p:sp>
        <p:nvSpPr>
          <p:cNvPr id="7176" name="TextBox 15"/>
          <p:cNvSpPr txBox="1">
            <a:spLocks noChangeArrowheads="1"/>
          </p:cNvSpPr>
          <p:nvPr/>
        </p:nvSpPr>
        <p:spPr bwMode="auto">
          <a:xfrm>
            <a:off x="2667000" y="0"/>
            <a:ext cx="4203700" cy="461963"/>
          </a:xfrm>
          <a:prstGeom prst="rect">
            <a:avLst/>
          </a:prstGeom>
          <a:noFill/>
          <a:ln w="9525">
            <a:noFill/>
            <a:miter lim="800000"/>
            <a:headEnd/>
            <a:tailEnd/>
          </a:ln>
        </p:spPr>
        <p:txBody>
          <a:bodyPr wrap="none">
            <a:spAutoFit/>
          </a:bodyPr>
          <a:lstStyle/>
          <a:p>
            <a:r>
              <a:rPr lang="en-US"/>
              <a:t>SuperFish, Different Ceramics</a:t>
            </a:r>
          </a:p>
        </p:txBody>
      </p:sp>
      <p:sp>
        <p:nvSpPr>
          <p:cNvPr id="7177" name="Rectangle 16"/>
          <p:cNvSpPr>
            <a:spLocks noChangeArrowheads="1"/>
          </p:cNvSpPr>
          <p:nvPr/>
        </p:nvSpPr>
        <p:spPr bwMode="auto">
          <a:xfrm>
            <a:off x="0" y="685800"/>
            <a:ext cx="3581400" cy="3292475"/>
          </a:xfrm>
          <a:prstGeom prst="rect">
            <a:avLst/>
          </a:prstGeom>
          <a:noFill/>
          <a:ln w="9525">
            <a:noFill/>
            <a:miter lim="800000"/>
            <a:headEnd/>
            <a:tailEnd/>
          </a:ln>
        </p:spPr>
        <p:txBody>
          <a:bodyPr>
            <a:spAutoFit/>
          </a:bodyPr>
          <a:lstStyle/>
          <a:p>
            <a:r>
              <a:rPr lang="en-US" sz="800" dirty="0" err="1"/>
              <a:t>Superfish</a:t>
            </a:r>
            <a:r>
              <a:rPr lang="en-US" sz="800" dirty="0"/>
              <a:t> output summary for problem description:</a:t>
            </a:r>
          </a:p>
          <a:p>
            <a:r>
              <a:rPr lang="en-US" sz="800" dirty="0" err="1"/>
              <a:t>DielCav</a:t>
            </a:r>
            <a:r>
              <a:rPr lang="en-US" sz="800" dirty="0"/>
              <a:t> 645MHz, </a:t>
            </a:r>
            <a:r>
              <a:rPr lang="en-US" sz="800" dirty="0" err="1"/>
              <a:t>asBuild</a:t>
            </a:r>
            <a:r>
              <a:rPr lang="en-US" sz="800" dirty="0"/>
              <a:t>, </a:t>
            </a:r>
            <a:r>
              <a:rPr lang="en-US" sz="800" dirty="0" err="1"/>
              <a:t>epsD</a:t>
            </a:r>
            <a:r>
              <a:rPr lang="en-US" sz="800" dirty="0"/>
              <a:t>=9.17 .046 </a:t>
            </a:r>
            <a:r>
              <a:rPr lang="en-US" sz="800" dirty="0" err="1"/>
              <a:t>muD</a:t>
            </a:r>
            <a:r>
              <a:rPr lang="en-US" sz="800" dirty="0"/>
              <a:t>=1</a:t>
            </a:r>
          </a:p>
          <a:p>
            <a:r>
              <a:rPr lang="en-US" sz="800" dirty="0"/>
              <a:t>Dimensions</a:t>
            </a:r>
          </a:p>
          <a:p>
            <a:r>
              <a:rPr lang="en-US" sz="800" dirty="0"/>
              <a:t>Problem file: C:\DieCavSBIR\SBRCAV.AM 10-01-2009  19:58:46</a:t>
            </a:r>
          </a:p>
          <a:p>
            <a:r>
              <a:rPr lang="en-US" sz="800" dirty="0"/>
              <a:t>-------------------------------------------------------------------------------</a:t>
            </a:r>
          </a:p>
          <a:p>
            <a:r>
              <a:rPr lang="en-US" sz="800" dirty="0"/>
              <a:t>All calculated values below refer to the mesh geometry only.</a:t>
            </a:r>
          </a:p>
          <a:p>
            <a:r>
              <a:rPr lang="en-US" sz="800" dirty="0"/>
              <a:t>Field normalization (NORM = 0):     EZERO =      1.00000 MV/m</a:t>
            </a:r>
          </a:p>
          <a:p>
            <a:r>
              <a:rPr lang="en-US" sz="800" dirty="0"/>
              <a:t>Frequency                                 =    649.73548 MHz</a:t>
            </a:r>
          </a:p>
          <a:p>
            <a:r>
              <a:rPr lang="en-US" sz="800" dirty="0"/>
              <a:t>Particle rest mass energy                 =   938.272029 </a:t>
            </a:r>
            <a:r>
              <a:rPr lang="en-US" sz="800" dirty="0" err="1"/>
              <a:t>MeV</a:t>
            </a:r>
            <a:endParaRPr lang="en-US" sz="800" dirty="0"/>
          </a:p>
          <a:p>
            <a:r>
              <a:rPr lang="en-US" sz="800" dirty="0"/>
              <a:t>Beta =  0.9900000          Kinetic energy =     5712.962 </a:t>
            </a:r>
            <a:r>
              <a:rPr lang="en-US" sz="800" dirty="0" err="1"/>
              <a:t>MeV</a:t>
            </a:r>
            <a:endParaRPr lang="en-US" sz="800" dirty="0"/>
          </a:p>
          <a:p>
            <a:r>
              <a:rPr lang="en-US" sz="800" dirty="0"/>
              <a:t>Normalization factor for E0 =  1.000 MV/m =    28866.790</a:t>
            </a:r>
          </a:p>
          <a:p>
            <a:r>
              <a:rPr lang="en-US" sz="800" dirty="0"/>
              <a:t>Transit-time factor                       =    0.9664768</a:t>
            </a:r>
          </a:p>
          <a:p>
            <a:r>
              <a:rPr lang="en-US" sz="800" dirty="0"/>
              <a:t>Stored energy                             =    0.0492526 Joules</a:t>
            </a:r>
          </a:p>
          <a:p>
            <a:r>
              <a:rPr lang="en-US" sz="800" dirty="0"/>
              <a:t>Using standard room-temperature copper.</a:t>
            </a:r>
          </a:p>
          <a:p>
            <a:r>
              <a:rPr lang="en-US" sz="800" dirty="0"/>
              <a:t>Surface resistance                        =      6.65012 </a:t>
            </a:r>
            <a:r>
              <a:rPr lang="en-US" sz="800" dirty="0" err="1"/>
              <a:t>milliOhm</a:t>
            </a:r>
            <a:endParaRPr lang="en-US" sz="800" dirty="0"/>
          </a:p>
          <a:p>
            <a:r>
              <a:rPr lang="en-US" sz="800" dirty="0"/>
              <a:t>Normal-conductor resistivity              =      1.72410 </a:t>
            </a:r>
            <a:r>
              <a:rPr lang="en-US" sz="800" dirty="0" err="1"/>
              <a:t>microOhm</a:t>
            </a:r>
            <a:r>
              <a:rPr lang="en-US" sz="800" dirty="0"/>
              <a:t>-cm</a:t>
            </a:r>
          </a:p>
          <a:p>
            <a:r>
              <a:rPr lang="en-US" sz="800" dirty="0"/>
              <a:t>Operating temperature                     =      20.0000 C</a:t>
            </a:r>
          </a:p>
          <a:p>
            <a:r>
              <a:rPr lang="en-US" sz="800" dirty="0"/>
              <a:t>Power dissipation                         =     888.5632 kW</a:t>
            </a:r>
          </a:p>
          <a:p>
            <a:r>
              <a:rPr lang="en-US" sz="800" dirty="0"/>
              <a:t>Q    =   226.286          Shunt impedance =        0.123 </a:t>
            </a:r>
            <a:r>
              <a:rPr lang="en-US" sz="800" dirty="0" err="1"/>
              <a:t>MOhm</a:t>
            </a:r>
            <a:r>
              <a:rPr lang="en-US" sz="800" dirty="0"/>
              <a:t>/m</a:t>
            </a:r>
          </a:p>
          <a:p>
            <a:r>
              <a:rPr lang="en-US" sz="800" dirty="0"/>
              <a:t>Rs*Q =     1.505 Ohm                Z*T*T =        0.115 </a:t>
            </a:r>
            <a:r>
              <a:rPr lang="en-US" sz="800" dirty="0" err="1"/>
              <a:t>MOhm</a:t>
            </a:r>
            <a:r>
              <a:rPr lang="en-US" sz="800" dirty="0"/>
              <a:t>/m</a:t>
            </a:r>
          </a:p>
          <a:p>
            <a:r>
              <a:rPr lang="en-US" sz="800" dirty="0"/>
              <a:t>r/Q  =    55.194 Ohm  Wake loss parameter =      0.05633 V/</a:t>
            </a:r>
            <a:r>
              <a:rPr lang="en-US" sz="800" dirty="0" err="1"/>
              <a:t>pC</a:t>
            </a:r>
            <a:endParaRPr lang="en-US" sz="800" dirty="0"/>
          </a:p>
          <a:p>
            <a:r>
              <a:rPr lang="en-US" sz="800" dirty="0"/>
              <a:t>Average magnetic field on the outer wall  =      7661.52 A/m, 19.5177 W/cm^2</a:t>
            </a:r>
          </a:p>
          <a:p>
            <a:r>
              <a:rPr lang="en-US" sz="800" dirty="0"/>
              <a:t>Maximum H (at Z,R = 0.0,3.801)            =      14848.7 A/m, 73.3126 W/cm^2</a:t>
            </a:r>
          </a:p>
          <a:p>
            <a:r>
              <a:rPr lang="en-US" sz="800" dirty="0"/>
              <a:t>Maximum E (at Z,R = 1.775,2.54)           =      5.07623 MV/m, 0.213485 </a:t>
            </a:r>
            <a:r>
              <a:rPr lang="en-US" sz="800" dirty="0" err="1"/>
              <a:t>Kilp</a:t>
            </a:r>
            <a:r>
              <a:rPr lang="en-US" sz="800" dirty="0"/>
              <a:t>.</a:t>
            </a:r>
          </a:p>
          <a:p>
            <a:r>
              <a:rPr lang="en-US" sz="800" dirty="0"/>
              <a:t>Ratio of peak fields </a:t>
            </a:r>
            <a:r>
              <a:rPr lang="en-US" sz="800" dirty="0" err="1"/>
              <a:t>Bmax</a:t>
            </a:r>
            <a:r>
              <a:rPr lang="en-US" sz="800" dirty="0"/>
              <a:t>/</a:t>
            </a:r>
            <a:r>
              <a:rPr lang="en-US" sz="800" dirty="0" err="1"/>
              <a:t>Emax</a:t>
            </a:r>
            <a:r>
              <a:rPr lang="en-US" sz="800" dirty="0"/>
              <a:t>            =       3.6759 </a:t>
            </a:r>
            <a:r>
              <a:rPr lang="en-US" sz="800" dirty="0" err="1"/>
              <a:t>mT</a:t>
            </a:r>
            <a:r>
              <a:rPr lang="en-US" sz="800" dirty="0"/>
              <a:t>/(MV/m)</a:t>
            </a:r>
          </a:p>
          <a:p>
            <a:r>
              <a:rPr lang="en-US" sz="800" dirty="0"/>
              <a:t>Peak-to-average ratio </a:t>
            </a:r>
            <a:r>
              <a:rPr lang="en-US" sz="800" dirty="0" err="1"/>
              <a:t>Emax</a:t>
            </a:r>
            <a:r>
              <a:rPr lang="en-US" sz="800" dirty="0"/>
              <a:t>/E0             =       5.0762</a:t>
            </a:r>
          </a:p>
        </p:txBody>
      </p:sp>
      <p:pic>
        <p:nvPicPr>
          <p:cNvPr id="7178" name="Picture 23" descr="C:\DieCavSBIR\SBRCAV00.WMF"/>
          <p:cNvPicPr>
            <a:picLocks noChangeAspect="1" noChangeArrowheads="1"/>
          </p:cNvPicPr>
          <p:nvPr/>
        </p:nvPicPr>
        <p:blipFill>
          <a:blip r:embed="rId5"/>
          <a:srcRect/>
          <a:stretch>
            <a:fillRect/>
          </a:stretch>
        </p:blipFill>
        <p:spPr bwMode="auto">
          <a:xfrm>
            <a:off x="2514600" y="3886200"/>
            <a:ext cx="2971800" cy="2122488"/>
          </a:xfrm>
          <a:prstGeom prst="rect">
            <a:avLst/>
          </a:prstGeom>
          <a:noFill/>
          <a:ln w="9525">
            <a:noFill/>
            <a:miter lim="800000"/>
            <a:headEnd/>
            <a:tailEnd/>
          </a:ln>
        </p:spPr>
      </p:pic>
      <p:sp>
        <p:nvSpPr>
          <p:cNvPr id="7179" name="Rectangle 19"/>
          <p:cNvSpPr>
            <a:spLocks noChangeArrowheads="1"/>
          </p:cNvSpPr>
          <p:nvPr/>
        </p:nvSpPr>
        <p:spPr bwMode="auto">
          <a:xfrm>
            <a:off x="5486400" y="762000"/>
            <a:ext cx="3657600" cy="3292475"/>
          </a:xfrm>
          <a:prstGeom prst="rect">
            <a:avLst/>
          </a:prstGeom>
          <a:noFill/>
          <a:ln w="9525">
            <a:noFill/>
            <a:miter lim="800000"/>
            <a:headEnd/>
            <a:tailEnd/>
          </a:ln>
        </p:spPr>
        <p:txBody>
          <a:bodyPr>
            <a:spAutoFit/>
          </a:bodyPr>
          <a:lstStyle/>
          <a:p>
            <a:r>
              <a:rPr lang="en-US" sz="800" dirty="0" err="1"/>
              <a:t>Superfish</a:t>
            </a:r>
            <a:r>
              <a:rPr lang="en-US" sz="800" dirty="0"/>
              <a:t> output summary for problem description:</a:t>
            </a:r>
          </a:p>
          <a:p>
            <a:r>
              <a:rPr lang="en-US" sz="800" dirty="0" err="1"/>
              <a:t>DielCav</a:t>
            </a:r>
            <a:r>
              <a:rPr lang="en-US" sz="800" dirty="0"/>
              <a:t> 645MHz, </a:t>
            </a:r>
            <a:r>
              <a:rPr lang="en-US" sz="800" dirty="0" err="1"/>
              <a:t>epsD</a:t>
            </a:r>
            <a:r>
              <a:rPr lang="en-US" sz="800" dirty="0"/>
              <a:t>=9.17 .00029 </a:t>
            </a:r>
            <a:r>
              <a:rPr lang="en-US" sz="800" dirty="0" err="1"/>
              <a:t>muD</a:t>
            </a:r>
            <a:r>
              <a:rPr lang="en-US" sz="800" dirty="0"/>
              <a:t>=1</a:t>
            </a:r>
          </a:p>
          <a:p>
            <a:r>
              <a:rPr lang="en-US" sz="800" dirty="0"/>
              <a:t>Dimensions</a:t>
            </a:r>
          </a:p>
          <a:p>
            <a:r>
              <a:rPr lang="en-US" sz="800" dirty="0"/>
              <a:t>Problem file: C:\DieCavSBIR\SBRCAV.AM 10-01-2009  20:28:02</a:t>
            </a:r>
          </a:p>
          <a:p>
            <a:r>
              <a:rPr lang="en-US" sz="800" dirty="0"/>
              <a:t>-------------------------------------------------------------------------------</a:t>
            </a:r>
          </a:p>
          <a:p>
            <a:r>
              <a:rPr lang="en-US" sz="800" dirty="0"/>
              <a:t>All calculated values below refer to the mesh geometry only.</a:t>
            </a:r>
          </a:p>
          <a:p>
            <a:r>
              <a:rPr lang="en-US" sz="800" dirty="0"/>
              <a:t>Field normalization (NORM = 0):     EZERO =      1.00000 MV/m</a:t>
            </a:r>
          </a:p>
          <a:p>
            <a:r>
              <a:rPr lang="en-US" sz="800" dirty="0"/>
              <a:t>Frequency                                 =    649.75078 MHz</a:t>
            </a:r>
          </a:p>
          <a:p>
            <a:r>
              <a:rPr lang="en-US" sz="800" dirty="0"/>
              <a:t>Particle rest mass energy                 =   938.272029 </a:t>
            </a:r>
            <a:r>
              <a:rPr lang="en-US" sz="800" dirty="0" err="1"/>
              <a:t>MeV</a:t>
            </a:r>
            <a:endParaRPr lang="en-US" sz="800" dirty="0"/>
          </a:p>
          <a:p>
            <a:r>
              <a:rPr lang="en-US" sz="800" dirty="0"/>
              <a:t>Beta =  0.9900000          Kinetic energy =     5712.962 </a:t>
            </a:r>
            <a:r>
              <a:rPr lang="en-US" sz="800" dirty="0" err="1"/>
              <a:t>MeV</a:t>
            </a:r>
            <a:endParaRPr lang="en-US" sz="800" dirty="0"/>
          </a:p>
          <a:p>
            <a:r>
              <a:rPr lang="en-US" sz="800" dirty="0"/>
              <a:t>Normalization factor for E0 =  1.000 MV/m =    28864.919</a:t>
            </a:r>
          </a:p>
          <a:p>
            <a:r>
              <a:rPr lang="en-US" sz="800" dirty="0"/>
              <a:t>Transit-time factor                       =    0.9664752</a:t>
            </a:r>
          </a:p>
          <a:p>
            <a:r>
              <a:rPr lang="en-US" sz="800" dirty="0"/>
              <a:t>Stored energy                             =    0.0492532 Joules</a:t>
            </a:r>
          </a:p>
          <a:p>
            <a:r>
              <a:rPr lang="en-US" sz="800" dirty="0"/>
              <a:t>Using standard room-temperature copper.</a:t>
            </a:r>
          </a:p>
          <a:p>
            <a:r>
              <a:rPr lang="en-US" sz="800" dirty="0"/>
              <a:t>Surface resistance                        =      6.65020 </a:t>
            </a:r>
            <a:r>
              <a:rPr lang="en-US" sz="800" dirty="0" err="1"/>
              <a:t>milliOhm</a:t>
            </a:r>
            <a:endParaRPr lang="en-US" sz="800" dirty="0"/>
          </a:p>
          <a:p>
            <a:r>
              <a:rPr lang="en-US" sz="800" dirty="0"/>
              <a:t>Normal-conductor resistivity              =      1.72410 </a:t>
            </a:r>
            <a:r>
              <a:rPr lang="en-US" sz="800" dirty="0" err="1"/>
              <a:t>microOhm</a:t>
            </a:r>
            <a:r>
              <a:rPr lang="en-US" sz="800" dirty="0"/>
              <a:t>-cm</a:t>
            </a:r>
          </a:p>
          <a:p>
            <a:r>
              <a:rPr lang="en-US" sz="800" dirty="0"/>
              <a:t>Operating temperature                     =      20.0000 C</a:t>
            </a:r>
          </a:p>
          <a:p>
            <a:r>
              <a:rPr lang="en-US" sz="800" dirty="0"/>
              <a:t>Power dissipation                         =      33.6972 kW</a:t>
            </a:r>
          </a:p>
          <a:p>
            <a:r>
              <a:rPr lang="en-US" sz="800" dirty="0"/>
              <a:t>Q    =   5967.16          Shunt impedance =        3.235 </a:t>
            </a:r>
            <a:r>
              <a:rPr lang="en-US" sz="800" dirty="0" err="1"/>
              <a:t>MOhm</a:t>
            </a:r>
            <a:r>
              <a:rPr lang="en-US" sz="800" dirty="0"/>
              <a:t>/m</a:t>
            </a:r>
          </a:p>
          <a:p>
            <a:r>
              <a:rPr lang="en-US" sz="800" dirty="0"/>
              <a:t>Rs*Q =    39.683 Ohm                Z*T*T =        3.021 </a:t>
            </a:r>
            <a:r>
              <a:rPr lang="en-US" sz="800" dirty="0" err="1"/>
              <a:t>MOhm</a:t>
            </a:r>
            <a:r>
              <a:rPr lang="en-US" sz="800" dirty="0"/>
              <a:t>/m</a:t>
            </a:r>
          </a:p>
          <a:p>
            <a:r>
              <a:rPr lang="en-US" sz="800" dirty="0"/>
              <a:t>r/Q  =    55.192 Ohm  Wake loss parameter =      0.05633 V/</a:t>
            </a:r>
            <a:r>
              <a:rPr lang="en-US" sz="800" dirty="0" err="1"/>
              <a:t>pC</a:t>
            </a:r>
            <a:endParaRPr lang="en-US" sz="800" dirty="0"/>
          </a:p>
          <a:p>
            <a:r>
              <a:rPr lang="en-US" sz="800" dirty="0"/>
              <a:t>Average magnetic field on the outer wall  =      7661.65 A/m, 19.5186 W/cm^2</a:t>
            </a:r>
          </a:p>
          <a:p>
            <a:r>
              <a:rPr lang="en-US" sz="800" dirty="0"/>
              <a:t>Maximum H (at Z,R = 0.0,3.801)            =      14848.8 A/m, 73.3145 W/cm^2</a:t>
            </a:r>
          </a:p>
          <a:p>
            <a:r>
              <a:rPr lang="en-US" sz="800" dirty="0"/>
              <a:t>Maximum E (at Z,R = 1.775,2.54)           =      5.07621 MV/m, 0.213482 </a:t>
            </a:r>
            <a:r>
              <a:rPr lang="en-US" sz="800" dirty="0" err="1"/>
              <a:t>Kilp</a:t>
            </a:r>
            <a:r>
              <a:rPr lang="en-US" sz="800" dirty="0"/>
              <a:t>.</a:t>
            </a:r>
          </a:p>
          <a:p>
            <a:r>
              <a:rPr lang="en-US" sz="800" dirty="0"/>
              <a:t>Ratio of peak fields </a:t>
            </a:r>
            <a:r>
              <a:rPr lang="en-US" sz="800" dirty="0" err="1"/>
              <a:t>Bmax</a:t>
            </a:r>
            <a:r>
              <a:rPr lang="en-US" sz="800" dirty="0"/>
              <a:t>/</a:t>
            </a:r>
            <a:r>
              <a:rPr lang="en-US" sz="800" dirty="0" err="1"/>
              <a:t>Emax</a:t>
            </a:r>
            <a:r>
              <a:rPr lang="en-US" sz="800" dirty="0"/>
              <a:t>            =       3.6759 </a:t>
            </a:r>
            <a:r>
              <a:rPr lang="en-US" sz="800" dirty="0" err="1"/>
              <a:t>mT</a:t>
            </a:r>
            <a:r>
              <a:rPr lang="en-US" sz="800" dirty="0"/>
              <a:t>/(MV/m)</a:t>
            </a:r>
          </a:p>
          <a:p>
            <a:r>
              <a:rPr lang="en-US" sz="800" dirty="0"/>
              <a:t>Peak-to-average ratio </a:t>
            </a:r>
            <a:r>
              <a:rPr lang="en-US" sz="800" dirty="0" err="1"/>
              <a:t>Emax</a:t>
            </a:r>
            <a:r>
              <a:rPr lang="en-US" sz="800" dirty="0"/>
              <a:t>/E0             =       5.0762</a:t>
            </a:r>
          </a:p>
        </p:txBody>
      </p:sp>
      <p:sp>
        <p:nvSpPr>
          <p:cNvPr id="20" name="Oval 19"/>
          <p:cNvSpPr/>
          <p:nvPr/>
        </p:nvSpPr>
        <p:spPr>
          <a:xfrm>
            <a:off x="0" y="2895600"/>
            <a:ext cx="838200" cy="152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Oval 20"/>
          <p:cNvSpPr/>
          <p:nvPr/>
        </p:nvSpPr>
        <p:spPr>
          <a:xfrm>
            <a:off x="5410200" y="2971800"/>
            <a:ext cx="914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3" name="Straight Connector 22"/>
          <p:cNvCxnSpPr/>
          <p:nvPr/>
        </p:nvCxnSpPr>
        <p:spPr>
          <a:xfrm>
            <a:off x="6781800" y="1066800"/>
            <a:ext cx="533400" cy="1588"/>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676400" y="990600"/>
            <a:ext cx="533400" cy="1588"/>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91000" y="6400800"/>
            <a:ext cx="2362200" cy="304800"/>
          </a:xfrm>
        </p:spPr>
        <p:txBody>
          <a:bodyPr/>
          <a:lstStyle/>
          <a:p>
            <a:pPr>
              <a:defRPr/>
            </a:pPr>
            <a:r>
              <a:rPr lang="en-US" b="0" dirty="0" smtClean="0"/>
              <a:t>NFMC Collaboration Meeting </a:t>
            </a:r>
            <a:r>
              <a:rPr lang="en-US" dirty="0" smtClean="0"/>
              <a:t> </a:t>
            </a:r>
          </a:p>
        </p:txBody>
      </p:sp>
      <p:sp>
        <p:nvSpPr>
          <p:cNvPr id="5" name="Slide Number Placeholder 4"/>
          <p:cNvSpPr>
            <a:spLocks noGrp="1"/>
          </p:cNvSpPr>
          <p:nvPr>
            <p:ph type="sldNum" sz="quarter" idx="12"/>
          </p:nvPr>
        </p:nvSpPr>
        <p:spPr>
          <a:xfrm>
            <a:off x="7620000" y="6356350"/>
            <a:ext cx="1066800" cy="365125"/>
          </a:xfrm>
        </p:spPr>
        <p:txBody>
          <a:bodyPr/>
          <a:lstStyle/>
          <a:p>
            <a:pPr>
              <a:defRPr/>
            </a:pPr>
            <a:fld id="{56B35A0E-AAB0-4BFB-8EDA-CC1E53A7A216}" type="slidenum">
              <a:rPr lang="en-US"/>
              <a:pPr>
                <a:defRPr/>
              </a:pPr>
              <a:t>8</a:t>
            </a:fld>
            <a:endParaRPr lang="en-US" dirty="0"/>
          </a:p>
        </p:txBody>
      </p:sp>
      <p:grpSp>
        <p:nvGrpSpPr>
          <p:cNvPr id="8196" name="Group 3986"/>
          <p:cNvGrpSpPr>
            <a:grpSpLocks/>
          </p:cNvGrpSpPr>
          <p:nvPr/>
        </p:nvGrpSpPr>
        <p:grpSpPr bwMode="auto">
          <a:xfrm>
            <a:off x="0" y="0"/>
            <a:ext cx="1828800" cy="457200"/>
            <a:chOff x="14688" y="20640"/>
            <a:chExt cx="3744" cy="1008"/>
          </a:xfrm>
        </p:grpSpPr>
        <p:sp>
          <p:nvSpPr>
            <p:cNvPr id="8211"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8212"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72B64413-F780-447B-B845-84CC840722F3}" type="datetime3">
              <a:rPr lang="en-US" smtClean="0"/>
              <a:pPr>
                <a:defRPr/>
              </a:pPr>
              <a:t>14 January 2010</a:t>
            </a:fld>
            <a:endParaRPr lang="en-US" dirty="0"/>
          </a:p>
        </p:txBody>
      </p:sp>
      <p:grpSp>
        <p:nvGrpSpPr>
          <p:cNvPr id="8198" name="Group 18"/>
          <p:cNvGrpSpPr>
            <a:grpSpLocks/>
          </p:cNvGrpSpPr>
          <p:nvPr/>
        </p:nvGrpSpPr>
        <p:grpSpPr bwMode="auto">
          <a:xfrm>
            <a:off x="7439025" y="0"/>
            <a:ext cx="1704975" cy="533400"/>
            <a:chOff x="3840" y="3216"/>
            <a:chExt cx="1464" cy="624"/>
          </a:xfrm>
        </p:grpSpPr>
        <p:grpSp>
          <p:nvGrpSpPr>
            <p:cNvPr id="8205" name="Group 4"/>
            <p:cNvGrpSpPr>
              <a:grpSpLocks/>
            </p:cNvGrpSpPr>
            <p:nvPr/>
          </p:nvGrpSpPr>
          <p:grpSpPr bwMode="auto">
            <a:xfrm>
              <a:off x="3840" y="3216"/>
              <a:ext cx="336" cy="624"/>
              <a:chOff x="1152" y="288"/>
              <a:chExt cx="960" cy="1872"/>
            </a:xfrm>
          </p:grpSpPr>
          <p:sp>
            <p:nvSpPr>
              <p:cNvPr id="8207"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8208"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8209"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8210"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8206" name="Text Box 9"/>
            <p:cNvSpPr txBox="1">
              <a:spLocks noChangeArrowheads="1"/>
            </p:cNvSpPr>
            <p:nvPr/>
          </p:nvSpPr>
          <p:spPr bwMode="auto">
            <a:xfrm>
              <a:off x="4298" y="3216"/>
              <a:ext cx="1006" cy="504"/>
            </a:xfrm>
            <a:prstGeom prst="rect">
              <a:avLst/>
            </a:prstGeom>
            <a:noFill/>
            <a:ln w="9525">
              <a:noFill/>
              <a:miter lim="800000"/>
              <a:headEnd/>
              <a:tailEnd/>
            </a:ln>
          </p:spPr>
          <p:txBody>
            <a:bodyPr>
              <a:spAutoFit/>
            </a:bodyPr>
            <a:lstStyle/>
            <a:p>
              <a:pPr>
                <a:spcBef>
                  <a:spcPct val="50000"/>
                </a:spcBef>
              </a:pPr>
              <a:r>
                <a:rPr lang="en-US" sz="1400" i="1">
                  <a:solidFill>
                    <a:srgbClr val="0070C0"/>
                  </a:solidFill>
                </a:rPr>
                <a:t>Muons, Inc.</a:t>
              </a:r>
            </a:p>
          </p:txBody>
        </p:sp>
      </p:grpSp>
      <p:pic>
        <p:nvPicPr>
          <p:cNvPr id="8199" name="Picture 19"/>
          <p:cNvPicPr>
            <a:picLocks noChangeAspect="1" noChangeArrowheads="1"/>
          </p:cNvPicPr>
          <p:nvPr/>
        </p:nvPicPr>
        <p:blipFill>
          <a:blip r:embed="rId4"/>
          <a:srcRect/>
          <a:stretch>
            <a:fillRect/>
          </a:stretch>
        </p:blipFill>
        <p:spPr bwMode="auto">
          <a:xfrm>
            <a:off x="3657600" y="6324600"/>
            <a:ext cx="449263" cy="533400"/>
          </a:xfrm>
          <a:prstGeom prst="rect">
            <a:avLst/>
          </a:prstGeom>
          <a:noFill/>
          <a:ln w="12700">
            <a:noFill/>
            <a:miter lim="800000"/>
            <a:headEnd/>
            <a:tailEnd/>
          </a:ln>
        </p:spPr>
      </p:pic>
      <p:sp>
        <p:nvSpPr>
          <p:cNvPr id="8200" name="TextBox 15"/>
          <p:cNvSpPr txBox="1">
            <a:spLocks noChangeArrowheads="1"/>
          </p:cNvSpPr>
          <p:nvPr/>
        </p:nvSpPr>
        <p:spPr bwMode="auto">
          <a:xfrm>
            <a:off x="1828800" y="0"/>
            <a:ext cx="5592763" cy="461963"/>
          </a:xfrm>
          <a:prstGeom prst="rect">
            <a:avLst/>
          </a:prstGeom>
          <a:noFill/>
          <a:ln w="9525">
            <a:noFill/>
            <a:miter lim="800000"/>
            <a:headEnd/>
            <a:tailEnd/>
          </a:ln>
        </p:spPr>
        <p:txBody>
          <a:bodyPr wrap="none">
            <a:spAutoFit/>
          </a:bodyPr>
          <a:lstStyle/>
          <a:p>
            <a:r>
              <a:rPr lang="en-US"/>
              <a:t>SuperFish, Different Ceramics Thickness</a:t>
            </a:r>
          </a:p>
        </p:txBody>
      </p:sp>
      <p:sp>
        <p:nvSpPr>
          <p:cNvPr id="8201" name="Rectangle 16"/>
          <p:cNvSpPr>
            <a:spLocks noChangeArrowheads="1"/>
          </p:cNvSpPr>
          <p:nvPr/>
        </p:nvSpPr>
        <p:spPr bwMode="auto">
          <a:xfrm>
            <a:off x="5486400" y="914400"/>
            <a:ext cx="3657600" cy="3292475"/>
          </a:xfrm>
          <a:prstGeom prst="rect">
            <a:avLst/>
          </a:prstGeom>
          <a:noFill/>
          <a:ln w="9525">
            <a:noFill/>
            <a:miter lim="800000"/>
            <a:headEnd/>
            <a:tailEnd/>
          </a:ln>
        </p:spPr>
        <p:txBody>
          <a:bodyPr>
            <a:spAutoFit/>
          </a:bodyPr>
          <a:lstStyle/>
          <a:p>
            <a:r>
              <a:rPr lang="en-US" sz="800"/>
              <a:t>Superfish output summary for problem description:</a:t>
            </a:r>
          </a:p>
          <a:p>
            <a:r>
              <a:rPr lang="en-US" sz="800"/>
              <a:t>DielCav 645MHz, epsD=9.17 .00029 muD=1</a:t>
            </a:r>
          </a:p>
          <a:p>
            <a:r>
              <a:rPr lang="en-US" sz="800"/>
              <a:t>Dimensions</a:t>
            </a:r>
          </a:p>
          <a:p>
            <a:r>
              <a:rPr lang="en-US" sz="800"/>
              <a:t>Problem file: C:\DieCavSBIR\SBRCAV.AM 10-01-2009  20:38:10</a:t>
            </a:r>
          </a:p>
          <a:p>
            <a:r>
              <a:rPr lang="en-US" sz="800"/>
              <a:t>-------------------------------------------------------------------------------</a:t>
            </a:r>
          </a:p>
          <a:p>
            <a:r>
              <a:rPr lang="en-US" sz="800"/>
              <a:t>All calculated values below refer to the mesh geometry only.</a:t>
            </a:r>
          </a:p>
          <a:p>
            <a:r>
              <a:rPr lang="en-US" sz="800"/>
              <a:t>Field normalization (NORM = 0):     EZERO =      1.00000 MV/m</a:t>
            </a:r>
          </a:p>
          <a:p>
            <a:r>
              <a:rPr lang="en-US" sz="800"/>
              <a:t>Frequency                                 =    900.79602 MHz</a:t>
            </a:r>
          </a:p>
          <a:p>
            <a:r>
              <a:rPr lang="en-US" sz="800"/>
              <a:t>Particle rest mass energy                 =   938.272029 MeV</a:t>
            </a:r>
          </a:p>
          <a:p>
            <a:r>
              <a:rPr lang="en-US" sz="800"/>
              <a:t>Beta =  0.9900000          Kinetic energy =     5712.962 MeV</a:t>
            </a:r>
          </a:p>
          <a:p>
            <a:r>
              <a:rPr lang="en-US" sz="800"/>
              <a:t>Normalization factor for E0 =  1.000 MV/m =    19798.042</a:t>
            </a:r>
          </a:p>
          <a:p>
            <a:r>
              <a:rPr lang="en-US" sz="800"/>
              <a:t>Transit-time factor                       =    0.9361509</a:t>
            </a:r>
          </a:p>
          <a:p>
            <a:r>
              <a:rPr lang="en-US" sz="800"/>
              <a:t>Stored energy                             =    0.0220430 Joules</a:t>
            </a:r>
          </a:p>
          <a:p>
            <a:r>
              <a:rPr lang="en-US" sz="800"/>
              <a:t>Using standard room-temperature copper.</a:t>
            </a:r>
          </a:p>
          <a:p>
            <a:r>
              <a:rPr lang="en-US" sz="800"/>
              <a:t>Surface resistance                        =      7.83023 milliOhm</a:t>
            </a:r>
          </a:p>
          <a:p>
            <a:r>
              <a:rPr lang="en-US" sz="800"/>
              <a:t>Normal-conductor resistivity              =      1.72410 microOhm-cm</a:t>
            </a:r>
          </a:p>
          <a:p>
            <a:r>
              <a:rPr lang="en-US" sz="800"/>
              <a:t>Operating temperature                     =      20.0000 C</a:t>
            </a:r>
          </a:p>
          <a:p>
            <a:r>
              <a:rPr lang="en-US" sz="800"/>
              <a:t>Power dissipation                         =      14.4611 kW</a:t>
            </a:r>
          </a:p>
          <a:p>
            <a:r>
              <a:rPr lang="en-US" sz="800"/>
              <a:t>Q    =   8627.30          Shunt impedance =        7.537 MOhm/m</a:t>
            </a:r>
          </a:p>
          <a:p>
            <a:r>
              <a:rPr lang="en-US" sz="800"/>
              <a:t>Rs*Q =    67.554 Ohm                Z*T*T =        6.606 MOhm/m</a:t>
            </a:r>
          </a:p>
          <a:p>
            <a:r>
              <a:rPr lang="en-US" sz="800"/>
              <a:t>r/Q  =    83.458 Ohm  Wake loss parameter =      0.11809 V/pC</a:t>
            </a:r>
          </a:p>
          <a:p>
            <a:r>
              <a:rPr lang="en-US" sz="800"/>
              <a:t>Average magnetic field on the outer wall  =      5255.24 A/m, 10.8126 W/cm^2</a:t>
            </a:r>
          </a:p>
          <a:p>
            <a:r>
              <a:rPr lang="en-US" sz="800"/>
              <a:t>Maximum H (at Z,R = 0.0,2.987)            =      9634.49 A/m, 36.3414 W/cm^2</a:t>
            </a:r>
          </a:p>
          <a:p>
            <a:r>
              <a:rPr lang="en-US" sz="800"/>
              <a:t>Maximum E (at Z,R = 1.775,2.54)           =      4.95047 MV/m, 0.180996 Kilp.</a:t>
            </a:r>
          </a:p>
          <a:p>
            <a:r>
              <a:rPr lang="en-US" sz="800"/>
              <a:t>Ratio of peak fields Bmax/Emax            =       2.4456 mT/(MV/m)</a:t>
            </a:r>
          </a:p>
          <a:p>
            <a:r>
              <a:rPr lang="en-US" sz="800"/>
              <a:t>Peak-to-average ratio Emax/E0             =       4.9505</a:t>
            </a:r>
          </a:p>
        </p:txBody>
      </p:sp>
      <p:pic>
        <p:nvPicPr>
          <p:cNvPr id="8202" name="Picture 17" descr="C:\DieCavSBIR\SBRCAV01.WMF"/>
          <p:cNvPicPr>
            <a:picLocks noChangeAspect="1" noChangeArrowheads="1"/>
          </p:cNvPicPr>
          <p:nvPr/>
        </p:nvPicPr>
        <p:blipFill>
          <a:blip r:embed="rId5"/>
          <a:srcRect/>
          <a:stretch>
            <a:fillRect/>
          </a:stretch>
        </p:blipFill>
        <p:spPr bwMode="auto">
          <a:xfrm>
            <a:off x="5562600" y="4343400"/>
            <a:ext cx="2773363" cy="1981200"/>
          </a:xfrm>
          <a:prstGeom prst="rect">
            <a:avLst/>
          </a:prstGeom>
          <a:noFill/>
          <a:ln w="9525">
            <a:noFill/>
            <a:miter lim="800000"/>
            <a:headEnd/>
            <a:tailEnd/>
          </a:ln>
        </p:spPr>
      </p:pic>
      <p:pic>
        <p:nvPicPr>
          <p:cNvPr id="8203" name="Picture 23" descr="C:\DieCavSBIR\SBRCAV00.WMF"/>
          <p:cNvPicPr>
            <a:picLocks noChangeAspect="1" noChangeArrowheads="1"/>
          </p:cNvPicPr>
          <p:nvPr/>
        </p:nvPicPr>
        <p:blipFill>
          <a:blip r:embed="rId6"/>
          <a:srcRect/>
          <a:stretch>
            <a:fillRect/>
          </a:stretch>
        </p:blipFill>
        <p:spPr bwMode="auto">
          <a:xfrm>
            <a:off x="0" y="4267200"/>
            <a:ext cx="2895600" cy="2068513"/>
          </a:xfrm>
          <a:prstGeom prst="rect">
            <a:avLst/>
          </a:prstGeom>
          <a:noFill/>
          <a:ln w="9525">
            <a:noFill/>
            <a:miter lim="800000"/>
            <a:headEnd/>
            <a:tailEnd/>
          </a:ln>
        </p:spPr>
      </p:pic>
      <p:sp>
        <p:nvSpPr>
          <p:cNvPr id="8204" name="Rectangle 20"/>
          <p:cNvSpPr>
            <a:spLocks noChangeArrowheads="1"/>
          </p:cNvSpPr>
          <p:nvPr/>
        </p:nvSpPr>
        <p:spPr bwMode="auto">
          <a:xfrm>
            <a:off x="152400" y="914400"/>
            <a:ext cx="3886200" cy="3292475"/>
          </a:xfrm>
          <a:prstGeom prst="rect">
            <a:avLst/>
          </a:prstGeom>
          <a:noFill/>
          <a:ln w="9525">
            <a:noFill/>
            <a:miter lim="800000"/>
            <a:headEnd/>
            <a:tailEnd/>
          </a:ln>
        </p:spPr>
        <p:txBody>
          <a:bodyPr>
            <a:spAutoFit/>
          </a:bodyPr>
          <a:lstStyle/>
          <a:p>
            <a:r>
              <a:rPr lang="en-US" sz="800"/>
              <a:t>Superfish output summary for problem description:</a:t>
            </a:r>
          </a:p>
          <a:p>
            <a:r>
              <a:rPr lang="en-US" sz="800"/>
              <a:t>DielCav 645MHz, epsD=9.17 .00029 muD=1</a:t>
            </a:r>
          </a:p>
          <a:p>
            <a:r>
              <a:rPr lang="en-US" sz="800"/>
              <a:t>Dimensions</a:t>
            </a:r>
          </a:p>
          <a:p>
            <a:r>
              <a:rPr lang="en-US" sz="800"/>
              <a:t>Problem file: C:\DieCavSBIR\SBRCAV.AM 10-01-2009  20:28:02</a:t>
            </a:r>
          </a:p>
          <a:p>
            <a:r>
              <a:rPr lang="en-US" sz="800"/>
              <a:t>-------------------------------------------------------------------------------</a:t>
            </a:r>
          </a:p>
          <a:p>
            <a:r>
              <a:rPr lang="en-US" sz="800"/>
              <a:t>All calculated values below refer to the mesh geometry only.</a:t>
            </a:r>
          </a:p>
          <a:p>
            <a:r>
              <a:rPr lang="en-US" sz="800"/>
              <a:t>Field normalization (NORM = 0):     EZERO =      1.00000 MV/m</a:t>
            </a:r>
          </a:p>
          <a:p>
            <a:r>
              <a:rPr lang="en-US" sz="800"/>
              <a:t>Frequency                                 =    649.75078 MHz</a:t>
            </a:r>
          </a:p>
          <a:p>
            <a:r>
              <a:rPr lang="en-US" sz="800"/>
              <a:t>Particle rest mass energy                 =   938.272029 MeV</a:t>
            </a:r>
          </a:p>
          <a:p>
            <a:r>
              <a:rPr lang="en-US" sz="800"/>
              <a:t>Beta =  0.9900000          Kinetic energy =     5712.962 MeV</a:t>
            </a:r>
          </a:p>
          <a:p>
            <a:r>
              <a:rPr lang="en-US" sz="800"/>
              <a:t>Normalization factor for E0 =  1.000 MV/m =    28864.919</a:t>
            </a:r>
          </a:p>
          <a:p>
            <a:r>
              <a:rPr lang="en-US" sz="800"/>
              <a:t>Transit-time factor                       =    0.9664752</a:t>
            </a:r>
          </a:p>
          <a:p>
            <a:r>
              <a:rPr lang="en-US" sz="800"/>
              <a:t>Stored energy                             =    0.0492532 Joules</a:t>
            </a:r>
          </a:p>
          <a:p>
            <a:r>
              <a:rPr lang="en-US" sz="800"/>
              <a:t>Using standard room-temperature copper.</a:t>
            </a:r>
          </a:p>
          <a:p>
            <a:r>
              <a:rPr lang="en-US" sz="800"/>
              <a:t>Surface resistance                        =      6.65020 milliOhm</a:t>
            </a:r>
          </a:p>
          <a:p>
            <a:r>
              <a:rPr lang="en-US" sz="800"/>
              <a:t>Normal-conductor resistivity              =      1.72410 microOhm-cm</a:t>
            </a:r>
          </a:p>
          <a:p>
            <a:r>
              <a:rPr lang="en-US" sz="800"/>
              <a:t>Operating temperature                     =      20.0000 C</a:t>
            </a:r>
          </a:p>
          <a:p>
            <a:r>
              <a:rPr lang="en-US" sz="800"/>
              <a:t>Power dissipation                         =      33.6972 kW</a:t>
            </a:r>
          </a:p>
          <a:p>
            <a:r>
              <a:rPr lang="en-US" sz="800"/>
              <a:t>Q    =   5967.16          Shunt impedance =        3.235 MOhm/m</a:t>
            </a:r>
          </a:p>
          <a:p>
            <a:r>
              <a:rPr lang="en-US" sz="800"/>
              <a:t>Rs*Q =    39.683 Ohm                Z*T*T =        3.021 MOhm/m</a:t>
            </a:r>
          </a:p>
          <a:p>
            <a:r>
              <a:rPr lang="en-US" sz="800"/>
              <a:t>r/Q  =    55.192 Ohm  Wake loss parameter =      0.05633 V/pC</a:t>
            </a:r>
          </a:p>
          <a:p>
            <a:r>
              <a:rPr lang="en-US" sz="800"/>
              <a:t>Average magnetic field on the outer wall  =      7661.65 A/m, 19.5186 W/cm^2</a:t>
            </a:r>
          </a:p>
          <a:p>
            <a:r>
              <a:rPr lang="en-US" sz="800"/>
              <a:t>Maximum H (at Z,R = 0.0,3.801)            =      14848.8 A/m, 73.3145 W/cm^2</a:t>
            </a:r>
          </a:p>
          <a:p>
            <a:r>
              <a:rPr lang="en-US" sz="800"/>
              <a:t>Maximum E (at Z,R = 1.775,2.54)           =      5.07621 MV/m, 0.213482 Kilp.</a:t>
            </a:r>
          </a:p>
          <a:p>
            <a:r>
              <a:rPr lang="en-US" sz="800"/>
              <a:t>Ratio of peak fields Bmax/Emax            =       3.6759 mT/(MV/m)</a:t>
            </a:r>
          </a:p>
          <a:p>
            <a:r>
              <a:rPr lang="en-US" sz="800"/>
              <a:t>Peak-to-average ratio Emax/E0             =       5.0762</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962400" y="6324600"/>
            <a:ext cx="2362200" cy="365125"/>
          </a:xfrm>
        </p:spPr>
        <p:txBody>
          <a:bodyPr/>
          <a:lstStyle/>
          <a:p>
            <a:pPr>
              <a:defRPr/>
            </a:pPr>
            <a:r>
              <a:rPr lang="en-US" dirty="0" smtClean="0"/>
              <a:t>NFMC Collaboration Meeting</a:t>
            </a:r>
            <a:endParaRPr lang="en-US" dirty="0"/>
          </a:p>
        </p:txBody>
      </p:sp>
      <p:sp>
        <p:nvSpPr>
          <p:cNvPr id="5" name="Slide Number Placeholder 4"/>
          <p:cNvSpPr>
            <a:spLocks noGrp="1"/>
          </p:cNvSpPr>
          <p:nvPr>
            <p:ph type="sldNum" sz="quarter" idx="12"/>
          </p:nvPr>
        </p:nvSpPr>
        <p:spPr/>
        <p:txBody>
          <a:bodyPr/>
          <a:lstStyle/>
          <a:p>
            <a:pPr>
              <a:defRPr/>
            </a:pPr>
            <a:fld id="{2D6A4611-9EC9-4D9B-8A36-FB2989ECAC95}" type="slidenum">
              <a:rPr lang="en-US"/>
              <a:pPr>
                <a:defRPr/>
              </a:pPr>
              <a:t>9</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411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411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92C6204C-39B7-427D-A713-4B3809CF2A02}" type="datetime3">
              <a:rPr lang="en-US" smtClean="0"/>
              <a:pPr>
                <a:defRPr/>
              </a:pPr>
              <a:t>14 January 2010</a:t>
            </a:fld>
            <a:endParaRPr lang="en-US" dirty="0"/>
          </a:p>
        </p:txBody>
      </p:sp>
      <p:grpSp>
        <p:nvGrpSpPr>
          <p:cNvPr id="3" name="Group 18"/>
          <p:cNvGrpSpPr>
            <a:grpSpLocks/>
          </p:cNvGrpSpPr>
          <p:nvPr/>
        </p:nvGrpSpPr>
        <p:grpSpPr bwMode="auto">
          <a:xfrm>
            <a:off x="7086600" y="0"/>
            <a:ext cx="1905000" cy="6096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4108"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4109"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4110"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4111"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4107"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dirty="0" err="1">
                  <a:solidFill>
                    <a:srgbClr val="0070C0"/>
                  </a:solidFill>
                </a:rPr>
                <a:t>Muons</a:t>
              </a:r>
              <a:r>
                <a:rPr lang="en-US" sz="1600" i="1" dirty="0">
                  <a:solidFill>
                    <a:srgbClr val="0070C0"/>
                  </a:solidFill>
                </a:rPr>
                <a:t>, Inc.</a:t>
              </a:r>
            </a:p>
          </p:txBody>
        </p:sp>
      </p:grpSp>
      <p:pic>
        <p:nvPicPr>
          <p:cNvPr id="4105" name="Picture 19"/>
          <p:cNvPicPr>
            <a:picLocks noChangeAspect="1" noChangeArrowheads="1"/>
          </p:cNvPicPr>
          <p:nvPr/>
        </p:nvPicPr>
        <p:blipFill>
          <a:blip r:embed="rId4"/>
          <a:srcRect/>
          <a:stretch>
            <a:fillRect/>
          </a:stretch>
        </p:blipFill>
        <p:spPr bwMode="auto">
          <a:xfrm>
            <a:off x="3429000" y="6248400"/>
            <a:ext cx="449263" cy="457200"/>
          </a:xfrm>
          <a:prstGeom prst="rect">
            <a:avLst/>
          </a:prstGeom>
          <a:noFill/>
          <a:ln w="12700">
            <a:noFill/>
            <a:miter lim="800000"/>
            <a:headEnd/>
            <a:tailEnd/>
          </a:ln>
        </p:spPr>
      </p:pic>
      <p:sp>
        <p:nvSpPr>
          <p:cNvPr id="17" name="Title 1"/>
          <p:cNvSpPr>
            <a:spLocks noGrp="1"/>
          </p:cNvSpPr>
          <p:nvPr>
            <p:ph type="title"/>
          </p:nvPr>
        </p:nvSpPr>
        <p:spPr>
          <a:xfrm>
            <a:off x="2133600" y="381000"/>
            <a:ext cx="4495800" cy="1143000"/>
          </a:xfrm>
        </p:spPr>
        <p:txBody>
          <a:bodyPr/>
          <a:lstStyle/>
          <a:p>
            <a:r>
              <a:rPr lang="en-US" dirty="0" smtClean="0"/>
              <a:t>Ceramic Losses</a:t>
            </a:r>
            <a:endParaRPr lang="en-US" dirty="0"/>
          </a:p>
        </p:txBody>
      </p:sp>
      <p:sp>
        <p:nvSpPr>
          <p:cNvPr id="20" name="Footer Placeholder 4"/>
          <p:cNvSpPr txBox="1">
            <a:spLocks/>
          </p:cNvSpPr>
          <p:nvPr/>
        </p:nvSpPr>
        <p:spPr>
          <a:xfrm>
            <a:off x="2667000" y="0"/>
            <a:ext cx="35814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smtClean="0">
                <a:ln>
                  <a:noFill/>
                </a:ln>
                <a:solidFill>
                  <a:schemeClr val="tx1">
                    <a:tint val="75000"/>
                  </a:schemeClr>
                </a:solidFill>
                <a:effectLst/>
                <a:uLnTx/>
                <a:uFillTx/>
                <a:latin typeface="Times New Roman" pitchFamily="1" charset="0"/>
                <a:ea typeface="+mn-ea"/>
                <a:cs typeface="+mn-cs"/>
              </a:rPr>
              <a:t>Mike Neubauer Muons, inc. MCDW BNL Dec 1-3</a:t>
            </a:r>
            <a:endParaRPr kumimoji="0" lang="en-US" sz="1200" b="1" i="0" u="none" strike="noStrike" kern="1200" cap="none" spc="0" normalizeH="0" baseline="0" noProof="0" dirty="0">
              <a:ln>
                <a:noFill/>
              </a:ln>
              <a:solidFill>
                <a:schemeClr val="tx1">
                  <a:tint val="75000"/>
                </a:schemeClr>
              </a:solidFill>
              <a:effectLst/>
              <a:uLnTx/>
              <a:uFillTx/>
              <a:latin typeface="Times New Roman" pitchFamily="1" charset="0"/>
              <a:ea typeface="+mn-ea"/>
              <a:cs typeface="+mn-cs"/>
            </a:endParaRPr>
          </a:p>
        </p:txBody>
      </p:sp>
      <p:graphicFrame>
        <p:nvGraphicFramePr>
          <p:cNvPr id="21" name="Chart 20"/>
          <p:cNvGraphicFramePr/>
          <p:nvPr/>
        </p:nvGraphicFramePr>
        <p:xfrm>
          <a:off x="685800" y="1447800"/>
          <a:ext cx="5181600" cy="3962400"/>
        </p:xfrm>
        <a:graphic>
          <a:graphicData uri="http://schemas.openxmlformats.org/drawingml/2006/chart">
            <c:chart xmlns:c="http://schemas.openxmlformats.org/drawingml/2006/chart" xmlns:r="http://schemas.openxmlformats.org/officeDocument/2006/relationships" r:id="rId5"/>
          </a:graphicData>
        </a:graphic>
      </p:graphicFrame>
      <p:sp>
        <p:nvSpPr>
          <p:cNvPr id="22" name="TextBox 21"/>
          <p:cNvSpPr txBox="1"/>
          <p:nvPr/>
        </p:nvSpPr>
        <p:spPr>
          <a:xfrm>
            <a:off x="6096000" y="2667000"/>
            <a:ext cx="2104166" cy="3477875"/>
          </a:xfrm>
          <a:prstGeom prst="rect">
            <a:avLst/>
          </a:prstGeom>
          <a:noFill/>
        </p:spPr>
        <p:txBody>
          <a:bodyPr wrap="none" rtlCol="0">
            <a:spAutoFit/>
          </a:bodyPr>
          <a:lstStyle/>
          <a:p>
            <a:r>
              <a:rPr lang="en-US" sz="2400" dirty="0" smtClean="0"/>
              <a:t>For full ceramic</a:t>
            </a:r>
          </a:p>
          <a:p>
            <a:r>
              <a:rPr lang="en-US" sz="2400" dirty="0" smtClean="0"/>
              <a:t>loaded cavity </a:t>
            </a:r>
          </a:p>
          <a:p>
            <a:pPr marL="457200" indent="-457200"/>
            <a:r>
              <a:rPr lang="en-US" sz="2400" dirty="0" smtClean="0"/>
              <a:t>Q=1/</a:t>
            </a:r>
            <a:r>
              <a:rPr lang="en-US" sz="2400" dirty="0" err="1" smtClean="0"/>
              <a:t>tan</a:t>
            </a:r>
            <a:r>
              <a:rPr lang="en-US" sz="2400" dirty="0" err="1" smtClean="0">
                <a:latin typeface="Symbol" pitchFamily="18" charset="2"/>
              </a:rPr>
              <a:t>d</a:t>
            </a:r>
            <a:endParaRPr lang="en-US" sz="2400" dirty="0" smtClean="0">
              <a:latin typeface="Symbol" pitchFamily="18" charset="2"/>
            </a:endParaRPr>
          </a:p>
          <a:p>
            <a:r>
              <a:rPr lang="en-US" sz="2400" dirty="0" smtClean="0">
                <a:latin typeface="+mj-lt"/>
              </a:rPr>
              <a:t>Q</a:t>
            </a:r>
            <a:r>
              <a:rPr lang="en-US" sz="2400" baseline="-25000" dirty="0" smtClean="0">
                <a:latin typeface="+mj-lt"/>
              </a:rPr>
              <a:t>70K</a:t>
            </a:r>
            <a:r>
              <a:rPr lang="en-US" sz="2400" dirty="0" smtClean="0">
                <a:latin typeface="+mj-lt"/>
              </a:rPr>
              <a:t>~20,000</a:t>
            </a:r>
          </a:p>
          <a:p>
            <a:r>
              <a:rPr lang="en-US" sz="2400" dirty="0" smtClean="0">
                <a:latin typeface="+mj-lt"/>
              </a:rPr>
              <a:t>Copper only</a:t>
            </a:r>
          </a:p>
          <a:p>
            <a:r>
              <a:rPr lang="en-US" sz="2400" dirty="0" smtClean="0"/>
              <a:t>Q</a:t>
            </a:r>
            <a:r>
              <a:rPr lang="en-US" sz="2400" baseline="-25000" dirty="0" smtClean="0"/>
              <a:t>70K</a:t>
            </a:r>
            <a:r>
              <a:rPr lang="en-US" sz="2400" dirty="0" smtClean="0"/>
              <a:t>~100,000</a:t>
            </a:r>
          </a:p>
          <a:p>
            <a:endParaRPr lang="en-US" sz="2400" dirty="0" smtClean="0">
              <a:latin typeface="+mj-lt"/>
            </a:endParaRPr>
          </a:p>
          <a:p>
            <a:endParaRPr lang="en-US" sz="2400" baseline="-25000" dirty="0" smtClean="0">
              <a:latin typeface="+mj-lt"/>
            </a:endParaRPr>
          </a:p>
          <a:p>
            <a:endParaRPr lang="en-US" dirty="0" smtClean="0">
              <a:latin typeface="Symbol" pitchFamily="18" charset="2"/>
            </a:endParaRPr>
          </a:p>
          <a:p>
            <a:endParaRPr lang="en-US" dirty="0">
              <a:latin typeface="Symbol" pitchFamily="18" charset="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962400" y="6324600"/>
            <a:ext cx="2362200" cy="365125"/>
          </a:xfrm>
        </p:spPr>
        <p:txBody>
          <a:bodyPr/>
          <a:lstStyle/>
          <a:p>
            <a:pPr>
              <a:defRPr/>
            </a:pPr>
            <a:r>
              <a:rPr lang="en-US" dirty="0" smtClean="0"/>
              <a:t>NFMC Collaboration Meeting</a:t>
            </a:r>
            <a:endParaRPr lang="en-US" dirty="0"/>
          </a:p>
        </p:txBody>
      </p:sp>
      <p:sp>
        <p:nvSpPr>
          <p:cNvPr id="5" name="Slide Number Placeholder 4"/>
          <p:cNvSpPr>
            <a:spLocks noGrp="1"/>
          </p:cNvSpPr>
          <p:nvPr>
            <p:ph type="sldNum" sz="quarter" idx="12"/>
          </p:nvPr>
        </p:nvSpPr>
        <p:spPr/>
        <p:txBody>
          <a:bodyPr/>
          <a:lstStyle/>
          <a:p>
            <a:pPr>
              <a:defRPr/>
            </a:pPr>
            <a:fld id="{2D6A4611-9EC9-4D9B-8A36-FB2989ECAC95}" type="slidenum">
              <a:rPr lang="en-US"/>
              <a:pPr>
                <a:defRPr/>
              </a:pPr>
              <a:t>10</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411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411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92C6204C-39B7-427D-A713-4B3809CF2A02}" type="datetime3">
              <a:rPr lang="en-US" smtClean="0"/>
              <a:pPr>
                <a:defRPr/>
              </a:pPr>
              <a:t>14 January 2010</a:t>
            </a:fld>
            <a:endParaRPr lang="en-US" dirty="0"/>
          </a:p>
        </p:txBody>
      </p:sp>
      <p:grpSp>
        <p:nvGrpSpPr>
          <p:cNvPr id="3" name="Group 18"/>
          <p:cNvGrpSpPr>
            <a:grpSpLocks/>
          </p:cNvGrpSpPr>
          <p:nvPr/>
        </p:nvGrpSpPr>
        <p:grpSpPr bwMode="auto">
          <a:xfrm>
            <a:off x="7086600" y="0"/>
            <a:ext cx="1905000" cy="6096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4108"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4109"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4110"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4111"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4107"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dirty="0" err="1">
                  <a:solidFill>
                    <a:srgbClr val="0070C0"/>
                  </a:solidFill>
                </a:rPr>
                <a:t>Muons</a:t>
              </a:r>
              <a:r>
                <a:rPr lang="en-US" sz="1600" i="1" dirty="0">
                  <a:solidFill>
                    <a:srgbClr val="0070C0"/>
                  </a:solidFill>
                </a:rPr>
                <a:t>, Inc.</a:t>
              </a:r>
            </a:p>
          </p:txBody>
        </p:sp>
      </p:grpSp>
      <p:pic>
        <p:nvPicPr>
          <p:cNvPr id="4105" name="Picture 19"/>
          <p:cNvPicPr>
            <a:picLocks noChangeAspect="1" noChangeArrowheads="1"/>
          </p:cNvPicPr>
          <p:nvPr/>
        </p:nvPicPr>
        <p:blipFill>
          <a:blip r:embed="rId4"/>
          <a:srcRect/>
          <a:stretch>
            <a:fillRect/>
          </a:stretch>
        </p:blipFill>
        <p:spPr bwMode="auto">
          <a:xfrm>
            <a:off x="3429000" y="6248400"/>
            <a:ext cx="449263" cy="457200"/>
          </a:xfrm>
          <a:prstGeom prst="rect">
            <a:avLst/>
          </a:prstGeom>
          <a:noFill/>
          <a:ln w="12700">
            <a:noFill/>
            <a:miter lim="800000"/>
            <a:headEnd/>
            <a:tailEnd/>
          </a:ln>
        </p:spPr>
      </p:pic>
      <p:sp>
        <p:nvSpPr>
          <p:cNvPr id="16" name="Rectangle 15"/>
          <p:cNvSpPr>
            <a:spLocks noChangeArrowheads="1"/>
          </p:cNvSpPr>
          <p:nvPr/>
        </p:nvSpPr>
        <p:spPr bwMode="auto">
          <a:xfrm>
            <a:off x="2819400" y="0"/>
            <a:ext cx="3705225" cy="923925"/>
          </a:xfrm>
          <a:prstGeom prst="rect">
            <a:avLst/>
          </a:prstGeom>
          <a:noFill/>
          <a:ln w="9525">
            <a:noFill/>
            <a:miter lim="800000"/>
            <a:headEnd/>
            <a:tailEnd/>
          </a:ln>
        </p:spPr>
        <p:txBody>
          <a:bodyPr wrap="none">
            <a:spAutoFit/>
          </a:bodyPr>
          <a:lstStyle/>
          <a:p>
            <a:r>
              <a:rPr lang="en-US" sz="5400" dirty="0"/>
              <a:t>Main Issues</a:t>
            </a:r>
          </a:p>
        </p:txBody>
      </p:sp>
      <p:sp>
        <p:nvSpPr>
          <p:cNvPr id="17" name="TextBox 18"/>
          <p:cNvSpPr txBox="1">
            <a:spLocks noChangeArrowheads="1"/>
          </p:cNvSpPr>
          <p:nvPr/>
        </p:nvSpPr>
        <p:spPr bwMode="auto">
          <a:xfrm>
            <a:off x="685800" y="1371600"/>
            <a:ext cx="7614007" cy="3539430"/>
          </a:xfrm>
          <a:prstGeom prst="rect">
            <a:avLst/>
          </a:prstGeom>
          <a:noFill/>
          <a:ln w="9525">
            <a:noFill/>
            <a:miter lim="800000"/>
            <a:headEnd/>
            <a:tailEnd/>
          </a:ln>
        </p:spPr>
        <p:txBody>
          <a:bodyPr wrap="none">
            <a:spAutoFit/>
          </a:bodyPr>
          <a:lstStyle/>
          <a:p>
            <a:pPr>
              <a:buFont typeface="Arial" charset="0"/>
              <a:buChar char="•"/>
            </a:pPr>
            <a:r>
              <a:rPr lang="en-US" sz="4000" dirty="0"/>
              <a:t>Ceramics, Loss Tangent</a:t>
            </a:r>
          </a:p>
          <a:p>
            <a:pPr>
              <a:buFont typeface="Arial" charset="0"/>
              <a:buChar char="•"/>
            </a:pPr>
            <a:r>
              <a:rPr lang="en-US" sz="4000" dirty="0"/>
              <a:t>Surface coating</a:t>
            </a:r>
          </a:p>
          <a:p>
            <a:pPr>
              <a:buFont typeface="Arial" charset="0"/>
              <a:buChar char="•"/>
            </a:pPr>
            <a:r>
              <a:rPr lang="en-US" sz="4000" dirty="0"/>
              <a:t>Dielectric Cooling/Tuning Liquid</a:t>
            </a:r>
          </a:p>
          <a:p>
            <a:pPr>
              <a:buFont typeface="Arial" charset="0"/>
              <a:buChar char="•"/>
            </a:pPr>
            <a:r>
              <a:rPr lang="en-US" sz="4000" dirty="0"/>
              <a:t>Geometric/Power Optimization</a:t>
            </a:r>
          </a:p>
          <a:p>
            <a:pPr>
              <a:buFont typeface="Arial" charset="0"/>
              <a:buChar char="•"/>
            </a:pPr>
            <a:r>
              <a:rPr lang="en-US" sz="4000" dirty="0"/>
              <a:t>RF and Mechanical </a:t>
            </a:r>
            <a:r>
              <a:rPr lang="en-US" sz="4000" dirty="0" smtClean="0"/>
              <a:t>Engineering</a:t>
            </a:r>
            <a:endParaRPr lang="en-US" dirty="0"/>
          </a:p>
          <a:p>
            <a:pPr>
              <a:buFont typeface="Arial" charset="0"/>
              <a:buChar char="•"/>
            </a:pPr>
            <a:endParaRPr lang="en-US" dirty="0"/>
          </a:p>
        </p:txBody>
      </p:sp>
      <p:sp>
        <p:nvSpPr>
          <p:cNvPr id="19" name="Rectangle 19"/>
          <p:cNvSpPr>
            <a:spLocks noChangeArrowheads="1"/>
          </p:cNvSpPr>
          <p:nvPr/>
        </p:nvSpPr>
        <p:spPr bwMode="auto">
          <a:xfrm>
            <a:off x="1371600" y="4953000"/>
            <a:ext cx="6243638" cy="830263"/>
          </a:xfrm>
          <a:prstGeom prst="rect">
            <a:avLst/>
          </a:prstGeom>
          <a:noFill/>
          <a:ln w="9525">
            <a:noFill/>
            <a:miter lim="800000"/>
            <a:headEnd/>
            <a:tailEnd/>
          </a:ln>
        </p:spPr>
        <p:txBody>
          <a:bodyPr wrap="none">
            <a:spAutoFit/>
          </a:bodyPr>
          <a:lstStyle/>
          <a:p>
            <a:r>
              <a:rPr lang="en-US" sz="4800" dirty="0">
                <a:solidFill>
                  <a:srgbClr val="FF0000"/>
                </a:solidFill>
              </a:rPr>
              <a:t>~50k$ + 1FTE to Start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962400" y="6324600"/>
            <a:ext cx="2362200" cy="365125"/>
          </a:xfrm>
        </p:spPr>
        <p:txBody>
          <a:bodyPr/>
          <a:lstStyle/>
          <a:p>
            <a:pPr>
              <a:defRPr/>
            </a:pPr>
            <a:r>
              <a:rPr lang="en-US" dirty="0" smtClean="0"/>
              <a:t>NFMC Collaboration Meeting</a:t>
            </a:r>
            <a:endParaRPr lang="en-US" dirty="0"/>
          </a:p>
        </p:txBody>
      </p:sp>
      <p:sp>
        <p:nvSpPr>
          <p:cNvPr id="5" name="Slide Number Placeholder 4"/>
          <p:cNvSpPr>
            <a:spLocks noGrp="1"/>
          </p:cNvSpPr>
          <p:nvPr>
            <p:ph type="sldNum" sz="quarter" idx="12"/>
          </p:nvPr>
        </p:nvSpPr>
        <p:spPr/>
        <p:txBody>
          <a:bodyPr/>
          <a:lstStyle/>
          <a:p>
            <a:pPr>
              <a:defRPr/>
            </a:pPr>
            <a:fld id="{2D6A4611-9EC9-4D9B-8A36-FB2989ECAC95}" type="slidenum">
              <a:rPr lang="en-US"/>
              <a:pPr>
                <a:defRPr/>
              </a:pPr>
              <a:t>11</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411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411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92C6204C-39B7-427D-A713-4B3809CF2A02}" type="datetime3">
              <a:rPr lang="en-US" smtClean="0"/>
              <a:pPr>
                <a:defRPr/>
              </a:pPr>
              <a:t>14 January 2010</a:t>
            </a:fld>
            <a:endParaRPr lang="en-US" dirty="0"/>
          </a:p>
        </p:txBody>
      </p:sp>
      <p:grpSp>
        <p:nvGrpSpPr>
          <p:cNvPr id="3" name="Group 18"/>
          <p:cNvGrpSpPr>
            <a:grpSpLocks/>
          </p:cNvGrpSpPr>
          <p:nvPr/>
        </p:nvGrpSpPr>
        <p:grpSpPr bwMode="auto">
          <a:xfrm>
            <a:off x="7086600" y="0"/>
            <a:ext cx="1905000" cy="6096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4108"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4109"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4110"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4111"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4107"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dirty="0" err="1">
                  <a:solidFill>
                    <a:srgbClr val="0070C0"/>
                  </a:solidFill>
                </a:rPr>
                <a:t>Muons</a:t>
              </a:r>
              <a:r>
                <a:rPr lang="en-US" sz="1600" i="1" dirty="0">
                  <a:solidFill>
                    <a:srgbClr val="0070C0"/>
                  </a:solidFill>
                </a:rPr>
                <a:t>, Inc.</a:t>
              </a:r>
            </a:p>
          </p:txBody>
        </p:sp>
      </p:grpSp>
      <p:pic>
        <p:nvPicPr>
          <p:cNvPr id="4105" name="Picture 19"/>
          <p:cNvPicPr>
            <a:picLocks noChangeAspect="1" noChangeArrowheads="1"/>
          </p:cNvPicPr>
          <p:nvPr/>
        </p:nvPicPr>
        <p:blipFill>
          <a:blip r:embed="rId4"/>
          <a:srcRect/>
          <a:stretch>
            <a:fillRect/>
          </a:stretch>
        </p:blipFill>
        <p:spPr bwMode="auto">
          <a:xfrm>
            <a:off x="3429000" y="6248400"/>
            <a:ext cx="449263" cy="457200"/>
          </a:xfrm>
          <a:prstGeom prst="rect">
            <a:avLst/>
          </a:prstGeom>
          <a:noFill/>
          <a:ln w="12700">
            <a:noFill/>
            <a:miter lim="800000"/>
            <a:headEnd/>
            <a:tailEnd/>
          </a:ln>
        </p:spPr>
      </p:pic>
      <p:sp>
        <p:nvSpPr>
          <p:cNvPr id="16" name="TextBox 15"/>
          <p:cNvSpPr txBox="1"/>
          <p:nvPr/>
        </p:nvSpPr>
        <p:spPr>
          <a:xfrm>
            <a:off x="3657600" y="609600"/>
            <a:ext cx="261610" cy="461665"/>
          </a:xfrm>
          <a:prstGeom prst="rect">
            <a:avLst/>
          </a:prstGeom>
          <a:noFill/>
        </p:spPr>
        <p:txBody>
          <a:bodyPr wrap="none" rtlCol="0">
            <a:spAutoFit/>
          </a:bodyPr>
          <a:lstStyle/>
          <a:p>
            <a:r>
              <a:rPr lang="en-US" dirty="0" smtClean="0"/>
              <a:t> </a:t>
            </a:r>
            <a:endParaRPr lang="en-US" dirty="0"/>
          </a:p>
        </p:txBody>
      </p:sp>
      <p:sp>
        <p:nvSpPr>
          <p:cNvPr id="17" name="Rectangle 16"/>
          <p:cNvSpPr/>
          <p:nvPr/>
        </p:nvSpPr>
        <p:spPr>
          <a:xfrm>
            <a:off x="381000" y="3276600"/>
            <a:ext cx="7772400" cy="2862322"/>
          </a:xfrm>
          <a:prstGeom prst="rect">
            <a:avLst/>
          </a:prstGeom>
        </p:spPr>
        <p:txBody>
          <a:bodyPr wrap="square">
            <a:spAutoFit/>
          </a:bodyPr>
          <a:lstStyle/>
          <a:p>
            <a:r>
              <a:rPr lang="en-US" sz="1800" dirty="0" smtClean="0">
                <a:solidFill>
                  <a:srgbClr val="FF0000"/>
                </a:solidFill>
              </a:rPr>
              <a:t>Loss tangent</a:t>
            </a:r>
            <a:r>
              <a:rPr lang="en-US" sz="1800" dirty="0" smtClean="0"/>
              <a:t>    tan </a:t>
            </a:r>
            <a:r>
              <a:rPr lang="en-US" sz="1800" dirty="0" smtClean="0">
                <a:latin typeface="GreekC" pitchFamily="2" charset="0"/>
                <a:cs typeface="GreekC" pitchFamily="2" charset="0"/>
              </a:rPr>
              <a:t>d</a:t>
            </a:r>
            <a:r>
              <a:rPr lang="en-US" sz="1800" dirty="0" smtClean="0"/>
              <a:t> = 1/Q</a:t>
            </a:r>
            <a:r>
              <a:rPr lang="en-US" sz="1800" baseline="-25000" dirty="0" smtClean="0"/>
              <a:t>dielectric</a:t>
            </a:r>
            <a:r>
              <a:rPr lang="en-US" sz="1800" dirty="0" smtClean="0"/>
              <a:t>-1/</a:t>
            </a:r>
            <a:r>
              <a:rPr lang="en-US" sz="1800" dirty="0" err="1" smtClean="0"/>
              <a:t>Q</a:t>
            </a:r>
            <a:r>
              <a:rPr lang="en-US" sz="1800" baseline="-25000" dirty="0" err="1" smtClean="0"/>
              <a:t>air</a:t>
            </a:r>
            <a:endParaRPr lang="en-US" sz="1800" dirty="0" smtClean="0"/>
          </a:p>
          <a:p>
            <a:r>
              <a:rPr lang="en-US" sz="1800" dirty="0" smtClean="0"/>
              <a:t>Loss tangents of specially formulated alumina with TiO</a:t>
            </a:r>
            <a:r>
              <a:rPr lang="en-US" sz="1800" baseline="-25000" dirty="0" smtClean="0"/>
              <a:t>2</a:t>
            </a:r>
            <a:r>
              <a:rPr lang="en-US" sz="1800" dirty="0" smtClean="0"/>
              <a:t> have been reported to be close to sapphire at 1e-5 .  So it is easy to see that today’s ceramics may be used in this novel idea without suffering a great deal in cavity Q at low frequencies.</a:t>
            </a:r>
          </a:p>
          <a:p>
            <a:r>
              <a:rPr lang="en-US" sz="1800" dirty="0" smtClean="0"/>
              <a:t> The other problem with ceramics in vacuum with beams is that of </a:t>
            </a:r>
            <a:r>
              <a:rPr lang="en-US" sz="1800" dirty="0" smtClean="0">
                <a:solidFill>
                  <a:srgbClr val="FF0000"/>
                </a:solidFill>
              </a:rPr>
              <a:t>surface charging of the ceramic</a:t>
            </a:r>
            <a:r>
              <a:rPr lang="en-US" sz="1800" dirty="0" smtClean="0"/>
              <a:t>.  And again, much work has been done in coatings, from Chromium Oxide to </a:t>
            </a:r>
            <a:r>
              <a:rPr lang="en-US" sz="1800" dirty="0" err="1" smtClean="0"/>
              <a:t>TiN</a:t>
            </a:r>
            <a:r>
              <a:rPr lang="en-US" sz="1800" dirty="0" smtClean="0"/>
              <a:t> to, more recently, ion implantation </a:t>
            </a:r>
          </a:p>
          <a:p>
            <a:r>
              <a:rPr lang="en-US" sz="1800" dirty="0" smtClean="0"/>
              <a:t>Air </a:t>
            </a:r>
            <a:r>
              <a:rPr lang="en-US" sz="1800" dirty="0" smtClean="0">
                <a:solidFill>
                  <a:srgbClr val="FF0000"/>
                </a:solidFill>
              </a:rPr>
              <a:t>gap between the dielectric and metal plates </a:t>
            </a:r>
            <a:r>
              <a:rPr lang="en-US" sz="1800" dirty="0" smtClean="0"/>
              <a:t>will be one of the issues that must be tested experimentally </a:t>
            </a:r>
            <a:endParaRPr lang="en-US" sz="1800" dirty="0"/>
          </a:p>
        </p:txBody>
      </p:sp>
      <p:graphicFrame>
        <p:nvGraphicFramePr>
          <p:cNvPr id="22" name="Table 21"/>
          <p:cNvGraphicFramePr>
            <a:graphicFrameLocks noGrp="1"/>
          </p:cNvGraphicFramePr>
          <p:nvPr/>
        </p:nvGraphicFramePr>
        <p:xfrm>
          <a:off x="2133600" y="1447800"/>
          <a:ext cx="5943600" cy="1018414"/>
        </p:xfrm>
        <a:graphic>
          <a:graphicData uri="http://schemas.openxmlformats.org/drawingml/2006/table">
            <a:tbl>
              <a:tblPr/>
              <a:tblGrid>
                <a:gridCol w="2628900"/>
                <a:gridCol w="3314700"/>
              </a:tblGrid>
              <a:tr h="0">
                <a:tc>
                  <a:txBody>
                    <a:bodyPr/>
                    <a:lstStyle/>
                    <a:p>
                      <a:pPr marL="0" marR="0" algn="just">
                        <a:lnSpc>
                          <a:spcPct val="94000"/>
                        </a:lnSpc>
                        <a:spcBef>
                          <a:spcPts val="0"/>
                        </a:spcBef>
                        <a:spcAft>
                          <a:spcPts val="0"/>
                        </a:spcAft>
                        <a:tabLst>
                          <a:tab pos="-457200" algn="l"/>
                          <a:tab pos="1623060" algn="l"/>
                          <a:tab pos="5097780" algn="l"/>
                          <a:tab pos="5897880" algn="l"/>
                        </a:tabLst>
                      </a:pPr>
                      <a:r>
                        <a:rPr lang="en-US" sz="800" b="1" dirty="0">
                          <a:latin typeface="Times New Roman"/>
                          <a:ea typeface="Times New Roman"/>
                          <a:cs typeface="Times New Roman"/>
                        </a:rPr>
                        <a:t>FIRM NAME:</a:t>
                      </a:r>
                      <a:endParaRPr lang="en-US" sz="1200" dirty="0">
                        <a:latin typeface="Times New Roman"/>
                        <a:ea typeface="Times New Roman"/>
                        <a:cs typeface="Times New Roman"/>
                      </a:endParaRPr>
                    </a:p>
                    <a:p>
                      <a:pPr marL="0" marR="0" algn="just">
                        <a:lnSpc>
                          <a:spcPct val="94000"/>
                        </a:lnSpc>
                        <a:spcBef>
                          <a:spcPts val="0"/>
                        </a:spcBef>
                        <a:spcAft>
                          <a:spcPts val="0"/>
                        </a:spcAft>
                        <a:tabLst>
                          <a:tab pos="-457200" algn="l"/>
                          <a:tab pos="1623060" algn="l"/>
                          <a:tab pos="5097780" algn="l"/>
                          <a:tab pos="5897880" algn="l"/>
                        </a:tabLst>
                      </a:pPr>
                      <a:r>
                        <a:rPr lang="en-US" sz="1200" b="1" dirty="0" err="1">
                          <a:latin typeface="Times New Roman"/>
                          <a:ea typeface="Times New Roman"/>
                          <a:cs typeface="Times New Roman"/>
                        </a:rPr>
                        <a:t>Muons</a:t>
                      </a:r>
                      <a:r>
                        <a:rPr lang="en-US" sz="1200" b="1" dirty="0">
                          <a:latin typeface="Times New Roman"/>
                          <a:ea typeface="Times New Roman"/>
                          <a:cs typeface="Times New Roman"/>
                        </a:rPr>
                        <a:t>, Inc.</a:t>
                      </a:r>
                      <a:endParaRPr lang="en-US" sz="1200" dirty="0">
                        <a:latin typeface="Times New Roman"/>
                        <a:ea typeface="Times New Roman"/>
                        <a:cs typeface="Times New Roman"/>
                      </a:endParaRPr>
                    </a:p>
                  </a:txBody>
                  <a:tcPr marL="110490" marR="1104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94000"/>
                        </a:lnSpc>
                        <a:spcBef>
                          <a:spcPts val="0"/>
                        </a:spcBef>
                        <a:spcAft>
                          <a:spcPts val="0"/>
                        </a:spcAft>
                        <a:tabLst>
                          <a:tab pos="-457200" algn="l"/>
                          <a:tab pos="1623060" algn="l"/>
                          <a:tab pos="5097780" algn="l"/>
                          <a:tab pos="5897880" algn="l"/>
                        </a:tabLst>
                      </a:pPr>
                      <a:r>
                        <a:rPr lang="en-US" sz="800" b="1">
                          <a:latin typeface="Times New Roman"/>
                          <a:ea typeface="Times New Roman"/>
                          <a:cs typeface="Times New Roman"/>
                        </a:rPr>
                        <a:t>RESEARCH INSTITUTION:</a:t>
                      </a:r>
                      <a:endParaRPr lang="en-US" sz="1200">
                        <a:latin typeface="Times New Roman"/>
                        <a:ea typeface="Times New Roman"/>
                        <a:cs typeface="Times New Roman"/>
                      </a:endParaRPr>
                    </a:p>
                    <a:p>
                      <a:pPr marL="0" marR="0">
                        <a:lnSpc>
                          <a:spcPct val="94000"/>
                        </a:lnSpc>
                        <a:spcBef>
                          <a:spcPts val="0"/>
                        </a:spcBef>
                        <a:spcAft>
                          <a:spcPts val="0"/>
                        </a:spcAft>
                        <a:tabLst>
                          <a:tab pos="-457200" algn="l"/>
                          <a:tab pos="1623060" algn="l"/>
                          <a:tab pos="5097780" algn="l"/>
                          <a:tab pos="5897880" algn="l"/>
                        </a:tabLst>
                      </a:pPr>
                      <a:r>
                        <a:rPr lang="en-US" sz="1200" b="1">
                          <a:latin typeface="Times New Roman"/>
                          <a:ea typeface="Times New Roman"/>
                          <a:cs typeface="Times New Roman"/>
                        </a:rPr>
                        <a:t>Fermi National Accelerator Laboratory</a:t>
                      </a:r>
                      <a:endParaRPr lang="en-US" sz="1200">
                        <a:latin typeface="Times New Roman"/>
                        <a:ea typeface="Times New Roman"/>
                        <a:cs typeface="Times New Roman"/>
                      </a:endParaRPr>
                    </a:p>
                    <a:p>
                      <a:pPr marL="0" marR="0" algn="just">
                        <a:lnSpc>
                          <a:spcPct val="94000"/>
                        </a:lnSpc>
                        <a:spcBef>
                          <a:spcPts val="0"/>
                        </a:spcBef>
                        <a:spcAft>
                          <a:spcPts val="0"/>
                        </a:spcAft>
                        <a:tabLst>
                          <a:tab pos="-457200" algn="l"/>
                          <a:tab pos="1623060" algn="l"/>
                          <a:tab pos="5097780" algn="l"/>
                          <a:tab pos="5897880" algn="l"/>
                        </a:tabLst>
                      </a:pPr>
                      <a:r>
                        <a:rPr lang="en-US" sz="1200" b="1">
                          <a:latin typeface="Times New Roman"/>
                          <a:ea typeface="Times New Roman"/>
                          <a:cs typeface="Times New Roman"/>
                        </a:rPr>
                        <a:t>Milorad Popovic, subgrant PI </a:t>
                      </a:r>
                      <a:endParaRPr lang="en-US" sz="1200">
                        <a:latin typeface="Times New Roman"/>
                        <a:ea typeface="Times New Roman"/>
                        <a:cs typeface="Times New Roman"/>
                      </a:endParaRPr>
                    </a:p>
                  </a:txBody>
                  <a:tcPr marL="110490" marR="1104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ts val="815"/>
                        </a:lnSpc>
                        <a:spcBef>
                          <a:spcPts val="0"/>
                        </a:spcBef>
                        <a:spcAft>
                          <a:spcPts val="0"/>
                        </a:spcAft>
                      </a:pPr>
                      <a:endParaRPr lang="it-IT" sz="800">
                        <a:latin typeface="Times New Roman"/>
                        <a:ea typeface="Times New Roman"/>
                        <a:cs typeface="Times New Roman"/>
                      </a:endParaRPr>
                    </a:p>
                    <a:p>
                      <a:pPr marL="0" marR="0" algn="just">
                        <a:lnSpc>
                          <a:spcPct val="94000"/>
                        </a:lnSpc>
                        <a:spcBef>
                          <a:spcPts val="0"/>
                        </a:spcBef>
                        <a:spcAft>
                          <a:spcPts val="0"/>
                        </a:spcAft>
                        <a:tabLst>
                          <a:tab pos="-457200" algn="l"/>
                          <a:tab pos="1623060" algn="l"/>
                          <a:tab pos="5097780" algn="l"/>
                          <a:tab pos="5897880" algn="l"/>
                        </a:tabLst>
                      </a:pPr>
                      <a:r>
                        <a:rPr lang="it-IT" sz="800">
                          <a:latin typeface="Times New Roman"/>
                          <a:ea typeface="Times New Roman"/>
                          <a:cs typeface="Times New Roman"/>
                        </a:rPr>
                        <a:t>ADDRESS:</a:t>
                      </a:r>
                      <a:endParaRPr lang="en-US" sz="1200">
                        <a:latin typeface="Times New Roman"/>
                        <a:ea typeface="Times New Roman"/>
                        <a:cs typeface="Times New Roman"/>
                      </a:endParaRPr>
                    </a:p>
                    <a:p>
                      <a:pPr marL="0" marR="0" algn="just">
                        <a:lnSpc>
                          <a:spcPct val="94000"/>
                        </a:lnSpc>
                        <a:spcBef>
                          <a:spcPts val="0"/>
                        </a:spcBef>
                        <a:spcAft>
                          <a:spcPts val="0"/>
                        </a:spcAft>
                        <a:tabLst>
                          <a:tab pos="-457200" algn="l"/>
                          <a:tab pos="1623060" algn="l"/>
                          <a:tab pos="5097780" algn="l"/>
                          <a:tab pos="5897880" algn="l"/>
                        </a:tabLst>
                      </a:pPr>
                      <a:r>
                        <a:rPr lang="it-IT" sz="1200" b="1">
                          <a:latin typeface="Times New Roman"/>
                          <a:ea typeface="Times New Roman"/>
                          <a:cs typeface="Times New Roman"/>
                        </a:rPr>
                        <a:t>552 N. Batavia Ave.</a:t>
                      </a:r>
                      <a:endParaRPr lang="en-US" sz="1200">
                        <a:latin typeface="Times New Roman"/>
                        <a:ea typeface="Times New Roman"/>
                        <a:cs typeface="Times New Roman"/>
                      </a:endParaRPr>
                    </a:p>
                    <a:p>
                      <a:pPr marL="0" marR="0" algn="just">
                        <a:lnSpc>
                          <a:spcPct val="94000"/>
                        </a:lnSpc>
                        <a:spcBef>
                          <a:spcPts val="0"/>
                        </a:spcBef>
                        <a:spcAft>
                          <a:spcPts val="0"/>
                        </a:spcAft>
                        <a:tabLst>
                          <a:tab pos="-457200" algn="l"/>
                          <a:tab pos="1623060" algn="l"/>
                          <a:tab pos="5097780" algn="l"/>
                          <a:tab pos="5897880" algn="l"/>
                        </a:tabLst>
                      </a:pPr>
                      <a:r>
                        <a:rPr lang="it-IT" sz="1200" b="1">
                          <a:latin typeface="Times New Roman"/>
                          <a:ea typeface="Times New Roman"/>
                          <a:cs typeface="Times New Roman"/>
                        </a:rPr>
                        <a:t>Batavia, IL 60510</a:t>
                      </a:r>
                      <a:endParaRPr lang="en-US" sz="1200">
                        <a:latin typeface="Times New Roman"/>
                        <a:ea typeface="Times New Roman"/>
                        <a:cs typeface="Times New Roman"/>
                      </a:endParaRPr>
                    </a:p>
                  </a:txBody>
                  <a:tcPr marL="110490" marR="1104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ts val="815"/>
                        </a:lnSpc>
                        <a:spcBef>
                          <a:spcPts val="0"/>
                        </a:spcBef>
                        <a:spcAft>
                          <a:spcPts val="0"/>
                        </a:spcAft>
                      </a:pPr>
                      <a:endParaRPr lang="it-IT" sz="800" dirty="0">
                        <a:latin typeface="Times New Roman"/>
                        <a:ea typeface="Times New Roman"/>
                        <a:cs typeface="Times New Roman"/>
                      </a:endParaRPr>
                    </a:p>
                    <a:p>
                      <a:pPr marL="0" marR="0" algn="just">
                        <a:lnSpc>
                          <a:spcPct val="94000"/>
                        </a:lnSpc>
                        <a:spcBef>
                          <a:spcPts val="0"/>
                        </a:spcBef>
                        <a:spcAft>
                          <a:spcPts val="0"/>
                        </a:spcAft>
                        <a:tabLst>
                          <a:tab pos="-457200" algn="l"/>
                          <a:tab pos="1623060" algn="l"/>
                          <a:tab pos="5097780" algn="l"/>
                          <a:tab pos="5897880" algn="l"/>
                        </a:tabLst>
                      </a:pPr>
                      <a:r>
                        <a:rPr lang="it-IT" sz="800" dirty="0">
                          <a:latin typeface="Times New Roman"/>
                          <a:ea typeface="Times New Roman"/>
                          <a:cs typeface="Times New Roman"/>
                        </a:rPr>
                        <a:t>ADDRESS:</a:t>
                      </a:r>
                      <a:endParaRPr lang="en-US" sz="1200" dirty="0">
                        <a:latin typeface="Times New Roman"/>
                        <a:ea typeface="Times New Roman"/>
                        <a:cs typeface="Times New Roman"/>
                      </a:endParaRPr>
                    </a:p>
                    <a:p>
                      <a:pPr marL="0" marR="0" algn="ctr">
                        <a:lnSpc>
                          <a:spcPct val="94000"/>
                        </a:lnSpc>
                        <a:spcBef>
                          <a:spcPts val="0"/>
                        </a:spcBef>
                        <a:spcAft>
                          <a:spcPts val="0"/>
                        </a:spcAft>
                        <a:tabLst>
                          <a:tab pos="-457200" algn="l"/>
                          <a:tab pos="1623060" algn="l"/>
                          <a:tab pos="5097780" algn="l"/>
                          <a:tab pos="5897880" algn="l"/>
                        </a:tabLst>
                      </a:pPr>
                      <a:r>
                        <a:rPr lang="it-IT" sz="1200" b="1" dirty="0">
                          <a:latin typeface="Times New Roman"/>
                          <a:ea typeface="Times New Roman"/>
                          <a:cs typeface="Times New Roman"/>
                        </a:rPr>
                        <a:t>P. O. Box 500</a:t>
                      </a:r>
                      <a:endParaRPr lang="en-US" sz="1200" dirty="0">
                        <a:latin typeface="Times New Roman"/>
                        <a:ea typeface="Times New Roman"/>
                        <a:cs typeface="Times New Roman"/>
                      </a:endParaRPr>
                    </a:p>
                    <a:p>
                      <a:pPr marL="0" marR="0" algn="ctr">
                        <a:lnSpc>
                          <a:spcPct val="94000"/>
                        </a:lnSpc>
                        <a:spcBef>
                          <a:spcPts val="0"/>
                        </a:spcBef>
                        <a:spcAft>
                          <a:spcPts val="0"/>
                        </a:spcAft>
                        <a:tabLst>
                          <a:tab pos="-457200" algn="l"/>
                          <a:tab pos="1623060" algn="l"/>
                          <a:tab pos="5097780" algn="l"/>
                          <a:tab pos="5897880" algn="l"/>
                        </a:tabLst>
                      </a:pPr>
                      <a:r>
                        <a:rPr lang="it-IT" sz="1200" b="1" dirty="0">
                          <a:latin typeface="Times New Roman"/>
                          <a:ea typeface="Times New Roman"/>
                          <a:cs typeface="Times New Roman"/>
                        </a:rPr>
                        <a:t>Batavia, IL 60510</a:t>
                      </a:r>
                      <a:endParaRPr lang="en-US" sz="1200" dirty="0">
                        <a:latin typeface="Times New Roman"/>
                        <a:ea typeface="Times New Roman"/>
                        <a:cs typeface="Times New Roman"/>
                      </a:endParaRPr>
                    </a:p>
                  </a:txBody>
                  <a:tcPr marL="110490" marR="1104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1137" name="Rectangle 1"/>
          <p:cNvSpPr>
            <a:spLocks noChangeArrowheads="1"/>
          </p:cNvSpPr>
          <p:nvPr/>
        </p:nvSpPr>
        <p:spPr bwMode="auto">
          <a:xfrm>
            <a:off x="1676400" y="762000"/>
            <a:ext cx="60198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 pos="1622425" algn="l"/>
                <a:tab pos="5097463" algn="l"/>
                <a:tab pos="5897563" algn="l"/>
              </a:tabLst>
            </a:pPr>
            <a:r>
              <a:rPr kumimoji="0" lang="en-US" sz="1200" b="1" i="0" u="none" strike="noStrike" cap="none" normalizeH="0" baseline="0" dirty="0" smtClean="0">
                <a:ln>
                  <a:noFill/>
                </a:ln>
                <a:solidFill>
                  <a:schemeClr val="tx1"/>
                </a:solidFill>
                <a:effectLst/>
                <a:latin typeface="Arial" pitchFamily="34" charset="0"/>
                <a:ea typeface="Times New Roman" pitchFamily="18" charset="0"/>
              </a:rPr>
              <a:t>Phase I-SBIR/STTR Fiscal Year 2010</a:t>
            </a:r>
            <a:endParaRPr kumimoji="0" lang="en-US" sz="8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 pos="1622425" algn="l"/>
                <a:tab pos="5097463" algn="l"/>
                <a:tab pos="5897563" algn="l"/>
              </a:tabLst>
            </a:pPr>
            <a:r>
              <a:rPr kumimoji="0" lang="en-US" sz="1200" b="1" i="0" u="none" strike="noStrike" cap="none" normalizeH="0" baseline="0" dirty="0" smtClean="0">
                <a:ln>
                  <a:noFill/>
                </a:ln>
                <a:solidFill>
                  <a:schemeClr val="tx1"/>
                </a:solidFill>
                <a:effectLst/>
                <a:latin typeface="Arial" pitchFamily="34" charset="0"/>
                <a:ea typeface="Times New Roman" pitchFamily="18" charset="0"/>
              </a:rPr>
              <a:t>(All information provided on this page is subject to release to the public.)</a:t>
            </a:r>
            <a:endParaRPr kumimoji="0" lang="en-US" sz="8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 pos="1622425" algn="l"/>
                <a:tab pos="5097463" algn="l"/>
                <a:tab pos="5897563" algn="l"/>
              </a:tabLst>
            </a:pPr>
            <a:r>
              <a:rPr kumimoji="0" lang="en-US" sz="800" b="0" i="0" u="none" strike="noStrike" cap="none" normalizeH="0" baseline="0" dirty="0" smtClean="0">
                <a:ln>
                  <a:noFill/>
                </a:ln>
                <a:solidFill>
                  <a:schemeClr val="tx1"/>
                </a:solidFill>
                <a:effectLst/>
                <a:latin typeface="Arial" pitchFamily="34" charset="0"/>
                <a:ea typeface="Times New Roman" pitchFamily="18" charset="0"/>
              </a:rPr>
              <a:t>NAME of PRINCIPAL INVESTIGATOR:  </a:t>
            </a:r>
            <a:r>
              <a:rPr kumimoji="0" lang="en-US" sz="1200" b="1" i="0" u="none" strike="noStrike" cap="none" normalizeH="0" baseline="0" dirty="0" smtClean="0">
                <a:ln>
                  <a:noFill/>
                </a:ln>
                <a:solidFill>
                  <a:schemeClr val="tx1"/>
                </a:solidFill>
                <a:effectLst/>
                <a:latin typeface="Arial" pitchFamily="34" charset="0"/>
                <a:ea typeface="Times New Roman" pitchFamily="18" charset="0"/>
              </a:rPr>
              <a:t>Michael Neubauer</a:t>
            </a:r>
            <a:r>
              <a:rPr kumimoji="0" lang="en-US" sz="800" b="0" i="0" u="none" strike="noStrike" cap="none" normalizeH="0" baseline="0" dirty="0" smtClean="0">
                <a:ln>
                  <a:noFill/>
                </a:ln>
                <a:solidFill>
                  <a:schemeClr val="tx1"/>
                </a:solidFill>
                <a:effectLst/>
                <a:latin typeface="Arial" pitchFamily="34" charset="0"/>
                <a:ea typeface="Times New Roman" pitchFamily="18" charset="0"/>
              </a:rPr>
              <a:t>         PHONE   NUMBER: </a:t>
            </a:r>
            <a:r>
              <a:rPr kumimoji="0" lang="en-US" sz="12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1200" b="1" i="0" u="none" strike="noStrike" cap="none" normalizeH="0" baseline="0" dirty="0" smtClean="0">
                <a:ln>
                  <a:noFill/>
                </a:ln>
                <a:solidFill>
                  <a:schemeClr val="tx1"/>
                </a:solidFill>
                <a:effectLst/>
                <a:latin typeface="Arial" pitchFamily="34" charset="0"/>
                <a:ea typeface="Times New Roman" pitchFamily="18" charset="0"/>
              </a:rPr>
              <a:t>(707) 360-5038</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962400" y="6324600"/>
            <a:ext cx="2362200" cy="365125"/>
          </a:xfrm>
        </p:spPr>
        <p:txBody>
          <a:bodyPr/>
          <a:lstStyle/>
          <a:p>
            <a:pPr>
              <a:defRPr/>
            </a:pPr>
            <a:r>
              <a:rPr lang="en-US" dirty="0" smtClean="0"/>
              <a:t>NFMC Collaboration Meeting</a:t>
            </a:r>
            <a:endParaRPr lang="en-US" dirty="0"/>
          </a:p>
        </p:txBody>
      </p:sp>
      <p:sp>
        <p:nvSpPr>
          <p:cNvPr id="5" name="Slide Number Placeholder 4"/>
          <p:cNvSpPr>
            <a:spLocks noGrp="1"/>
          </p:cNvSpPr>
          <p:nvPr>
            <p:ph type="sldNum" sz="quarter" idx="12"/>
          </p:nvPr>
        </p:nvSpPr>
        <p:spPr/>
        <p:txBody>
          <a:bodyPr/>
          <a:lstStyle/>
          <a:p>
            <a:pPr>
              <a:defRPr/>
            </a:pPr>
            <a:fld id="{2D6A4611-9EC9-4D9B-8A36-FB2989ECAC95}" type="slidenum">
              <a:rPr lang="en-US"/>
              <a:pPr>
                <a:defRPr/>
              </a:pPr>
              <a:t>12</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411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411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92C6204C-39B7-427D-A713-4B3809CF2A02}" type="datetime3">
              <a:rPr lang="en-US" smtClean="0"/>
              <a:pPr>
                <a:defRPr/>
              </a:pPr>
              <a:t>14 January 2010</a:t>
            </a:fld>
            <a:endParaRPr lang="en-US" dirty="0"/>
          </a:p>
        </p:txBody>
      </p:sp>
      <p:grpSp>
        <p:nvGrpSpPr>
          <p:cNvPr id="3" name="Group 18"/>
          <p:cNvGrpSpPr>
            <a:grpSpLocks/>
          </p:cNvGrpSpPr>
          <p:nvPr/>
        </p:nvGrpSpPr>
        <p:grpSpPr bwMode="auto">
          <a:xfrm>
            <a:off x="7086600" y="0"/>
            <a:ext cx="1905000" cy="6096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4108"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4109"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4110"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4111"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4107"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dirty="0" err="1">
                  <a:solidFill>
                    <a:srgbClr val="0070C0"/>
                  </a:solidFill>
                </a:rPr>
                <a:t>Muons</a:t>
              </a:r>
              <a:r>
                <a:rPr lang="en-US" sz="1600" i="1" dirty="0">
                  <a:solidFill>
                    <a:srgbClr val="0070C0"/>
                  </a:solidFill>
                </a:rPr>
                <a:t>, Inc.</a:t>
              </a:r>
            </a:p>
          </p:txBody>
        </p:sp>
      </p:grpSp>
      <p:pic>
        <p:nvPicPr>
          <p:cNvPr id="4105" name="Picture 19"/>
          <p:cNvPicPr>
            <a:picLocks noChangeAspect="1" noChangeArrowheads="1"/>
          </p:cNvPicPr>
          <p:nvPr/>
        </p:nvPicPr>
        <p:blipFill>
          <a:blip r:embed="rId4"/>
          <a:srcRect/>
          <a:stretch>
            <a:fillRect/>
          </a:stretch>
        </p:blipFill>
        <p:spPr bwMode="auto">
          <a:xfrm>
            <a:off x="3429000" y="6248400"/>
            <a:ext cx="449263" cy="457200"/>
          </a:xfrm>
          <a:prstGeom prst="rect">
            <a:avLst/>
          </a:prstGeom>
          <a:noFill/>
          <a:ln w="12700">
            <a:noFill/>
            <a:miter lim="800000"/>
            <a:headEnd/>
            <a:tailEnd/>
          </a:ln>
        </p:spPr>
      </p:pic>
      <p:sp>
        <p:nvSpPr>
          <p:cNvPr id="19" name="Rectangle 18"/>
          <p:cNvSpPr/>
          <p:nvPr/>
        </p:nvSpPr>
        <p:spPr>
          <a:xfrm>
            <a:off x="0" y="1219200"/>
            <a:ext cx="8991600" cy="4524315"/>
          </a:xfrm>
          <a:prstGeom prst="rect">
            <a:avLst/>
          </a:prstGeom>
        </p:spPr>
        <p:txBody>
          <a:bodyPr wrap="square">
            <a:spAutoFit/>
          </a:bodyPr>
          <a:lstStyle/>
          <a:p>
            <a:pPr>
              <a:buFont typeface="Arial" charset="0"/>
              <a:buChar char="•"/>
            </a:pPr>
            <a:r>
              <a:rPr lang="en-US" sz="2000" dirty="0" smtClean="0">
                <a:latin typeface="Verdana" pitchFamily="34" charset="0"/>
                <a:cs typeface="Times New Roman" pitchFamily="18" charset="0"/>
              </a:rPr>
              <a:t> </a:t>
            </a:r>
            <a:r>
              <a:rPr lang="en-US" dirty="0" smtClean="0">
                <a:latin typeface="Verdana" pitchFamily="34" charset="0"/>
                <a:cs typeface="Times New Roman" pitchFamily="18" charset="0"/>
              </a:rPr>
              <a:t>Ceramics can play additional role, making volume of Hydrogen smaller and making cavity stronger so the walls do not have to be as thick as without ceramics. </a:t>
            </a:r>
          </a:p>
          <a:p>
            <a:pPr>
              <a:buFont typeface="Arial" charset="0"/>
              <a:buChar char="•"/>
            </a:pPr>
            <a:r>
              <a:rPr lang="en-US" dirty="0" smtClean="0">
                <a:latin typeface="Verdana" pitchFamily="34" charset="0"/>
                <a:cs typeface="Times New Roman" pitchFamily="18" charset="0"/>
              </a:rPr>
              <a:t>   RF power can be fed using loop between two rings. </a:t>
            </a:r>
          </a:p>
          <a:p>
            <a:pPr>
              <a:buFont typeface="Arial" charset="0"/>
              <a:buChar char="•"/>
            </a:pPr>
            <a:r>
              <a:rPr lang="en-US" dirty="0" smtClean="0">
                <a:latin typeface="Verdana" pitchFamily="34" charset="0"/>
                <a:cs typeface="Times New Roman" pitchFamily="18" charset="0"/>
              </a:rPr>
              <a:t>   Cavities can be put next each other so the side wall can be made thin</a:t>
            </a:r>
          </a:p>
          <a:p>
            <a:endParaRPr lang="en-US" dirty="0" smtClean="0">
              <a:latin typeface="Verdana" pitchFamily="34" charset="0"/>
              <a:cs typeface="Times New Roman" pitchFamily="18" charset="0"/>
            </a:endParaRPr>
          </a:p>
          <a:p>
            <a:r>
              <a:rPr lang="en-US" dirty="0" smtClean="0">
                <a:solidFill>
                  <a:srgbClr val="FF0000"/>
                </a:solidFill>
                <a:latin typeface="Verdana" pitchFamily="34" charset="0"/>
                <a:cs typeface="Times New Roman" pitchFamily="18" charset="0"/>
              </a:rPr>
              <a:t> We should do experiments in the MTA</a:t>
            </a:r>
          </a:p>
          <a:p>
            <a:r>
              <a:rPr lang="en-US" dirty="0" smtClean="0">
                <a:solidFill>
                  <a:srgbClr val="FF0000"/>
                </a:solidFill>
                <a:latin typeface="Verdana" pitchFamily="34" charset="0"/>
                <a:cs typeface="Times New Roman" pitchFamily="18" charset="0"/>
              </a:rPr>
              <a:t>         201MHz (with solenoid?)</a:t>
            </a:r>
          </a:p>
          <a:p>
            <a:r>
              <a:rPr lang="en-US" dirty="0" smtClean="0">
                <a:solidFill>
                  <a:srgbClr val="FF0000"/>
                </a:solidFill>
                <a:latin typeface="Verdana" pitchFamily="34" charset="0"/>
                <a:cs typeface="Times New Roman" pitchFamily="18" charset="0"/>
              </a:rPr>
              <a:t>         805MHz with solenoid!</a:t>
            </a:r>
            <a:r>
              <a:rPr lang="en-US" dirty="0" smtClean="0">
                <a:solidFill>
                  <a:srgbClr val="FF0000"/>
                </a:solidFill>
              </a:rPr>
              <a:t>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962400" y="6324600"/>
            <a:ext cx="2362200" cy="365125"/>
          </a:xfrm>
        </p:spPr>
        <p:txBody>
          <a:bodyPr/>
          <a:lstStyle/>
          <a:p>
            <a:pPr>
              <a:defRPr/>
            </a:pPr>
            <a:r>
              <a:rPr lang="en-US" dirty="0" smtClean="0"/>
              <a:t>NFMC Collaboration Meeting</a:t>
            </a:r>
            <a:endParaRPr lang="en-US" dirty="0"/>
          </a:p>
        </p:txBody>
      </p:sp>
      <p:sp>
        <p:nvSpPr>
          <p:cNvPr id="5" name="Slide Number Placeholder 4"/>
          <p:cNvSpPr>
            <a:spLocks noGrp="1"/>
          </p:cNvSpPr>
          <p:nvPr>
            <p:ph type="sldNum" sz="quarter" idx="12"/>
          </p:nvPr>
        </p:nvSpPr>
        <p:spPr/>
        <p:txBody>
          <a:bodyPr/>
          <a:lstStyle/>
          <a:p>
            <a:pPr>
              <a:defRPr/>
            </a:pPr>
            <a:fld id="{2D6A4611-9EC9-4D9B-8A36-FB2989ECAC95}" type="slidenum">
              <a:rPr lang="en-US"/>
              <a:pPr>
                <a:defRPr/>
              </a:pPr>
              <a:t>13</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411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411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92C6204C-39B7-427D-A713-4B3809CF2A02}" type="datetime3">
              <a:rPr lang="en-US" smtClean="0"/>
              <a:pPr>
                <a:defRPr/>
              </a:pPr>
              <a:t>14 January 2010</a:t>
            </a:fld>
            <a:endParaRPr lang="en-US" dirty="0"/>
          </a:p>
        </p:txBody>
      </p:sp>
      <p:grpSp>
        <p:nvGrpSpPr>
          <p:cNvPr id="3" name="Group 18"/>
          <p:cNvGrpSpPr>
            <a:grpSpLocks/>
          </p:cNvGrpSpPr>
          <p:nvPr/>
        </p:nvGrpSpPr>
        <p:grpSpPr bwMode="auto">
          <a:xfrm>
            <a:off x="7086600" y="0"/>
            <a:ext cx="1905000" cy="6096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4108"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4109"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4110"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4111"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4107"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dirty="0" err="1">
                  <a:solidFill>
                    <a:srgbClr val="0070C0"/>
                  </a:solidFill>
                </a:rPr>
                <a:t>Muons</a:t>
              </a:r>
              <a:r>
                <a:rPr lang="en-US" sz="1600" i="1" dirty="0">
                  <a:solidFill>
                    <a:srgbClr val="0070C0"/>
                  </a:solidFill>
                </a:rPr>
                <a:t>, Inc.</a:t>
              </a:r>
            </a:p>
          </p:txBody>
        </p:sp>
      </p:grpSp>
      <p:pic>
        <p:nvPicPr>
          <p:cNvPr id="4105" name="Picture 19"/>
          <p:cNvPicPr>
            <a:picLocks noChangeAspect="1" noChangeArrowheads="1"/>
          </p:cNvPicPr>
          <p:nvPr/>
        </p:nvPicPr>
        <p:blipFill>
          <a:blip r:embed="rId4"/>
          <a:srcRect/>
          <a:stretch>
            <a:fillRect/>
          </a:stretch>
        </p:blipFill>
        <p:spPr bwMode="auto">
          <a:xfrm>
            <a:off x="3429000" y="6248400"/>
            <a:ext cx="449263" cy="457200"/>
          </a:xfrm>
          <a:prstGeom prst="rect">
            <a:avLst/>
          </a:prstGeom>
          <a:noFill/>
          <a:ln w="12700">
            <a:noFill/>
            <a:miter lim="800000"/>
            <a:headEnd/>
            <a:tailEnd/>
          </a:ln>
        </p:spPr>
      </p:pic>
      <p:sp>
        <p:nvSpPr>
          <p:cNvPr id="16" name="Title 1"/>
          <p:cNvSpPr>
            <a:spLocks noGrp="1"/>
          </p:cNvSpPr>
          <p:nvPr>
            <p:ph type="title"/>
          </p:nvPr>
        </p:nvSpPr>
        <p:spPr>
          <a:xfrm>
            <a:off x="2514600" y="0"/>
            <a:ext cx="3810000" cy="762000"/>
          </a:xfrm>
        </p:spPr>
        <p:txBody>
          <a:bodyPr/>
          <a:lstStyle/>
          <a:p>
            <a:pPr eaLnBrk="1" hangingPunct="1"/>
            <a:r>
              <a:rPr lang="en-US" dirty="0" smtClean="0">
                <a:solidFill>
                  <a:srgbClr val="FF0000"/>
                </a:solidFill>
              </a:rPr>
              <a:t>PAC09 Paper</a:t>
            </a:r>
          </a:p>
        </p:txBody>
      </p:sp>
      <p:pic>
        <p:nvPicPr>
          <p:cNvPr id="17" name="Picture 2"/>
          <p:cNvPicPr>
            <a:picLocks noChangeAspect="1" noChangeArrowheads="1"/>
          </p:cNvPicPr>
          <p:nvPr/>
        </p:nvPicPr>
        <p:blipFill>
          <a:blip r:embed="rId5"/>
          <a:srcRect/>
          <a:stretch>
            <a:fillRect/>
          </a:stretch>
        </p:blipFill>
        <p:spPr bwMode="auto">
          <a:xfrm>
            <a:off x="762000" y="685800"/>
            <a:ext cx="7772400" cy="5653088"/>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962400" y="6324600"/>
            <a:ext cx="2362200" cy="365125"/>
          </a:xfrm>
        </p:spPr>
        <p:txBody>
          <a:bodyPr/>
          <a:lstStyle/>
          <a:p>
            <a:pPr>
              <a:defRPr/>
            </a:pPr>
            <a:r>
              <a:rPr lang="en-US" dirty="0" smtClean="0"/>
              <a:t>NFMC Collaboration Meeting</a:t>
            </a:r>
            <a:endParaRPr lang="en-US" dirty="0"/>
          </a:p>
        </p:txBody>
      </p:sp>
      <p:sp>
        <p:nvSpPr>
          <p:cNvPr id="5" name="Slide Number Placeholder 4"/>
          <p:cNvSpPr>
            <a:spLocks noGrp="1"/>
          </p:cNvSpPr>
          <p:nvPr>
            <p:ph type="sldNum" sz="quarter" idx="12"/>
          </p:nvPr>
        </p:nvSpPr>
        <p:spPr/>
        <p:txBody>
          <a:bodyPr/>
          <a:lstStyle/>
          <a:p>
            <a:pPr>
              <a:defRPr/>
            </a:pPr>
            <a:fld id="{2D6A4611-9EC9-4D9B-8A36-FB2989ECAC95}" type="slidenum">
              <a:rPr lang="en-US"/>
              <a:pPr>
                <a:defRPr/>
              </a:pPr>
              <a:t>14</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411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411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92C6204C-39B7-427D-A713-4B3809CF2A02}" type="datetime3">
              <a:rPr lang="en-US" smtClean="0"/>
              <a:pPr>
                <a:defRPr/>
              </a:pPr>
              <a:t>14 January 2010</a:t>
            </a:fld>
            <a:endParaRPr lang="en-US" dirty="0"/>
          </a:p>
        </p:txBody>
      </p:sp>
      <p:grpSp>
        <p:nvGrpSpPr>
          <p:cNvPr id="3" name="Group 18"/>
          <p:cNvGrpSpPr>
            <a:grpSpLocks/>
          </p:cNvGrpSpPr>
          <p:nvPr/>
        </p:nvGrpSpPr>
        <p:grpSpPr bwMode="auto">
          <a:xfrm>
            <a:off x="7086600" y="0"/>
            <a:ext cx="1905000" cy="6096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4108"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4109"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4110"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4111"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4107"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dirty="0" err="1">
                  <a:solidFill>
                    <a:srgbClr val="0070C0"/>
                  </a:solidFill>
                </a:rPr>
                <a:t>Muons</a:t>
              </a:r>
              <a:r>
                <a:rPr lang="en-US" sz="1600" i="1" dirty="0">
                  <a:solidFill>
                    <a:srgbClr val="0070C0"/>
                  </a:solidFill>
                </a:rPr>
                <a:t>, Inc.</a:t>
              </a:r>
            </a:p>
          </p:txBody>
        </p:sp>
      </p:grpSp>
      <p:pic>
        <p:nvPicPr>
          <p:cNvPr id="4105" name="Picture 19"/>
          <p:cNvPicPr>
            <a:picLocks noChangeAspect="1" noChangeArrowheads="1"/>
          </p:cNvPicPr>
          <p:nvPr/>
        </p:nvPicPr>
        <p:blipFill>
          <a:blip r:embed="rId4"/>
          <a:srcRect/>
          <a:stretch>
            <a:fillRect/>
          </a:stretch>
        </p:blipFill>
        <p:spPr bwMode="auto">
          <a:xfrm>
            <a:off x="3429000" y="6248400"/>
            <a:ext cx="449263" cy="457200"/>
          </a:xfrm>
          <a:prstGeom prst="rect">
            <a:avLst/>
          </a:prstGeom>
          <a:noFill/>
          <a:ln w="12700">
            <a:noFill/>
            <a:miter lim="800000"/>
            <a:headEnd/>
            <a:tailEnd/>
          </a:ln>
        </p:spPr>
      </p:pic>
      <p:sp>
        <p:nvSpPr>
          <p:cNvPr id="16" name="Title 1"/>
          <p:cNvSpPr>
            <a:spLocks noGrp="1"/>
          </p:cNvSpPr>
          <p:nvPr>
            <p:ph type="title"/>
          </p:nvPr>
        </p:nvSpPr>
        <p:spPr>
          <a:xfrm>
            <a:off x="2209800" y="685800"/>
            <a:ext cx="4876800" cy="1066800"/>
          </a:xfrm>
        </p:spPr>
        <p:txBody>
          <a:bodyPr/>
          <a:lstStyle/>
          <a:p>
            <a:pPr eaLnBrk="1" hangingPunct="1"/>
            <a:r>
              <a:rPr lang="en-US" dirty="0" smtClean="0"/>
              <a:t>Other Applications </a:t>
            </a:r>
            <a:br>
              <a:rPr lang="en-US" dirty="0" smtClean="0"/>
            </a:br>
            <a:r>
              <a:rPr lang="en-US" dirty="0" smtClean="0"/>
              <a:t>(Vacuum Cavities)</a:t>
            </a:r>
          </a:p>
        </p:txBody>
      </p:sp>
      <p:sp>
        <p:nvSpPr>
          <p:cNvPr id="17" name="Rectangle 1"/>
          <p:cNvSpPr>
            <a:spLocks noChangeArrowheads="1"/>
          </p:cNvSpPr>
          <p:nvPr/>
        </p:nvSpPr>
        <p:spPr bwMode="auto">
          <a:xfrm>
            <a:off x="609600" y="2590800"/>
            <a:ext cx="8077200" cy="3046413"/>
          </a:xfrm>
          <a:prstGeom prst="rect">
            <a:avLst/>
          </a:prstGeom>
          <a:noFill/>
          <a:ln w="12700">
            <a:noFill/>
            <a:miter lim="800000"/>
            <a:headEnd/>
            <a:tailEnd/>
          </a:ln>
        </p:spPr>
        <p:txBody>
          <a:bodyPr anchor="ctr">
            <a:spAutoFit/>
          </a:bodyPr>
          <a:lstStyle/>
          <a:p>
            <a:r>
              <a:rPr lang="en-US" dirty="0">
                <a:latin typeface="Verdana" pitchFamily="34" charset="0"/>
                <a:cs typeface="Times New Roman" pitchFamily="18" charset="0"/>
              </a:rPr>
              <a:t>   May be we can use this type of cavity for </a:t>
            </a:r>
            <a:r>
              <a:rPr lang="en-US" dirty="0" err="1">
                <a:latin typeface="Verdana" pitchFamily="34" charset="0"/>
                <a:cs typeface="Times New Roman" pitchFamily="18" charset="0"/>
              </a:rPr>
              <a:t>Neuffer’s</a:t>
            </a:r>
            <a:r>
              <a:rPr lang="en-US" dirty="0">
                <a:latin typeface="Verdana" pitchFamily="34" charset="0"/>
                <a:cs typeface="Times New Roman" pitchFamily="18" charset="0"/>
              </a:rPr>
              <a:t> Phase Rotation </a:t>
            </a:r>
            <a:r>
              <a:rPr lang="en-US" dirty="0" smtClean="0">
                <a:latin typeface="Verdana" pitchFamily="34" charset="0"/>
                <a:cs typeface="Times New Roman" pitchFamily="18" charset="0"/>
              </a:rPr>
              <a:t>Channel</a:t>
            </a:r>
            <a:r>
              <a:rPr lang="en-US" dirty="0">
                <a:latin typeface="Verdana" pitchFamily="34" charset="0"/>
                <a:cs typeface="Times New Roman" pitchFamily="18" charset="0"/>
              </a:rPr>
              <a:t>. This was Cary Yoshikawa suggestion. The </a:t>
            </a:r>
            <a:r>
              <a:rPr lang="en-US" dirty="0" smtClean="0">
                <a:latin typeface="Verdana" pitchFamily="34" charset="0"/>
                <a:cs typeface="Times New Roman" pitchFamily="18" charset="0"/>
              </a:rPr>
              <a:t>channel </a:t>
            </a:r>
            <a:r>
              <a:rPr lang="en-US" dirty="0">
                <a:latin typeface="Verdana" pitchFamily="34" charset="0"/>
                <a:cs typeface="Times New Roman" pitchFamily="18" charset="0"/>
              </a:rPr>
              <a:t>needs many cavities in range from ~300 to 200MHz. We can use, let say two sizes of Pill Box Cavity (same size different dielectric!) and adjust frequency in between using different </a:t>
            </a:r>
            <a:r>
              <a:rPr lang="en-US" dirty="0" err="1">
                <a:latin typeface="Verdana" pitchFamily="34" charset="0"/>
                <a:cs typeface="Times New Roman" pitchFamily="18" charset="0"/>
              </a:rPr>
              <a:t>iner</a:t>
            </a:r>
            <a:r>
              <a:rPr lang="en-US" dirty="0">
                <a:latin typeface="Verdana" pitchFamily="34" charset="0"/>
                <a:cs typeface="Times New Roman" pitchFamily="18" charset="0"/>
              </a:rPr>
              <a:t> radius, re-entrant nose cones!</a:t>
            </a:r>
            <a:r>
              <a:rPr lang="en-US" dirty="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962400" y="6324600"/>
            <a:ext cx="2362200" cy="365125"/>
          </a:xfrm>
        </p:spPr>
        <p:txBody>
          <a:bodyPr/>
          <a:lstStyle/>
          <a:p>
            <a:pPr>
              <a:defRPr/>
            </a:pPr>
            <a:r>
              <a:rPr lang="en-US" dirty="0" smtClean="0"/>
              <a:t>NFMC Collaboration Meeting</a:t>
            </a:r>
            <a:endParaRPr lang="en-US" dirty="0"/>
          </a:p>
        </p:txBody>
      </p:sp>
      <p:sp>
        <p:nvSpPr>
          <p:cNvPr id="5" name="Slide Number Placeholder 4"/>
          <p:cNvSpPr>
            <a:spLocks noGrp="1"/>
          </p:cNvSpPr>
          <p:nvPr>
            <p:ph type="sldNum" sz="quarter" idx="12"/>
          </p:nvPr>
        </p:nvSpPr>
        <p:spPr/>
        <p:txBody>
          <a:bodyPr/>
          <a:lstStyle/>
          <a:p>
            <a:pPr>
              <a:defRPr/>
            </a:pPr>
            <a:fld id="{2D6A4611-9EC9-4D9B-8A36-FB2989ECAC95}" type="slidenum">
              <a:rPr lang="en-US"/>
              <a:pPr>
                <a:defRPr/>
              </a:pPr>
              <a:t>15</a:t>
            </a:fld>
            <a:endParaRPr lang="en-US" dirty="0"/>
          </a:p>
        </p:txBody>
      </p:sp>
      <p:grpSp>
        <p:nvGrpSpPr>
          <p:cNvPr id="2" name="Group 3986"/>
          <p:cNvGrpSpPr>
            <a:grpSpLocks/>
          </p:cNvGrpSpPr>
          <p:nvPr/>
        </p:nvGrpSpPr>
        <p:grpSpPr bwMode="auto">
          <a:xfrm>
            <a:off x="0" y="0"/>
            <a:ext cx="1828800" cy="457200"/>
            <a:chOff x="14688" y="20640"/>
            <a:chExt cx="3744" cy="1008"/>
          </a:xfrm>
        </p:grpSpPr>
        <p:sp>
          <p:nvSpPr>
            <p:cNvPr id="4112" name="Rectangle 3987"/>
            <p:cNvSpPr>
              <a:spLocks noChangeArrowheads="1"/>
            </p:cNvSpPr>
            <p:nvPr/>
          </p:nvSpPr>
          <p:spPr bwMode="auto">
            <a:xfrm>
              <a:off x="14688" y="20640"/>
              <a:ext cx="3744" cy="1008"/>
            </a:xfrm>
            <a:prstGeom prst="rect">
              <a:avLst/>
            </a:prstGeom>
            <a:solidFill>
              <a:schemeClr val="bg1"/>
            </a:solidFill>
            <a:ln w="76200">
              <a:noFill/>
              <a:miter lim="800000"/>
              <a:headEnd/>
              <a:tailEnd/>
            </a:ln>
          </p:spPr>
          <p:txBody>
            <a:bodyPr wrap="none" anchor="ctr"/>
            <a:lstStyle/>
            <a:p>
              <a:endParaRPr lang="en-US"/>
            </a:p>
          </p:txBody>
        </p:sp>
        <p:pic>
          <p:nvPicPr>
            <p:cNvPr id="4113" name="Picture 3988" descr="FermiLogo_blue"/>
            <p:cNvPicPr>
              <a:picLocks noChangeAspect="1" noChangeArrowheads="1"/>
            </p:cNvPicPr>
            <p:nvPr/>
          </p:nvPicPr>
          <p:blipFill>
            <a:blip r:embed="rId3"/>
            <a:srcRect/>
            <a:stretch>
              <a:fillRect/>
            </a:stretch>
          </p:blipFill>
          <p:spPr bwMode="auto">
            <a:xfrm>
              <a:off x="14784" y="20784"/>
              <a:ext cx="3552" cy="683"/>
            </a:xfrm>
            <a:prstGeom prst="rect">
              <a:avLst/>
            </a:prstGeom>
            <a:solidFill>
              <a:schemeClr val="bg1"/>
            </a:solidFill>
            <a:ln w="9525">
              <a:noFill/>
              <a:miter lim="800000"/>
              <a:headEnd/>
              <a:tailEnd/>
            </a:ln>
          </p:spPr>
        </p:pic>
      </p:grpSp>
      <p:sp>
        <p:nvSpPr>
          <p:cNvPr id="18" name="Date Placeholder 17"/>
          <p:cNvSpPr>
            <a:spLocks noGrp="1"/>
          </p:cNvSpPr>
          <p:nvPr>
            <p:ph type="dt" sz="quarter" idx="10"/>
          </p:nvPr>
        </p:nvSpPr>
        <p:spPr/>
        <p:txBody>
          <a:bodyPr/>
          <a:lstStyle/>
          <a:p>
            <a:pPr>
              <a:defRPr/>
            </a:pPr>
            <a:fld id="{92C6204C-39B7-427D-A713-4B3809CF2A02}" type="datetime3">
              <a:rPr lang="en-US" smtClean="0"/>
              <a:pPr>
                <a:defRPr/>
              </a:pPr>
              <a:t>14 January 2010</a:t>
            </a:fld>
            <a:endParaRPr lang="en-US" dirty="0"/>
          </a:p>
        </p:txBody>
      </p:sp>
      <p:grpSp>
        <p:nvGrpSpPr>
          <p:cNvPr id="3" name="Group 18"/>
          <p:cNvGrpSpPr>
            <a:grpSpLocks/>
          </p:cNvGrpSpPr>
          <p:nvPr/>
        </p:nvGrpSpPr>
        <p:grpSpPr bwMode="auto">
          <a:xfrm>
            <a:off x="7086600" y="0"/>
            <a:ext cx="1905000" cy="609600"/>
            <a:chOff x="3840" y="3216"/>
            <a:chExt cx="1440" cy="624"/>
          </a:xfrm>
        </p:grpSpPr>
        <p:grpSp>
          <p:nvGrpSpPr>
            <p:cNvPr id="6" name="Group 4"/>
            <p:cNvGrpSpPr>
              <a:grpSpLocks/>
            </p:cNvGrpSpPr>
            <p:nvPr/>
          </p:nvGrpSpPr>
          <p:grpSpPr bwMode="auto">
            <a:xfrm>
              <a:off x="3840" y="3216"/>
              <a:ext cx="336" cy="624"/>
              <a:chOff x="1152" y="288"/>
              <a:chExt cx="960" cy="1872"/>
            </a:xfrm>
          </p:grpSpPr>
          <p:sp>
            <p:nvSpPr>
              <p:cNvPr id="4108" name="Oval 5"/>
              <p:cNvSpPr>
                <a:spLocks noChangeArrowheads="1"/>
              </p:cNvSpPr>
              <p:nvPr/>
            </p:nvSpPr>
            <p:spPr bwMode="auto">
              <a:xfrm>
                <a:off x="1152" y="1488"/>
                <a:ext cx="960" cy="672"/>
              </a:xfrm>
              <a:prstGeom prst="ellipse">
                <a:avLst/>
              </a:prstGeom>
              <a:solidFill>
                <a:srgbClr val="0070C0"/>
              </a:solidFill>
              <a:ln w="9525">
                <a:noFill/>
                <a:round/>
                <a:headEnd/>
                <a:tailEnd/>
              </a:ln>
            </p:spPr>
            <p:txBody>
              <a:bodyPr wrap="none" anchor="ctr"/>
              <a:lstStyle/>
              <a:p>
                <a:endParaRPr lang="en-US">
                  <a:solidFill>
                    <a:srgbClr val="0070C0"/>
                  </a:solidFill>
                </a:endParaRPr>
              </a:p>
            </p:txBody>
          </p:sp>
          <p:sp>
            <p:nvSpPr>
              <p:cNvPr id="4109" name="Oval 6"/>
              <p:cNvSpPr>
                <a:spLocks noChangeArrowheads="1"/>
              </p:cNvSpPr>
              <p:nvPr/>
            </p:nvSpPr>
            <p:spPr bwMode="auto">
              <a:xfrm>
                <a:off x="1152" y="288"/>
                <a:ext cx="960" cy="672"/>
              </a:xfrm>
              <a:prstGeom prst="ellipse">
                <a:avLst/>
              </a:prstGeom>
              <a:solidFill>
                <a:srgbClr val="0070C0"/>
              </a:solidFill>
              <a:ln w="9525">
                <a:noFill/>
                <a:round/>
                <a:headEnd/>
                <a:tailEnd/>
              </a:ln>
            </p:spPr>
            <p:txBody>
              <a:bodyPr wrap="none" anchor="ctr"/>
              <a:lstStyle/>
              <a:p>
                <a:endParaRPr lang="en-US"/>
              </a:p>
            </p:txBody>
          </p:sp>
          <p:sp>
            <p:nvSpPr>
              <p:cNvPr id="4110" name="Rectangle 7"/>
              <p:cNvSpPr>
                <a:spLocks noChangeAspect="1" noChangeArrowheads="1"/>
              </p:cNvSpPr>
              <p:nvPr/>
            </p:nvSpPr>
            <p:spPr bwMode="auto">
              <a:xfrm>
                <a:off x="1152" y="624"/>
                <a:ext cx="960" cy="1200"/>
              </a:xfrm>
              <a:prstGeom prst="rect">
                <a:avLst/>
              </a:prstGeom>
              <a:solidFill>
                <a:srgbClr val="0070C0"/>
              </a:solidFill>
              <a:ln w="28575">
                <a:noFill/>
                <a:miter lim="800000"/>
                <a:headEnd/>
                <a:tailEnd/>
              </a:ln>
            </p:spPr>
            <p:txBody>
              <a:bodyPr wrap="none" anchor="ctr"/>
              <a:lstStyle/>
              <a:p>
                <a:endParaRPr lang="en-US"/>
              </a:p>
            </p:txBody>
          </p:sp>
          <p:sp>
            <p:nvSpPr>
              <p:cNvPr id="4111" name="WordArt 8"/>
              <p:cNvSpPr>
                <a:spLocks noChangeAspect="1" noChangeArrowheads="1" noChangeShapeType="1" noTextEdit="1"/>
              </p:cNvSpPr>
              <p:nvPr/>
            </p:nvSpPr>
            <p:spPr bwMode="auto">
              <a:xfrm>
                <a:off x="1392" y="768"/>
                <a:ext cx="494" cy="1008"/>
              </a:xfrm>
              <a:prstGeom prst="rect">
                <a:avLst/>
              </a:prstGeom>
            </p:spPr>
            <p:txBody>
              <a:bodyPr wrap="none" fromWordArt="1">
                <a:prstTxWarp prst="textPlain">
                  <a:avLst>
                    <a:gd name="adj" fmla="val 52833"/>
                  </a:avLst>
                </a:prstTxWarp>
              </a:bodyPr>
              <a:lstStyle/>
              <a:p>
                <a:r>
                  <a:rPr lang="en-US" sz="5400" i="1" kern="10">
                    <a:ln w="19050">
                      <a:noFill/>
                      <a:round/>
                      <a:headEnd/>
                      <a:tailEnd/>
                    </a:ln>
                    <a:solidFill>
                      <a:srgbClr val="FFFFFF"/>
                    </a:solidFill>
                    <a:latin typeface="Symbol"/>
                  </a:rPr>
                  <a:t>m</a:t>
                </a:r>
              </a:p>
            </p:txBody>
          </p:sp>
        </p:grpSp>
        <p:sp>
          <p:nvSpPr>
            <p:cNvPr id="4107" name="Text Box 9"/>
            <p:cNvSpPr txBox="1">
              <a:spLocks noChangeArrowheads="1"/>
            </p:cNvSpPr>
            <p:nvPr/>
          </p:nvSpPr>
          <p:spPr bwMode="auto">
            <a:xfrm>
              <a:off x="4274" y="3360"/>
              <a:ext cx="1006" cy="251"/>
            </a:xfrm>
            <a:prstGeom prst="rect">
              <a:avLst/>
            </a:prstGeom>
            <a:noFill/>
            <a:ln w="9525">
              <a:noFill/>
              <a:miter lim="800000"/>
              <a:headEnd/>
              <a:tailEnd/>
            </a:ln>
          </p:spPr>
          <p:txBody>
            <a:bodyPr>
              <a:spAutoFit/>
            </a:bodyPr>
            <a:lstStyle/>
            <a:p>
              <a:pPr>
                <a:spcBef>
                  <a:spcPct val="50000"/>
                </a:spcBef>
              </a:pPr>
              <a:r>
                <a:rPr lang="en-US" sz="1600" i="1" dirty="0" err="1">
                  <a:solidFill>
                    <a:srgbClr val="0070C0"/>
                  </a:solidFill>
                </a:rPr>
                <a:t>Muons</a:t>
              </a:r>
              <a:r>
                <a:rPr lang="en-US" sz="1600" i="1" dirty="0">
                  <a:solidFill>
                    <a:srgbClr val="0070C0"/>
                  </a:solidFill>
                </a:rPr>
                <a:t>, Inc.</a:t>
              </a:r>
            </a:p>
          </p:txBody>
        </p:sp>
      </p:grpSp>
      <p:pic>
        <p:nvPicPr>
          <p:cNvPr id="4105" name="Picture 19"/>
          <p:cNvPicPr>
            <a:picLocks noChangeAspect="1" noChangeArrowheads="1"/>
          </p:cNvPicPr>
          <p:nvPr/>
        </p:nvPicPr>
        <p:blipFill>
          <a:blip r:embed="rId4"/>
          <a:srcRect/>
          <a:stretch>
            <a:fillRect/>
          </a:stretch>
        </p:blipFill>
        <p:spPr bwMode="auto">
          <a:xfrm>
            <a:off x="3429000" y="6248400"/>
            <a:ext cx="449263" cy="457200"/>
          </a:xfrm>
          <a:prstGeom prst="rect">
            <a:avLst/>
          </a:prstGeom>
          <a:noFill/>
          <a:ln w="12700">
            <a:noFill/>
            <a:miter lim="800000"/>
            <a:headEnd/>
            <a:tailEnd/>
          </a:ln>
        </p:spPr>
      </p:pic>
      <p:sp>
        <p:nvSpPr>
          <p:cNvPr id="16" name="TextBox 15"/>
          <p:cNvSpPr txBox="1"/>
          <p:nvPr/>
        </p:nvSpPr>
        <p:spPr>
          <a:xfrm>
            <a:off x="3352800" y="0"/>
            <a:ext cx="2608406" cy="923330"/>
          </a:xfrm>
          <a:prstGeom prst="rect">
            <a:avLst/>
          </a:prstGeom>
          <a:noFill/>
        </p:spPr>
        <p:txBody>
          <a:bodyPr wrap="none" rtlCol="0">
            <a:spAutoFit/>
          </a:bodyPr>
          <a:lstStyle/>
          <a:p>
            <a:r>
              <a:rPr lang="en-US" sz="5400" dirty="0" smtClean="0"/>
              <a:t>Outlook</a:t>
            </a:r>
            <a:endParaRPr lang="en-US" sz="5400" dirty="0"/>
          </a:p>
        </p:txBody>
      </p:sp>
      <p:sp>
        <p:nvSpPr>
          <p:cNvPr id="17" name="TextBox 16"/>
          <p:cNvSpPr txBox="1"/>
          <p:nvPr/>
        </p:nvSpPr>
        <p:spPr>
          <a:xfrm>
            <a:off x="914400" y="2057400"/>
            <a:ext cx="7552645" cy="2554545"/>
          </a:xfrm>
          <a:prstGeom prst="rect">
            <a:avLst/>
          </a:prstGeom>
          <a:noFill/>
        </p:spPr>
        <p:txBody>
          <a:bodyPr wrap="none" rtlCol="0">
            <a:spAutoFit/>
          </a:bodyPr>
          <a:lstStyle/>
          <a:p>
            <a:pPr>
              <a:buFont typeface="Arial" pitchFamily="34" charset="0"/>
              <a:buChar char="•"/>
            </a:pPr>
            <a:r>
              <a:rPr lang="en-US" sz="4000" dirty="0" smtClean="0">
                <a:solidFill>
                  <a:srgbClr val="FF0000"/>
                </a:solidFill>
              </a:rPr>
              <a:t>There is no Concluding Slide</a:t>
            </a:r>
          </a:p>
          <a:p>
            <a:pPr>
              <a:buFont typeface="Arial" pitchFamily="34" charset="0"/>
              <a:buChar char="•"/>
            </a:pPr>
            <a:r>
              <a:rPr lang="en-US" sz="4000" dirty="0" smtClean="0">
                <a:solidFill>
                  <a:srgbClr val="FF0000"/>
                </a:solidFill>
              </a:rPr>
              <a:t>Work on this is just at Beginning</a:t>
            </a:r>
          </a:p>
          <a:p>
            <a:pPr>
              <a:buFont typeface="Arial" pitchFamily="34" charset="0"/>
              <a:buChar char="•"/>
            </a:pPr>
            <a:r>
              <a:rPr lang="en-US" sz="4000" dirty="0" smtClean="0">
                <a:solidFill>
                  <a:srgbClr val="FF0000"/>
                </a:solidFill>
              </a:rPr>
              <a:t>So Please HELP</a:t>
            </a:r>
          </a:p>
          <a:p>
            <a:pPr>
              <a:buFont typeface="Arial" pitchFamily="34" charset="0"/>
              <a:buChar char="•"/>
            </a:pPr>
            <a:r>
              <a:rPr lang="en-US" sz="4000" dirty="0" smtClean="0">
                <a:solidFill>
                  <a:srgbClr val="FF0000"/>
                </a:solidFill>
              </a:rPr>
              <a:t>Everybody is Welcome</a:t>
            </a:r>
            <a:endParaRPr lang="en-US" sz="4000"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962400" y="6324600"/>
            <a:ext cx="2362200" cy="365125"/>
          </a:xfrm>
        </p:spPr>
        <p:txBody>
          <a:bodyPr/>
          <a:lstStyle/>
          <a:p>
            <a:pPr>
              <a:defRPr/>
            </a:pPr>
            <a:r>
              <a:rPr lang="en-US" dirty="0" smtClean="0"/>
              <a:t>NFMC Collaboration Meeting</a:t>
            </a:r>
            <a:endParaRPr lang="en-US" dirty="0"/>
          </a:p>
        </p:txBody>
      </p:sp>
      <p:sp>
        <p:nvSpPr>
          <p:cNvPr id="5" name="Slide Number Placeholder 4"/>
          <p:cNvSpPr>
            <a:spLocks noGrp="1"/>
          </p:cNvSpPr>
          <p:nvPr>
            <p:ph type="sldNum" sz="quarter" idx="12"/>
          </p:nvPr>
        </p:nvSpPr>
        <p:spPr/>
        <p:txBody>
          <a:bodyPr/>
          <a:lstStyle/>
          <a:p>
            <a:pPr>
              <a:defRPr/>
            </a:pPr>
            <a:fld id="{2D6A4611-9EC9-4D9B-8A36-FB2989ECAC95}" type="slidenum">
              <a:rPr lang="en-US"/>
              <a:pPr>
                <a:defRPr/>
              </a:pPr>
              <a:t>16</a:t>
            </a:fld>
            <a:endParaRPr lang="en-US" dirty="0"/>
          </a:p>
        </p:txBody>
      </p:sp>
      <p:sp>
        <p:nvSpPr>
          <p:cNvPr id="18" name="Date Placeholder 17"/>
          <p:cNvSpPr>
            <a:spLocks noGrp="1"/>
          </p:cNvSpPr>
          <p:nvPr>
            <p:ph type="dt" sz="quarter" idx="10"/>
          </p:nvPr>
        </p:nvSpPr>
        <p:spPr/>
        <p:txBody>
          <a:bodyPr/>
          <a:lstStyle/>
          <a:p>
            <a:pPr>
              <a:defRPr/>
            </a:pPr>
            <a:fld id="{92C6204C-39B7-427D-A713-4B3809CF2A02}" type="datetime3">
              <a:rPr lang="en-US" smtClean="0"/>
              <a:pPr>
                <a:defRPr/>
              </a:pPr>
              <a:t>14 January 2010</a:t>
            </a:fld>
            <a:endParaRPr lang="en-US" dirty="0"/>
          </a:p>
        </p:txBody>
      </p:sp>
      <p:sp>
        <p:nvSpPr>
          <p:cNvPr id="16" name="TextBox 15"/>
          <p:cNvSpPr txBox="1"/>
          <p:nvPr/>
        </p:nvSpPr>
        <p:spPr>
          <a:xfrm>
            <a:off x="3352800" y="0"/>
            <a:ext cx="1608133" cy="923330"/>
          </a:xfrm>
          <a:prstGeom prst="rect">
            <a:avLst/>
          </a:prstGeom>
          <a:noFill/>
        </p:spPr>
        <p:txBody>
          <a:bodyPr wrap="none" rtlCol="0">
            <a:spAutoFit/>
          </a:bodyPr>
          <a:lstStyle/>
          <a:p>
            <a:r>
              <a:rPr lang="en-US" sz="5400" dirty="0" smtClean="0"/>
              <a:t>Help</a:t>
            </a:r>
            <a:endParaRPr lang="en-US" sz="5400" dirty="0"/>
          </a:p>
        </p:txBody>
      </p:sp>
      <p:sp>
        <p:nvSpPr>
          <p:cNvPr id="19" name="Rectangle 18"/>
          <p:cNvSpPr/>
          <p:nvPr/>
        </p:nvSpPr>
        <p:spPr>
          <a:xfrm>
            <a:off x="533400" y="990600"/>
            <a:ext cx="8077200" cy="4339650"/>
          </a:xfrm>
          <a:prstGeom prst="rect">
            <a:avLst/>
          </a:prstGeom>
        </p:spPr>
        <p:txBody>
          <a:bodyPr wrap="square">
            <a:spAutoFit/>
          </a:bodyPr>
          <a:lstStyle/>
          <a:p>
            <a:r>
              <a:rPr lang="en-US" b="0" dirty="0" smtClean="0"/>
              <a:t/>
            </a:r>
            <a:br>
              <a:rPr lang="en-US" b="0" dirty="0" smtClean="0"/>
            </a:br>
            <a:r>
              <a:rPr lang="en-US" sz="1400" b="0" dirty="0" smtClean="0"/>
              <a:t>This letter is in support of a proposal submitted to your office by Dr. Robert Garnett of Los Alamos National Laboratory (LANL) for potential funding of the maintenance, distribution, and on-going development of several key LANL accelerator design and simulation codes. These codes have a long history of use by the broader accelerator community as well as by FNAL in support of our accelerator design efforts and to support operations. They are well bench-marked and have been used in many successful projects, including more recently the design of the </a:t>
            </a:r>
            <a:r>
              <a:rPr lang="en-US" sz="1400" b="0" dirty="0" err="1" smtClean="0"/>
              <a:t>Spallation</a:t>
            </a:r>
            <a:r>
              <a:rPr lang="en-US" sz="1400" b="0" dirty="0" smtClean="0"/>
              <a:t> Neutron Source (SNS) at Oak Ridge National Laboratory. They are also used to benchmark newer codes such as the Argonne code TRACK which is being used to model and design the linac for Project X. </a:t>
            </a:r>
            <a:br>
              <a:rPr lang="en-US" sz="1400" b="0" dirty="0" smtClean="0"/>
            </a:br>
            <a:r>
              <a:rPr lang="en-US" sz="1400" b="0" dirty="0" smtClean="0"/>
              <a:t/>
            </a:r>
            <a:br>
              <a:rPr lang="en-US" sz="1400" b="0" dirty="0" smtClean="0"/>
            </a:br>
            <a:r>
              <a:rPr lang="en-US" sz="1400" b="0" dirty="0" smtClean="0"/>
              <a:t>In the recent past these codes were well-maintained and adequately supported by LANL. It is our understanding that due to inadequate funding in recent years, the support to the users and development of these codes has been very limited. Support for us as users of these codes is very important as well as are improvements of the physics they contain and modernization of the code architecture.</a:t>
            </a:r>
            <a:br>
              <a:rPr lang="en-US" sz="1400" b="0" dirty="0" smtClean="0"/>
            </a:br>
            <a:r>
              <a:rPr lang="en-US" sz="1400" b="0" dirty="0" smtClean="0"/>
              <a:t/>
            </a:r>
            <a:br>
              <a:rPr lang="en-US" sz="1400" b="0" dirty="0" smtClean="0"/>
            </a:br>
            <a:r>
              <a:rPr lang="en-US" sz="1400" b="0" dirty="0" smtClean="0"/>
              <a:t>We strongly endorse funding this proposal in order to preserve what we believe to be a national resource and a valuable service to the accelerator community. </a:t>
            </a:r>
            <a:br>
              <a:rPr lang="en-US" sz="1400" b="0" dirty="0" smtClean="0"/>
            </a:br>
            <a:r>
              <a:rPr lang="en-US" sz="1400" b="0" dirty="0" smtClean="0"/>
              <a:t/>
            </a:r>
            <a:br>
              <a:rPr lang="en-US" sz="1400" b="0" dirty="0" smtClean="0"/>
            </a:br>
            <a:r>
              <a:rPr lang="en-US" sz="1400" b="0" dirty="0" smtClean="0"/>
              <a:t>Sincerely,</a:t>
            </a:r>
            <a:endParaRPr lang="en-US" sz="1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4187</TotalTime>
  <Pages>11</Pages>
  <Words>1659</Words>
  <Application>Microsoft PowerPoint 4.0</Application>
  <PresentationFormat>Letter Paper (8.5x11 in)</PresentationFormat>
  <Paragraphs>347</Paragraphs>
  <Slides>16</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Office Theme</vt:lpstr>
      <vt:lpstr>Equation</vt:lpstr>
      <vt:lpstr>Slide 1</vt:lpstr>
      <vt:lpstr>Motivation </vt:lpstr>
      <vt:lpstr>Ez as a function of Radius for various ceramic loaded 325 MHz “pillbox” cells</vt:lpstr>
      <vt:lpstr>Slide 4</vt:lpstr>
      <vt:lpstr>Slide 5</vt:lpstr>
      <vt:lpstr>Slide 6</vt:lpstr>
      <vt:lpstr>Slide 7</vt:lpstr>
      <vt:lpstr>Slide 8</vt:lpstr>
      <vt:lpstr>Ceramic Losses</vt:lpstr>
      <vt:lpstr>Slide 10</vt:lpstr>
      <vt:lpstr>Slide 11</vt:lpstr>
      <vt:lpstr>Slide 12</vt:lpstr>
      <vt:lpstr>PAC09 Paper</vt:lpstr>
      <vt:lpstr>Other Applications  (Vacuum Cavities)</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Proton Driver</dc:title>
  <dc:subject/>
  <dc:creator>HP Authorized Customer</dc:creator>
  <cp:keywords/>
  <dc:description/>
  <cp:lastModifiedBy>popovic</cp:lastModifiedBy>
  <cp:revision>151</cp:revision>
  <cp:lastPrinted>1999-02-22T16:49:58Z</cp:lastPrinted>
  <dcterms:created xsi:type="dcterms:W3CDTF">1999-02-20T08:16:28Z</dcterms:created>
  <dcterms:modified xsi:type="dcterms:W3CDTF">2010-01-14T20:00:47Z</dcterms:modified>
</cp:coreProperties>
</file>