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Default Extension="png" ContentType="image/png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commentAuthors.xml" ContentType="application/vnd.openxmlformats-officedocument.presentationml.commentAuthors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embeddings/Microsoft_Equation1.bin" ContentType="application/vnd.openxmlformats-officedocument.oleObje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Default Extension="wmf" ContentType="image/x-wmf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embeddings/Microsoft_Equation2.bin" ContentType="application/vnd.openxmlformats-officedocument.oleObject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>
  <p:sldMasterIdLst>
    <p:sldMasterId id="2147483664" r:id="rId1"/>
  </p:sldMasterIdLst>
  <p:notesMasterIdLst>
    <p:notesMasterId r:id="rId33"/>
  </p:notesMasterIdLst>
  <p:handoutMasterIdLst>
    <p:handoutMasterId r:id="rId34"/>
  </p:handoutMasterIdLst>
  <p:sldIdLst>
    <p:sldId id="541" r:id="rId2"/>
    <p:sldId id="804" r:id="rId3"/>
    <p:sldId id="802" r:id="rId4"/>
    <p:sldId id="775" r:id="rId5"/>
    <p:sldId id="803" r:id="rId6"/>
    <p:sldId id="780" r:id="rId7"/>
    <p:sldId id="806" r:id="rId8"/>
    <p:sldId id="813" r:id="rId9"/>
    <p:sldId id="807" r:id="rId10"/>
    <p:sldId id="809" r:id="rId11"/>
    <p:sldId id="800" r:id="rId12"/>
    <p:sldId id="814" r:id="rId13"/>
    <p:sldId id="774" r:id="rId14"/>
    <p:sldId id="815" r:id="rId15"/>
    <p:sldId id="747" r:id="rId16"/>
    <p:sldId id="817" r:id="rId17"/>
    <p:sldId id="818" r:id="rId18"/>
    <p:sldId id="824" r:id="rId19"/>
    <p:sldId id="825" r:id="rId20"/>
    <p:sldId id="823" r:id="rId21"/>
    <p:sldId id="821" r:id="rId22"/>
    <p:sldId id="793" r:id="rId23"/>
    <p:sldId id="826" r:id="rId24"/>
    <p:sldId id="827" r:id="rId25"/>
    <p:sldId id="794" r:id="rId26"/>
    <p:sldId id="790" r:id="rId27"/>
    <p:sldId id="791" r:id="rId28"/>
    <p:sldId id="789" r:id="rId29"/>
    <p:sldId id="828" r:id="rId30"/>
    <p:sldId id="805" r:id="rId31"/>
    <p:sldId id="810" r:id="rId32"/>
  </p:sldIdLst>
  <p:sldSz cx="9144000" cy="6858000" type="screen4x3"/>
  <p:notesSz cx="7099300" cy="9385300"/>
  <p:defaultTextStyle>
    <a:defPPr>
      <a:defRPr lang="en-US"/>
    </a:defPPr>
    <a:lvl1pPr algn="ctr" rtl="0" eaLnBrk="0" fontAlgn="base" hangingPunct="0">
      <a:spcBef>
        <a:spcPct val="5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mAuthor id="0" name="Piermaria J. Oddone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FFCC99"/>
    <a:srgbClr val="0066FF"/>
    <a:srgbClr val="99CCFF"/>
    <a:srgbClr val="CCCCFF"/>
    <a:srgbClr val="FFFF00"/>
    <a:srgbClr val="FFFFFF"/>
    <a:srgbClr val="66CCFF"/>
    <a:srgbClr val="FF99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0806" autoAdjust="0"/>
    <p:restoredTop sz="94600" autoAdjust="0"/>
  </p:normalViewPr>
  <p:slideViewPr>
    <p:cSldViewPr snapToGrid="0">
      <p:cViewPr varScale="1">
        <p:scale>
          <a:sx n="107" d="100"/>
          <a:sy n="107" d="100"/>
        </p:scale>
        <p:origin x="-44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20"/>
    </p:cViewPr>
  </p:sorterViewPr>
  <p:notesViewPr>
    <p:cSldViewPr snapToGrid="0">
      <p:cViewPr varScale="1">
        <p:scale>
          <a:sx n="57" d="100"/>
          <a:sy n="57" d="100"/>
        </p:scale>
        <p:origin x="-1770" y="-84"/>
      </p:cViewPr>
      <p:guideLst>
        <p:guide orient="horz" pos="2957"/>
        <p:guide pos="2235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9" tIns="48327" rIns="96669" bIns="48327" numCol="1" anchor="t" anchorCtr="0" compatLnSpc="1">
            <a:prstTxWarp prst="textNoShape">
              <a:avLst/>
            </a:prstTxWarp>
          </a:bodyPr>
          <a:lstStyle>
            <a:lvl1pPr algn="l" defTabSz="968375">
              <a:spcBef>
                <a:spcPct val="0"/>
              </a:spcBef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Test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9" tIns="48327" rIns="96669" bIns="48327" numCol="1" anchor="t" anchorCtr="0" compatLnSpc="1">
            <a:prstTxWarp prst="textNoShape">
              <a:avLst/>
            </a:prstTxWarp>
          </a:bodyPr>
          <a:lstStyle>
            <a:lvl1pPr algn="r" defTabSz="968375">
              <a:spcBef>
                <a:spcPct val="0"/>
              </a:spcBef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6988"/>
            <a:ext cx="307657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9" tIns="48327" rIns="96669" bIns="48327" numCol="1" anchor="b" anchorCtr="0" compatLnSpc="1">
            <a:prstTxWarp prst="textNoShape">
              <a:avLst/>
            </a:prstTxWarp>
          </a:bodyPr>
          <a:lstStyle>
            <a:lvl1pPr algn="l" defTabSz="968375">
              <a:spcBef>
                <a:spcPct val="0"/>
              </a:spcBef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8916988"/>
            <a:ext cx="307657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9" tIns="48327" rIns="96669" bIns="48327" numCol="1" anchor="b" anchorCtr="0" compatLnSpc="1">
            <a:prstTxWarp prst="textNoShape">
              <a:avLst/>
            </a:prstTxWarp>
          </a:bodyPr>
          <a:lstStyle>
            <a:lvl1pPr algn="r" defTabSz="968375">
              <a:spcBef>
                <a:spcPct val="0"/>
              </a:spcBef>
              <a:defRPr sz="1300">
                <a:latin typeface="Times New Roman" pitchFamily="18" charset="0"/>
              </a:defRPr>
            </a:lvl1pPr>
          </a:lstStyle>
          <a:p>
            <a:fld id="{FEF8D276-C8D3-4DD0-A901-A0D9D6B2E90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9" tIns="48327" rIns="96669" bIns="48327" numCol="1" anchor="t" anchorCtr="0" compatLnSpc="1">
            <a:prstTxWarp prst="textNoShape">
              <a:avLst/>
            </a:prstTxWarp>
          </a:bodyPr>
          <a:lstStyle>
            <a:lvl1pPr algn="l" defTabSz="968375">
              <a:spcBef>
                <a:spcPct val="0"/>
              </a:spcBef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Test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9" tIns="48327" rIns="96669" bIns="48327" numCol="1" anchor="t" anchorCtr="0" compatLnSpc="1">
            <a:prstTxWarp prst="textNoShape">
              <a:avLst/>
            </a:prstTxWarp>
          </a:bodyPr>
          <a:lstStyle>
            <a:lvl1pPr algn="r" defTabSz="968375">
              <a:spcBef>
                <a:spcPct val="0"/>
              </a:spcBef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3263"/>
            <a:ext cx="4692650" cy="35194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457700"/>
            <a:ext cx="5203825" cy="422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9" tIns="48327" rIns="96669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6988"/>
            <a:ext cx="307657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9" tIns="48327" rIns="96669" bIns="48327" numCol="1" anchor="b" anchorCtr="0" compatLnSpc="1">
            <a:prstTxWarp prst="textNoShape">
              <a:avLst/>
            </a:prstTxWarp>
          </a:bodyPr>
          <a:lstStyle>
            <a:lvl1pPr algn="l" defTabSz="968375">
              <a:spcBef>
                <a:spcPct val="0"/>
              </a:spcBef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8916988"/>
            <a:ext cx="307657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9" tIns="48327" rIns="96669" bIns="48327" numCol="1" anchor="b" anchorCtr="0" compatLnSpc="1">
            <a:prstTxWarp prst="textNoShape">
              <a:avLst/>
            </a:prstTxWarp>
          </a:bodyPr>
          <a:lstStyle>
            <a:lvl1pPr algn="r" defTabSz="968375">
              <a:spcBef>
                <a:spcPct val="0"/>
              </a:spcBef>
              <a:defRPr sz="1300">
                <a:latin typeface="Times New Roman" pitchFamily="18" charset="0"/>
              </a:defRPr>
            </a:lvl1pPr>
          </a:lstStyle>
          <a:p>
            <a:fld id="{8AA2434D-3980-49BA-8B34-A462119D87F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386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30338"/>
            <a:ext cx="7772400" cy="155575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6938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100638" y="3581400"/>
            <a:ext cx="3848100" cy="2579688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69388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69389" name="Rectangle 13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 algn="ctr">
              <a:defRPr i="0">
                <a:latin typeface="+mj-lt"/>
              </a:defRPr>
            </a:lvl1pPr>
          </a:lstStyle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869390" name="Rectangle 1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i="0">
                <a:latin typeface="+mj-lt"/>
              </a:defRPr>
            </a:lvl1pPr>
          </a:lstStyle>
          <a:p>
            <a:fld id="{1D2A1789-45D9-4AC7-8CFF-96DEE2D1BB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86A7FD84-1B0D-40EE-A67A-66674243FA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24437300-84FA-4CB0-A167-031EA3DA2A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933450"/>
            <a:ext cx="4038600" cy="5662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933450"/>
            <a:ext cx="4040187" cy="5662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A0DBB9BC-2133-4CBF-AB80-440F6636AF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42551E10-4C49-444E-8AFC-6D735C2B25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9DAAE95D-CA64-41EC-90D7-7856739712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CF8101D1-BB97-44C8-AA2D-B9E2A1A90A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E368A4DE-8F66-4B95-BE1B-3BB81EE726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C0B06823-B7A2-4752-A0C8-DB39E66597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C5F22781-1FED-42B6-88AA-5761A2A8C9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2088"/>
            <a:ext cx="2057400" cy="6403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192088"/>
            <a:ext cx="6021387" cy="6403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353EF645-0565-4665-AEBE-45A36F0C1E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6" name="Freeform 4"/>
          <p:cNvSpPr>
            <a:spLocks noChangeAspect="1"/>
          </p:cNvSpPr>
          <p:nvPr userDrawn="1"/>
        </p:nvSpPr>
        <p:spPr bwMode="hidden">
          <a:xfrm>
            <a:off x="0" y="4411663"/>
            <a:ext cx="2435225" cy="2439987"/>
          </a:xfrm>
          <a:custGeom>
            <a:avLst/>
            <a:gdLst/>
            <a:ahLst/>
            <a:cxnLst>
              <a:cxn ang="0">
                <a:pos x="1854" y="1858"/>
              </a:cxn>
              <a:cxn ang="0">
                <a:pos x="0" y="1858"/>
              </a:cxn>
              <a:cxn ang="0">
                <a:pos x="0" y="0"/>
              </a:cxn>
              <a:cxn ang="0">
                <a:pos x="1854" y="1858"/>
              </a:cxn>
              <a:cxn ang="0">
                <a:pos x="1854" y="1858"/>
              </a:cxn>
            </a:cxnLst>
            <a:rect l="0" t="0" r="r" b="b"/>
            <a:pathLst>
              <a:path w="1854" h="1858">
                <a:moveTo>
                  <a:pt x="1854" y="1858"/>
                </a:moveTo>
                <a:lnTo>
                  <a:pt x="0" y="1858"/>
                </a:lnTo>
                <a:lnTo>
                  <a:pt x="0" y="0"/>
                </a:lnTo>
                <a:lnTo>
                  <a:pt x="1854" y="1858"/>
                </a:lnTo>
                <a:lnTo>
                  <a:pt x="1854" y="1858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836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92088"/>
            <a:ext cx="82296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6836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86836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050" y="6627813"/>
            <a:ext cx="4891617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000" i="1">
                <a:effectLst>
                  <a:outerShdw blurRad="38100" dist="38100" dir="2700000" algn="tl">
                    <a:srgbClr val="010199"/>
                  </a:outerShdw>
                </a:effectLst>
                <a:latin typeface="Times New Roman" pitchFamily="18" charset="0"/>
              </a:defRPr>
            </a:lvl1pPr>
          </a:lstStyle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86836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24688" y="6627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000" i="1">
                <a:effectLst>
                  <a:outerShdw blurRad="38100" dist="38100" dir="2700000" algn="tl">
                    <a:srgbClr val="010199"/>
                  </a:outerShdw>
                </a:effectLst>
                <a:latin typeface="Times New Roman" pitchFamily="18" charset="0"/>
              </a:defRPr>
            </a:lvl1pPr>
          </a:lstStyle>
          <a:p>
            <a:r>
              <a:rPr lang="en-US"/>
              <a:t>Slide </a:t>
            </a:r>
            <a:fld id="{DD69F3A4-7666-4822-8833-D2398FD1E9A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68368" name="Line 16"/>
          <p:cNvSpPr>
            <a:spLocks noChangeShapeType="1"/>
          </p:cNvSpPr>
          <p:nvPr userDrawn="1"/>
        </p:nvSpPr>
        <p:spPr bwMode="auto">
          <a:xfrm>
            <a:off x="466725" y="857250"/>
            <a:ext cx="8245475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836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933450"/>
            <a:ext cx="8231187" cy="566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FF00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66FFFF"/>
        </a:buClr>
        <a:buSzPct val="7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99FF66"/>
        </a:buClr>
        <a:buSzPct val="75000"/>
        <a:buFont typeface="Wingdings" pitchFamily="2" charset="2"/>
        <a:buChar char="l"/>
        <a:defRPr sz="1600">
          <a:solidFill>
            <a:srgbClr val="FFFF00"/>
          </a:solidFill>
          <a:latin typeface="+mj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3300"/>
        </a:buClr>
        <a:buSzPct val="75000"/>
        <a:buFont typeface="Wingdings" pitchFamily="2" charset="2"/>
        <a:buChar char="l"/>
        <a:defRPr sz="1600">
          <a:solidFill>
            <a:schemeClr val="tx1"/>
          </a:solidFill>
          <a:latin typeface="+mj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1600">
          <a:solidFill>
            <a:schemeClr val="tx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1600">
          <a:solidFill>
            <a:schemeClr val="tx1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1600">
          <a:solidFill>
            <a:schemeClr val="tx1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1600">
          <a:solidFill>
            <a:schemeClr val="tx1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1600">
          <a:solidFill>
            <a:schemeClr val="tx1"/>
          </a:solidFill>
          <a:latin typeface="+mj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Relationship Id="rId3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jpeg"/><Relationship Id="rId5" Type="http://schemas.openxmlformats.org/officeDocument/2006/relationships/image" Target="../media/image22.wmf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25.pdf"/><Relationship Id="rId5" Type="http://schemas.openxmlformats.org/officeDocument/2006/relationships/image" Target="../media/image26.png"/><Relationship Id="rId6" Type="http://schemas.openxmlformats.org/officeDocument/2006/relationships/oleObject" Target="../embeddings/Microsoft_Equation2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0719" name="Picture 15" descr="OT0100H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C0037"/>
              </a:clrFrom>
              <a:clrTo>
                <a:srgbClr val="0C0037">
                  <a:alpha val="0"/>
                </a:srgbClr>
              </a:clrTo>
            </a:clrChange>
          </a:blip>
          <a:srcRect l="23441" b="9637"/>
          <a:stretch>
            <a:fillRect/>
          </a:stretch>
        </p:blipFill>
        <p:spPr bwMode="auto">
          <a:xfrm>
            <a:off x="874059" y="2310464"/>
            <a:ext cx="2870218" cy="4532571"/>
          </a:xfrm>
          <a:prstGeom prst="rect">
            <a:avLst/>
          </a:prstGeom>
          <a:noFill/>
        </p:spPr>
      </p:pic>
      <p:sp>
        <p:nvSpPr>
          <p:cNvPr id="8407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1663" y="714467"/>
            <a:ext cx="7772400" cy="2384425"/>
          </a:xfrm>
        </p:spPr>
        <p:txBody>
          <a:bodyPr/>
          <a:lstStyle/>
          <a:p>
            <a:r>
              <a:rPr lang="en-US" sz="4000" dirty="0" smtClean="0"/>
              <a:t>Detector Summary</a:t>
            </a:r>
            <a:br>
              <a:rPr lang="en-US" sz="4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400" dirty="0" err="1" smtClean="0"/>
              <a:t>Muon</a:t>
            </a:r>
            <a:r>
              <a:rPr lang="en-US" sz="2400" dirty="0" smtClean="0"/>
              <a:t> Collider Physics Workshop </a:t>
            </a:r>
            <a:br>
              <a:rPr lang="en-US" sz="2400" dirty="0" smtClean="0"/>
            </a:br>
            <a:r>
              <a:rPr lang="en-US" sz="2400" dirty="0" smtClean="0"/>
              <a:t>Fermilab Nov. 10-12, 2009 </a:t>
            </a:r>
            <a:endParaRPr lang="en-US" sz="4000" dirty="0"/>
          </a:p>
        </p:txBody>
      </p:sp>
      <p:sp>
        <p:nvSpPr>
          <p:cNvPr id="8407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14938" y="3934387"/>
            <a:ext cx="3848100" cy="1897063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1800" b="1" i="1" dirty="0"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sz="1800" b="1" i="1" dirty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en-US" sz="1800" b="1" i="1" dirty="0">
                <a:latin typeface="Arial" charset="0"/>
              </a:rPr>
              <a:t>Marcel Demarteau</a:t>
            </a:r>
            <a:br>
              <a:rPr lang="en-US" sz="1800" b="1" i="1" dirty="0">
                <a:latin typeface="Arial" charset="0"/>
              </a:rPr>
            </a:br>
            <a:r>
              <a:rPr lang="en-US" sz="1800" b="1" i="1" dirty="0">
                <a:latin typeface="Arial" charset="0"/>
              </a:rPr>
              <a:t/>
            </a:r>
            <a:br>
              <a:rPr lang="en-US" sz="1800" b="1" i="1" dirty="0">
                <a:latin typeface="Arial" charset="0"/>
              </a:rPr>
            </a:br>
            <a:r>
              <a:rPr lang="en-US" sz="1800" b="1" i="1" dirty="0">
                <a:latin typeface="Arial" charset="0"/>
              </a:rPr>
              <a:t>Fermilab </a:t>
            </a:r>
          </a:p>
        </p:txBody>
      </p:sp>
      <p:sp>
        <p:nvSpPr>
          <p:cNvPr id="840712" name="Rectangle 8"/>
          <p:cNvSpPr>
            <a:spLocks noChangeArrowheads="1"/>
          </p:cNvSpPr>
          <p:nvPr/>
        </p:nvSpPr>
        <p:spPr bwMode="auto">
          <a:xfrm>
            <a:off x="3911600" y="6278750"/>
            <a:ext cx="5189538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75000"/>
              <a:buFont typeface="Wingdings" pitchFamily="2" charset="2"/>
              <a:buNone/>
            </a:pPr>
            <a:r>
              <a:rPr lang="en-US" b="1" i="1" dirty="0" smtClean="0"/>
              <a:t>NFMCC Collaboration Meeting</a:t>
            </a:r>
            <a:br>
              <a:rPr lang="en-US" b="1" i="1" dirty="0" smtClean="0"/>
            </a:br>
            <a:r>
              <a:rPr lang="en-US" b="1" i="1" dirty="0"/>
              <a:t/>
            </a:r>
            <a:br>
              <a:rPr lang="en-US" b="1" i="1" dirty="0"/>
            </a:br>
            <a:r>
              <a:rPr lang="en-US" b="1" i="1" dirty="0" smtClean="0"/>
              <a:t> Oxford, January 13 - 16, 2010</a:t>
            </a:r>
            <a:endParaRPr lang="en-US" b="1" i="1" dirty="0"/>
          </a:p>
        </p:txBody>
      </p:sp>
      <p:pic>
        <p:nvPicPr>
          <p:cNvPr id="6" name="Content Placeholder 5" descr="MuonColliderposter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819" b="22486"/>
          <a:stretch>
            <a:fillRect/>
          </a:stretch>
        </p:blipFill>
        <p:spPr bwMode="auto">
          <a:xfrm>
            <a:off x="0" y="3684503"/>
            <a:ext cx="5577840" cy="203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Group 2: Detector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Conveners: Sergey </a:t>
            </a:r>
            <a:r>
              <a:rPr lang="en-US" dirty="0" err="1" smtClean="0"/>
              <a:t>Klimenko</a:t>
            </a:r>
            <a:r>
              <a:rPr lang="en-US" dirty="0" smtClean="0"/>
              <a:t>, John Hauptman </a:t>
            </a:r>
          </a:p>
          <a:p>
            <a:r>
              <a:rPr lang="en-US" dirty="0" smtClean="0"/>
              <a:t>Five sessions</a:t>
            </a:r>
          </a:p>
          <a:p>
            <a:pPr lvl="1"/>
            <a:r>
              <a:rPr lang="en-US" dirty="0" smtClean="0"/>
              <a:t>One session combined with the two other subgroups</a:t>
            </a:r>
          </a:p>
          <a:p>
            <a:pPr lvl="1"/>
            <a:r>
              <a:rPr lang="en-US" dirty="0" smtClean="0"/>
              <a:t>One session combined with MDI subgroup</a:t>
            </a:r>
          </a:p>
          <a:p>
            <a:pPr lvl="1"/>
            <a:r>
              <a:rPr lang="en-US" dirty="0" smtClean="0"/>
              <a:t>Total of 15 presentations covering</a:t>
            </a:r>
          </a:p>
          <a:p>
            <a:pPr lvl="2"/>
            <a:r>
              <a:rPr lang="en-US" dirty="0" smtClean="0"/>
              <a:t>Tracking</a:t>
            </a:r>
          </a:p>
          <a:p>
            <a:pPr lvl="2"/>
            <a:r>
              <a:rPr lang="en-US" dirty="0" smtClean="0"/>
              <a:t>Vertex detectors</a:t>
            </a:r>
          </a:p>
          <a:p>
            <a:pPr lvl="2"/>
            <a:r>
              <a:rPr lang="en-US" dirty="0" err="1" smtClean="0"/>
              <a:t>Calorimetry</a:t>
            </a:r>
            <a:endParaRPr lang="en-US" dirty="0" smtClean="0"/>
          </a:p>
          <a:p>
            <a:pPr lvl="2"/>
            <a:r>
              <a:rPr lang="en-US" dirty="0" smtClean="0"/>
              <a:t>Simulation tools</a:t>
            </a:r>
          </a:p>
          <a:p>
            <a:pPr lvl="2"/>
            <a:r>
              <a:rPr lang="en-US" dirty="0" smtClean="0"/>
              <a:t>MDI and backgrounds 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All slides in this talk ‘borrowed’ from the presentations at the workshop </a:t>
            </a:r>
          </a:p>
          <a:p>
            <a:r>
              <a:rPr lang="en-US" dirty="0" smtClean="0"/>
              <a:t>Please see original talks for much more detailed information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933450"/>
            <a:ext cx="8504866" cy="5662613"/>
          </a:xfrm>
        </p:spPr>
        <p:txBody>
          <a:bodyPr/>
          <a:lstStyle/>
          <a:p>
            <a:r>
              <a:rPr lang="en-US" dirty="0" smtClean="0"/>
              <a:t>Personal conclusions from the workshop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dirty="0" smtClean="0"/>
              <a:t>1.	Established the environment in which the physics at a </a:t>
            </a:r>
            <a:r>
              <a:rPr lang="en-US" dirty="0" err="1" smtClean="0"/>
              <a:t>Muon</a:t>
            </a:r>
            <a:r>
              <a:rPr lang="en-US" dirty="0" smtClean="0"/>
              <a:t> Collider will be gauged </a:t>
            </a:r>
          </a:p>
          <a:p>
            <a:pPr lvl="2"/>
            <a:r>
              <a:rPr lang="en-US" dirty="0" smtClean="0"/>
              <a:t>ILC – CLIC – </a:t>
            </a:r>
            <a:r>
              <a:rPr lang="en-US" dirty="0" err="1" smtClean="0"/>
              <a:t>Muon</a:t>
            </a:r>
            <a:r>
              <a:rPr lang="en-US" dirty="0" smtClean="0"/>
              <a:t> Collider </a:t>
            </a:r>
          </a:p>
          <a:p>
            <a:pPr lvl="1">
              <a:buNone/>
            </a:pPr>
            <a:r>
              <a:rPr lang="en-US" dirty="0" smtClean="0"/>
              <a:t>2.	Emphasis on establishing reference frame of machine parameters </a:t>
            </a:r>
          </a:p>
          <a:p>
            <a:pPr lvl="2">
              <a:buNone/>
            </a:pPr>
            <a:r>
              <a:rPr lang="en-US" dirty="0" smtClean="0"/>
              <a:t>Luminosity, Energy, Polarization and their measurements, backgrounds, …</a:t>
            </a:r>
          </a:p>
          <a:p>
            <a:pPr lvl="1">
              <a:buNone/>
            </a:pPr>
            <a:r>
              <a:rPr lang="en-US" dirty="0" smtClean="0"/>
              <a:t>3.	Established criticality of Beam Delivery – Detector Interface (MDI) </a:t>
            </a:r>
          </a:p>
          <a:p>
            <a:pPr lvl="1">
              <a:buNone/>
            </a:pPr>
            <a:r>
              <a:rPr lang="en-US" dirty="0" smtClean="0"/>
              <a:t>4.	Established involvement of simulation frameworks and their experts</a:t>
            </a:r>
          </a:p>
          <a:p>
            <a:pPr lvl="2"/>
            <a:r>
              <a:rPr lang="en-US" dirty="0" smtClean="0"/>
              <a:t>Detector framework – Background overlay – Physics simulation </a:t>
            </a:r>
          </a:p>
          <a:p>
            <a:pPr lvl="1">
              <a:buNone/>
            </a:pPr>
            <a:r>
              <a:rPr lang="en-US" dirty="0" smtClean="0"/>
              <a:t>5.	Initiated designs of new detector concepts and renewed evaluation of the “cone” </a:t>
            </a:r>
          </a:p>
          <a:p>
            <a:pPr lvl="1">
              <a:buNone/>
            </a:pPr>
            <a:r>
              <a:rPr lang="en-US" dirty="0" smtClean="0"/>
              <a:t>6.	Initiated defining  the physics metric </a:t>
            </a:r>
          </a:p>
          <a:p>
            <a:pPr lvl="1"/>
            <a:r>
              <a:rPr lang="en-US" dirty="0" smtClean="0"/>
              <a:t>…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Overall, the workshop was highly successful !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1: ILC Benchmark Reference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three ILC detector concepts submitted LOIs on March 31, 2009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sz="1800" dirty="0" smtClean="0"/>
          </a:p>
          <a:p>
            <a:r>
              <a:rPr lang="en-US" sz="1800" dirty="0" smtClean="0"/>
              <a:t>These documents form a solid reference and benchmark for the detector and physics performance at a lepton collider in the energy range of 500 </a:t>
            </a:r>
            <a:r>
              <a:rPr lang="en-US" sz="1800" dirty="0" err="1" smtClean="0"/>
              <a:t>GeV</a:t>
            </a:r>
            <a:r>
              <a:rPr lang="en-US" sz="1800" dirty="0" smtClean="0"/>
              <a:t> – 1 </a:t>
            </a:r>
            <a:r>
              <a:rPr lang="en-US" sz="1800" dirty="0" err="1" smtClean="0"/>
              <a:t>TeV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http://</a:t>
            </a:r>
            <a:r>
              <a:rPr lang="en-US" sz="1800" dirty="0" err="1" smtClean="0"/>
              <a:t>www.linearcollider.org/cms/?pid</a:t>
            </a:r>
            <a:r>
              <a:rPr lang="en-US" sz="1800" dirty="0" smtClean="0"/>
              <a:t>=1000472</a:t>
            </a:r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777" y="1667435"/>
            <a:ext cx="2714864" cy="350488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3500" y="1667435"/>
            <a:ext cx="2657506" cy="350753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68228" y="1667435"/>
            <a:ext cx="2769013" cy="3505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64777" y="1667435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ILD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84177" y="1667435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bg1"/>
                </a:solidFill>
              </a:rPr>
              <a:t>SiD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51177" y="1667435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4</a:t>
            </a:r>
            <a:r>
              <a:rPr lang="en-US" sz="2000" baseline="30000" dirty="0" smtClean="0">
                <a:solidFill>
                  <a:schemeClr val="bg1"/>
                </a:solidFill>
              </a:rPr>
              <a:t>th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ILC Benchmark Reference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three ILC detector differ substantially in their designs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4777" y="1358815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ILD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84177" y="1358815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SiD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6051177" y="1358815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4</a:t>
            </a:r>
            <a:r>
              <a:rPr lang="en-US" sz="2000" baseline="30000" dirty="0" smtClean="0">
                <a:solidFill>
                  <a:srgbClr val="FFFFFF"/>
                </a:solidFill>
              </a:rPr>
              <a:t>th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12" name="図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>
            <a:fillRect/>
          </a:stretch>
        </p:blipFill>
        <p:spPr bwMode="auto">
          <a:xfrm>
            <a:off x="610324" y="1637078"/>
            <a:ext cx="2430389" cy="231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99080" y="1639505"/>
            <a:ext cx="2696893" cy="23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34698" y="1759666"/>
            <a:ext cx="3247180" cy="221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6" name="Group 4"/>
          <p:cNvGraphicFramePr>
            <a:graphicFrameLocks noGrp="1"/>
          </p:cNvGraphicFramePr>
          <p:nvPr/>
        </p:nvGraphicFramePr>
        <p:xfrm>
          <a:off x="293688" y="4136140"/>
          <a:ext cx="8574087" cy="2341681"/>
        </p:xfrm>
        <a:graphic>
          <a:graphicData uri="http://schemas.openxmlformats.org/drawingml/2006/table">
            <a:tbl>
              <a:tblPr/>
              <a:tblGrid>
                <a:gridCol w="993775"/>
                <a:gridCol w="866775"/>
                <a:gridCol w="1085850"/>
                <a:gridCol w="942975"/>
                <a:gridCol w="1152525"/>
                <a:gridCol w="1403350"/>
                <a:gridCol w="727075"/>
                <a:gridCol w="1401762"/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Detector</a:t>
                      </a:r>
                    </a:p>
                  </a:txBody>
                  <a:tcPr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Premise</a:t>
                      </a:r>
                    </a:p>
                  </a:txBody>
                  <a:tcPr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Vertex </a:t>
                      </a:r>
                      <a:b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</a:b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Detector</a:t>
                      </a:r>
                    </a:p>
                  </a:txBody>
                  <a:tcPr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Tracking</a:t>
                      </a:r>
                    </a:p>
                  </a:txBody>
                  <a:tcPr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EM calorimeter</a:t>
                      </a:r>
                    </a:p>
                  </a:txBody>
                  <a:tcPr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Hadron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calorimeter</a:t>
                      </a:r>
                    </a:p>
                  </a:txBody>
                  <a:tcPr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Sole-noid</a:t>
                      </a:r>
                    </a:p>
                  </a:txBody>
                  <a:tcPr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Muon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/>
                      </a:r>
                      <a:b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</a:b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System</a:t>
                      </a:r>
                    </a:p>
                  </a:txBody>
                  <a:tcPr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602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ILD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PFA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5-layer pixels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TPC Gaseous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Silicon-Tungsten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Analog-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scintillator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3.5 Tesla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Instrumented flux return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SiD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PFA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5-layer silicon pixel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Silicon strips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Silicon-Tungsten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Digital Steel - RPC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5 Tesla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Instrumented flux return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4</a:t>
                      </a:r>
                      <a:r>
                        <a:rPr kumimoji="0" lang="en-US" sz="1600" b="1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th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Dual </a:t>
                      </a:r>
                      <a:b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</a:b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Readout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5-layer silicon pixel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TPC</a:t>
                      </a:r>
                      <a:b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</a:b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Gaseous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2/3-readouts Crystal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2/3-readouts Tungsten-fiber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3.5 Tesla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charset="0"/>
                        </a:rPr>
                        <a:t>Iron free dual solenoid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492"/>
          <p:cNvPicPr>
            <a:picLocks noChangeAspect="1" noChangeArrowheads="1"/>
          </p:cNvPicPr>
          <p:nvPr/>
        </p:nvPicPr>
        <p:blipFill>
          <a:blip r:embed="rId2" cstate="print"/>
          <a:srcRect t="20715" r="6697" b="17387"/>
          <a:stretch>
            <a:fillRect/>
          </a:stretch>
        </p:blipFill>
        <p:spPr bwMode="auto">
          <a:xfrm>
            <a:off x="4840938" y="1627093"/>
            <a:ext cx="424927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 Benchmark Reference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CERN Linear Collider Physics and Detector project has called for a 4-volume Conceptual Design Report (CDR) by the end of 2010.</a:t>
            </a:r>
          </a:p>
          <a:p>
            <a:pPr lvl="1"/>
            <a:r>
              <a:rPr lang="en-US" dirty="0" smtClean="0"/>
              <a:t>Executive summary document</a:t>
            </a:r>
          </a:p>
          <a:p>
            <a:pPr lvl="1"/>
            <a:r>
              <a:rPr lang="en-US" dirty="0" smtClean="0"/>
              <a:t>CLIC accelerator and site facilities</a:t>
            </a:r>
          </a:p>
          <a:p>
            <a:pPr lvl="1"/>
            <a:r>
              <a:rPr lang="en-US" dirty="0" smtClean="0"/>
              <a:t>Physics and Detectors</a:t>
            </a:r>
          </a:p>
          <a:p>
            <a:pPr lvl="1"/>
            <a:r>
              <a:rPr lang="en-US" dirty="0" smtClean="0"/>
              <a:t>Costing </a:t>
            </a:r>
          </a:p>
          <a:p>
            <a:endParaRPr lang="en-US" dirty="0" smtClean="0"/>
          </a:p>
          <a:p>
            <a:r>
              <a:rPr lang="en-US" dirty="0" smtClean="0"/>
              <a:t>The CDR will mostly be based on simulation studies for the CLIC case and existing ILC hardware experience</a:t>
            </a:r>
          </a:p>
          <a:p>
            <a:pPr lvl="1"/>
            <a:r>
              <a:rPr lang="en-US" dirty="0" smtClean="0"/>
              <a:t>CLIC-specific hardware R&amp;D will commence </a:t>
            </a:r>
            <a:br>
              <a:rPr lang="en-US" dirty="0" smtClean="0"/>
            </a:br>
            <a:r>
              <a:rPr lang="en-US" dirty="0" smtClean="0"/>
              <a:t>after 2010 </a:t>
            </a:r>
          </a:p>
          <a:p>
            <a:pPr lvl="1"/>
            <a:r>
              <a:rPr lang="en-US" dirty="0" smtClean="0"/>
              <a:t>The CDR will not demonstrate feasibility </a:t>
            </a:r>
            <a:br>
              <a:rPr lang="en-US" dirty="0" smtClean="0"/>
            </a:br>
            <a:r>
              <a:rPr lang="en-US" dirty="0" smtClean="0"/>
              <a:t>for all issues </a:t>
            </a:r>
          </a:p>
          <a:p>
            <a:endParaRPr lang="en-US" dirty="0" smtClean="0"/>
          </a:p>
          <a:p>
            <a:r>
              <a:rPr lang="en-US" dirty="0" smtClean="0"/>
              <a:t>Reports provide useful reference for </a:t>
            </a:r>
            <a:r>
              <a:rPr lang="en-US" dirty="0" err="1" smtClean="0">
                <a:latin typeface="Symbol" pitchFamily="18" charset="2"/>
              </a:rPr>
              <a:t>m</a:t>
            </a:r>
            <a:r>
              <a:rPr lang="en-US" dirty="0" err="1" smtClean="0"/>
              <a:t>C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physics reach and create synergies </a:t>
            </a:r>
          </a:p>
        </p:txBody>
      </p:sp>
      <p:pic>
        <p:nvPicPr>
          <p:cNvPr id="8" name="Picture 4" descr="Picture 27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6970" y="4128248"/>
            <a:ext cx="2907994" cy="205216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180295" y="5810635"/>
            <a:ext cx="6858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CLIC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 Detectors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validated ILC detectors, created 3 </a:t>
            </a:r>
            <a:r>
              <a:rPr lang="en-US" dirty="0" err="1" smtClean="0"/>
              <a:t>TeV</a:t>
            </a:r>
            <a:r>
              <a:rPr lang="en-US" dirty="0" smtClean="0"/>
              <a:t> detector models with the following main differences:</a:t>
            </a:r>
          </a:p>
          <a:p>
            <a:pPr lvl="2"/>
            <a:r>
              <a:rPr lang="en-US" dirty="0" smtClean="0"/>
              <a:t>20 </a:t>
            </a:r>
            <a:r>
              <a:rPr lang="en-US" dirty="0" err="1" smtClean="0"/>
              <a:t>mrad</a:t>
            </a:r>
            <a:r>
              <a:rPr lang="en-US" dirty="0" smtClean="0"/>
              <a:t> crossing angle (instead of 14 </a:t>
            </a:r>
            <a:r>
              <a:rPr lang="en-US" dirty="0" err="1" smtClean="0"/>
              <a:t>mrad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Vertex Detector: ~30 mm inner radius, due to Beam-Beam Background </a:t>
            </a:r>
          </a:p>
          <a:p>
            <a:pPr lvl="2"/>
            <a:r>
              <a:rPr lang="en-US" dirty="0" err="1" smtClean="0"/>
              <a:t>Hadron</a:t>
            </a:r>
            <a:r>
              <a:rPr lang="en-US" dirty="0" smtClean="0"/>
              <a:t> Calorimeter, denser and deeper (7.5 </a:t>
            </a:r>
            <a:r>
              <a:rPr lang="en-US" dirty="0" err="1" smtClean="0"/>
              <a:t>λ</a:t>
            </a:r>
            <a:r>
              <a:rPr lang="en-US" dirty="0" smtClean="0"/>
              <a:t>) due to higher energetic jets</a:t>
            </a:r>
          </a:p>
          <a:p>
            <a:pPr lvl="2"/>
            <a:r>
              <a:rPr lang="en-US" dirty="0" smtClean="0"/>
              <a:t>For </a:t>
            </a:r>
            <a:r>
              <a:rPr lang="en-US" dirty="0" err="1" smtClean="0"/>
              <a:t>SiD</a:t>
            </a:r>
            <a:r>
              <a:rPr lang="en-US" dirty="0" smtClean="0"/>
              <a:t>-like detector: moved coil to 2.9m (CMS like)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2" name="スライド番号プレースホルダ 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C45840-4FD6-5347-BF43-11DA99A01BDD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23" name="Slide Number Placeholder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>
                    <a:tint val="75000"/>
                  </a:sysClr>
                </a:solidFill>
                <a:effectLst/>
                <a:uLnTx/>
                <a:uFillTx/>
                <a:latin typeface="Times New Roman" pitchFamily="-112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tint val="75000"/>
                </a:sysClr>
              </a:solidFill>
              <a:effectLst/>
              <a:uLnTx/>
              <a:uFillTx/>
              <a:latin typeface="Times New Roman" pitchFamily="-112" charset="0"/>
              <a:ea typeface="+mn-ea"/>
              <a:cs typeface="+mn-cs"/>
            </a:endParaRPr>
          </a:p>
        </p:txBody>
      </p:sp>
      <p:cxnSp>
        <p:nvCxnSpPr>
          <p:cNvPr id="24" name="Straight Arrow Connector 19"/>
          <p:cNvCxnSpPr/>
          <p:nvPr/>
        </p:nvCxnSpPr>
        <p:spPr>
          <a:xfrm rot="5400000">
            <a:off x="-533708" y="4572488"/>
            <a:ext cx="3199428" cy="1588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arrow" w="med" len="med"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25" name="Group 27"/>
          <p:cNvGrpSpPr/>
          <p:nvPr/>
        </p:nvGrpSpPr>
        <p:grpSpPr>
          <a:xfrm>
            <a:off x="1143000" y="2895600"/>
            <a:ext cx="3200400" cy="3641910"/>
            <a:chOff x="1143000" y="2971800"/>
            <a:chExt cx="3200400" cy="3641910"/>
          </a:xfrm>
        </p:grpSpPr>
        <p:pic>
          <p:nvPicPr>
            <p:cNvPr id="26" name="Picture 14" descr="sid_XZ_Full.eps"/>
            <p:cNvPicPr>
              <a:picLocks noChangeAspect="1"/>
            </p:cNvPicPr>
            <p:nvPr/>
          </p:nvPicPr>
          <p:blipFill>
            <a:blip r:embed="rId2"/>
            <a:srcRect l="49910" t="19214" r="3376" b="48693"/>
            <a:stretch>
              <a:fillRect/>
            </a:stretch>
          </p:blipFill>
          <p:spPr>
            <a:xfrm>
              <a:off x="1143000" y="2971800"/>
              <a:ext cx="3200400" cy="3406416"/>
            </a:xfrm>
            <a:prstGeom prst="rect">
              <a:avLst/>
            </a:prstGeom>
          </p:spPr>
        </p:pic>
        <p:sp>
          <p:nvSpPr>
            <p:cNvPr id="27" name="TextBox 16"/>
            <p:cNvSpPr txBox="1"/>
            <p:nvPr/>
          </p:nvSpPr>
          <p:spPr>
            <a:xfrm>
              <a:off x="3109252" y="3193508"/>
              <a:ext cx="1066800" cy="3693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CLIC_SiD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8" name="Straight Arrow Connector 21"/>
            <p:cNvCxnSpPr/>
            <p:nvPr/>
          </p:nvCxnSpPr>
          <p:spPr>
            <a:xfrm>
              <a:off x="1143000" y="6488495"/>
              <a:ext cx="3123296" cy="195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arrow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9" name="Up Arrow Callout 24"/>
            <p:cNvSpPr/>
            <p:nvPr/>
          </p:nvSpPr>
          <p:spPr>
            <a:xfrm>
              <a:off x="2076142" y="6232710"/>
              <a:ext cx="1604680" cy="381000"/>
            </a:xfrm>
            <a:prstGeom prst="upArrowCallout">
              <a:avLst>
                <a:gd name="adj1" fmla="val 0"/>
                <a:gd name="adj2" fmla="val 0"/>
                <a:gd name="adj3" fmla="val 34076"/>
                <a:gd name="adj4" fmla="val 65924"/>
              </a:avLst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Length: 6.9m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Group 32"/>
          <p:cNvGrpSpPr/>
          <p:nvPr/>
        </p:nvGrpSpPr>
        <p:grpSpPr>
          <a:xfrm>
            <a:off x="4648200" y="2819400"/>
            <a:ext cx="3352800" cy="3833780"/>
            <a:chOff x="5029200" y="2559425"/>
            <a:chExt cx="3352800" cy="4085197"/>
          </a:xfrm>
        </p:grpSpPr>
        <p:pic>
          <p:nvPicPr>
            <p:cNvPr id="31" name="Picture 7" descr="CLIC01ildfwp07_XZ.eps"/>
            <p:cNvPicPr>
              <a:picLocks noChangeAspect="1"/>
            </p:cNvPicPr>
            <p:nvPr/>
          </p:nvPicPr>
          <p:blipFill>
            <a:blip r:embed="rId3"/>
            <a:srcRect l="49623" t="34581" r="28152" b="49118"/>
            <a:stretch>
              <a:fillRect/>
            </a:stretch>
          </p:blipFill>
          <p:spPr>
            <a:xfrm>
              <a:off x="5029200" y="2559425"/>
              <a:ext cx="3352800" cy="3810000"/>
            </a:xfrm>
            <a:prstGeom prst="rect">
              <a:avLst/>
            </a:prstGeom>
          </p:spPr>
        </p:pic>
        <p:sp>
          <p:nvSpPr>
            <p:cNvPr id="32" name="TextBox 12"/>
            <p:cNvSpPr txBox="1"/>
            <p:nvPr/>
          </p:nvSpPr>
          <p:spPr>
            <a:xfrm>
              <a:off x="7202217" y="2756465"/>
              <a:ext cx="1066800" cy="39355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CLIC_ILD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3" name="Straight Arrow Connector 25"/>
            <p:cNvCxnSpPr/>
            <p:nvPr/>
          </p:nvCxnSpPr>
          <p:spPr>
            <a:xfrm>
              <a:off x="5029200" y="6400800"/>
              <a:ext cx="3352800" cy="1588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arrow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34" name="Up Arrow Callout 26"/>
            <p:cNvSpPr/>
            <p:nvPr/>
          </p:nvSpPr>
          <p:spPr>
            <a:xfrm>
              <a:off x="5187888" y="6263622"/>
              <a:ext cx="3117912" cy="381000"/>
            </a:xfrm>
            <a:prstGeom prst="upArrowCallout">
              <a:avLst>
                <a:gd name="adj1" fmla="val 0"/>
                <a:gd name="adj2" fmla="val 0"/>
                <a:gd name="adj3" fmla="val 34076"/>
                <a:gd name="adj4" fmla="val 65924"/>
              </a:avLst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>
                  <a:shade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Length: 7.1m (not to Scale)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Right Arrow Callout 31"/>
          <p:cNvSpPr/>
          <p:nvPr/>
        </p:nvSpPr>
        <p:spPr>
          <a:xfrm>
            <a:off x="76200" y="3962400"/>
            <a:ext cx="990600" cy="914400"/>
          </a:xfrm>
          <a:prstGeom prst="rightArrowCallout">
            <a:avLst>
              <a:gd name="adj1" fmla="val 25000"/>
              <a:gd name="adj2" fmla="val 0"/>
              <a:gd name="adj3" fmla="val 7805"/>
              <a:gd name="adj4" fmla="val 91290"/>
            </a:avLst>
          </a:prstGeom>
          <a:solidFill>
            <a:sysClr val="windowText" lastClr="000000"/>
          </a:solidFill>
          <a:ln w="254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vert="horz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Height: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6.9 m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6" name="Straight Arrow Connector 33"/>
          <p:cNvCxnSpPr/>
          <p:nvPr/>
        </p:nvCxnSpPr>
        <p:spPr>
          <a:xfrm rot="5400000">
            <a:off x="6363186" y="4533414"/>
            <a:ext cx="3275628" cy="1588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arrow" w="med" len="med"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" name="Left Arrow Callout 34"/>
          <p:cNvSpPr/>
          <p:nvPr/>
        </p:nvSpPr>
        <p:spPr>
          <a:xfrm>
            <a:off x="8001000" y="3960632"/>
            <a:ext cx="990600" cy="914400"/>
          </a:xfrm>
          <a:prstGeom prst="leftArrowCallout">
            <a:avLst>
              <a:gd name="adj1" fmla="val 25000"/>
              <a:gd name="adj2" fmla="val 0"/>
              <a:gd name="adj3" fmla="val 12255"/>
              <a:gd name="adj4" fmla="val 88688"/>
            </a:avLst>
          </a:prstGeom>
          <a:solidFill>
            <a:sysClr val="windowText" lastClr="000000"/>
          </a:solidFill>
          <a:ln w="254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vert="horz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Height: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7.0 m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2: Machine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CLIC and ILC machine parameters, which frame the physics and detector studies, are well defined and relatively stable over time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859" y="2752855"/>
            <a:ext cx="4507099" cy="3436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Group 47"/>
          <p:cNvGraphicFramePr>
            <a:graphicFrameLocks noGrp="1"/>
          </p:cNvGraphicFramePr>
          <p:nvPr/>
        </p:nvGraphicFramePr>
        <p:xfrm>
          <a:off x="4724400" y="2780675"/>
          <a:ext cx="4419600" cy="3379791"/>
        </p:xfrm>
        <a:graphic>
          <a:graphicData uri="http://schemas.openxmlformats.org/drawingml/2006/table">
            <a:tbl>
              <a:tblPr/>
              <a:tblGrid>
                <a:gridCol w="2797175"/>
                <a:gridCol w="1622425"/>
              </a:tblGrid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Maximum Energy/beam</a:t>
                      </a:r>
                      <a:endParaRPr kumimoji="0" lang="en-GB" sz="12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1.5 TeV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Length (linac exit to IP distance)/side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2.75-2.84 Km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Distance from IP to first quad, L*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3.5-4.3 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Nominal beam size at the IP, x/y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45 nm / 1 nm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Nominal beta function at IP, x/y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6.9 mm / 0.068 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Nominal bunch length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45 </a:t>
                      </a: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ea typeface="Arial Unicode MS" charset="0"/>
                          <a:cs typeface="Arial Unicode MS" charset="0"/>
                        </a:rPr>
                        <a:t>m</a:t>
                      </a: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Number of particles/bunch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3.72 10</a:t>
                      </a:r>
                      <a:r>
                        <a:rPr kumimoji="0" lang="en-GB" sz="1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Bunch separation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0.5 nsec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Bunch train length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156 nsec</a:t>
                      </a:r>
                      <a:endParaRPr kumimoji="0" lang="en-GB" sz="12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Beam power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14 MW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Crossing angle at the IP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20 mrad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Jitter tolerance (FD) (for 2% L loss)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charset="0"/>
                          <a:cs typeface="Arial Unicode MS" charset="0"/>
                        </a:rPr>
                        <a:t>0.14-0.18 nm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52400" y="2082780"/>
            <a:ext cx="441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sz="20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ILC BDS RDR Parameters</a:t>
            </a:r>
            <a:endParaRPr kumimoji="1" lang="en-GB" sz="2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648200" y="2082780"/>
            <a:ext cx="4495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kumimoji="1" lang="en-GB" sz="2000">
                <a:solidFill>
                  <a:schemeClr val="tx2"/>
                </a:solidFill>
                <a:latin typeface="Berlin Sans FB" pitchFamily="34" charset="0"/>
              </a:rPr>
              <a:t>CLIC BDS Parameters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3769" y="1705002"/>
            <a:ext cx="2207735" cy="4040168"/>
          </a:xfrm>
        </p:spPr>
        <p:txBody>
          <a:bodyPr/>
          <a:lstStyle/>
          <a:p>
            <a:r>
              <a:rPr lang="en-US" sz="1400" dirty="0" smtClean="0"/>
              <a:t>A stable reference machine parameter set is essential for physics and detector studies. </a:t>
            </a:r>
          </a:p>
          <a:p>
            <a:endParaRPr lang="en-US" sz="1400" dirty="0" smtClean="0"/>
          </a:p>
          <a:p>
            <a:r>
              <a:rPr lang="en-US" sz="1400" dirty="0" smtClean="0"/>
              <a:t>Even though hampered with large uncertainties, a reference parameter set needs to be established  </a:t>
            </a:r>
          </a:p>
          <a:p>
            <a:endParaRPr lang="en-US" sz="1400" dirty="0" smtClean="0"/>
          </a:p>
          <a:p>
            <a:r>
              <a:rPr lang="en-US" sz="1400" dirty="0" smtClean="0"/>
              <a:t>Great to see the list is being revisited</a:t>
            </a:r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b="10629"/>
          <a:stretch>
            <a:fillRect/>
          </a:stretch>
        </p:blipFill>
        <p:spPr>
          <a:xfrm>
            <a:off x="389630" y="1051487"/>
            <a:ext cx="6307335" cy="4658074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60657" y="5776484"/>
            <a:ext cx="7129026" cy="1013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Wingdings" pitchFamily="2" charset="2"/>
              <a:buChar char="l"/>
              <a:tabLst/>
              <a:defRPr/>
            </a:pPr>
            <a: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3 TeV numbers are far less studied than the 1.5 TeV ones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Wingdings" pitchFamily="2" charset="2"/>
              <a:buChar char="l"/>
              <a:tabLst/>
              <a:defRPr/>
            </a:pPr>
            <a: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numbers keep changing and remain uncertain. We just don’t know enough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Wingdings" pitchFamily="2" charset="2"/>
              <a:buChar char="l"/>
              <a:tabLst/>
              <a:defRPr/>
            </a:pPr>
            <a: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6 TeV numbers are a blind extrapolation with the same </a:t>
            </a:r>
            <a: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charset="2"/>
                <a:ea typeface="+mn-ea"/>
                <a:cs typeface="Symbol" charset="2"/>
              </a:rPr>
              <a:t>n</a:t>
            </a:r>
            <a: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radiation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41640" y="6504860"/>
            <a:ext cx="921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Bob Palmer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3: Machine Detector Interface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Firmly established the importance of a strong MDI group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3779838" y="1548855"/>
            <a:ext cx="1441450" cy="469900"/>
          </a:xfrm>
          <a:prstGeom prst="rect">
            <a:avLst/>
          </a:prstGeom>
          <a:solidFill>
            <a:srgbClr val="CCECFF"/>
          </a:solidFill>
          <a:ln w="12700">
            <a:solidFill>
              <a:srgbClr val="3366CC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Machine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1346200" y="3312568"/>
            <a:ext cx="1425575" cy="469900"/>
          </a:xfrm>
          <a:prstGeom prst="rect">
            <a:avLst/>
          </a:prstGeom>
          <a:solidFill>
            <a:srgbClr val="CCECFF"/>
          </a:solidFill>
          <a:ln w="12700">
            <a:solidFill>
              <a:srgbClr val="3366CC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Detector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6459538" y="3312568"/>
            <a:ext cx="1281112" cy="469900"/>
          </a:xfrm>
          <a:prstGeom prst="rect">
            <a:avLst/>
          </a:prstGeom>
          <a:solidFill>
            <a:srgbClr val="CCECFF"/>
          </a:solidFill>
          <a:ln w="12700">
            <a:solidFill>
              <a:srgbClr val="3366CC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Physics</a:t>
            </a: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3636963" y="2198143"/>
            <a:ext cx="16557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buClr>
                <a:schemeClr val="accent2"/>
              </a:buClr>
              <a:buSzPct val="120000"/>
              <a:buFont typeface="Wingdings" charset="2"/>
              <a:buNone/>
            </a:pPr>
            <a:r>
              <a:rPr lang="en-GB">
                <a:latin typeface="Arial" charset="0"/>
                <a:ea typeface="Arial" charset="0"/>
                <a:cs typeface="Arial" charset="0"/>
              </a:rPr>
              <a:t> Luminosity</a:t>
            </a:r>
          </a:p>
          <a:p>
            <a:pPr eaLnBrk="1" hangingPunct="1">
              <a:buClr>
                <a:schemeClr val="accent2"/>
              </a:buClr>
              <a:buSzPct val="120000"/>
              <a:buFont typeface="Wingdings" charset="2"/>
              <a:buNone/>
            </a:pPr>
            <a:r>
              <a:rPr lang="en-GB">
                <a:latin typeface="Arial" charset="0"/>
                <a:ea typeface="Arial" charset="0"/>
                <a:cs typeface="Arial" charset="0"/>
              </a:rPr>
              <a:t> Backgrounds</a:t>
            </a:r>
          </a:p>
          <a:p>
            <a:pPr eaLnBrk="1" hangingPunct="1">
              <a:buClr>
                <a:schemeClr val="accent2"/>
              </a:buClr>
              <a:buSzPct val="120000"/>
              <a:buFont typeface="Wingdings" charset="2"/>
              <a:buNone/>
            </a:pPr>
            <a:r>
              <a:rPr lang="en-GB">
                <a:latin typeface="Arial" charset="0"/>
                <a:ea typeface="Arial" charset="0"/>
                <a:cs typeface="Arial" charset="0"/>
              </a:rPr>
              <a:t> Diagnostics</a:t>
            </a:r>
          </a:p>
          <a:p>
            <a:pPr eaLnBrk="1" hangingPunct="1">
              <a:buClr>
                <a:schemeClr val="accent2"/>
              </a:buClr>
              <a:buSzPct val="120000"/>
              <a:buFont typeface="Wingdings" charset="2"/>
              <a:buNone/>
            </a:pPr>
            <a:r>
              <a:rPr lang="en-GB">
                <a:latin typeface="Arial" charset="0"/>
                <a:ea typeface="Arial" charset="0"/>
                <a:cs typeface="Arial" charset="0"/>
              </a:rPr>
              <a:t> ……….</a:t>
            </a:r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auto">
          <a:xfrm rot="2400000">
            <a:off x="5148263" y="2341018"/>
            <a:ext cx="2116137" cy="296862"/>
          </a:xfrm>
          <a:prstGeom prst="leftRightArrow">
            <a:avLst>
              <a:gd name="adj1" fmla="val 50000"/>
              <a:gd name="adj2" fmla="val 142567"/>
            </a:avLst>
          </a:prstGeom>
          <a:solidFill>
            <a:srgbClr val="CCFFFF"/>
          </a:solidFill>
          <a:ln w="9525" algn="ctr">
            <a:solidFill>
              <a:srgbClr val="23346C"/>
            </a:solidFill>
            <a:miter lim="800000"/>
            <a:headEnd/>
            <a:tailEnd/>
          </a:ln>
          <a:effectLst>
            <a:outerShdw dist="107763" dir="2700000" algn="ctr" rotWithShape="0">
              <a:srgbClr val="5490A8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Arial Unicode MS"/>
              <a:cs typeface="Arial Unicode MS"/>
            </a:endParaRPr>
          </a:p>
        </p:txBody>
      </p:sp>
      <p:sp>
        <p:nvSpPr>
          <p:cNvPr id="22" name="AutoShape 23"/>
          <p:cNvSpPr>
            <a:spLocks noChangeArrowheads="1"/>
          </p:cNvSpPr>
          <p:nvPr/>
        </p:nvSpPr>
        <p:spPr bwMode="auto">
          <a:xfrm rot="19200000">
            <a:off x="1746250" y="2366418"/>
            <a:ext cx="2135188" cy="279400"/>
          </a:xfrm>
          <a:prstGeom prst="leftRightArrow">
            <a:avLst>
              <a:gd name="adj1" fmla="val 50000"/>
              <a:gd name="adj2" fmla="val 152841"/>
            </a:avLst>
          </a:prstGeom>
          <a:solidFill>
            <a:srgbClr val="CCFFFF"/>
          </a:solidFill>
          <a:ln w="9525" algn="ctr">
            <a:solidFill>
              <a:srgbClr val="23346C"/>
            </a:solidFill>
            <a:miter lim="800000"/>
            <a:headEnd/>
            <a:tailEnd/>
          </a:ln>
          <a:effectLst>
            <a:outerShdw dist="107763" dir="2700000" algn="ctr" rotWithShape="0">
              <a:srgbClr val="5490A8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Arial Unicode MS"/>
              <a:cs typeface="Arial Unicode MS"/>
            </a:endParaRPr>
          </a:p>
        </p:txBody>
      </p:sp>
      <p:sp>
        <p:nvSpPr>
          <p:cNvPr id="23" name="AutoShape 24"/>
          <p:cNvSpPr>
            <a:spLocks noChangeArrowheads="1"/>
          </p:cNvSpPr>
          <p:nvPr/>
        </p:nvSpPr>
        <p:spPr bwMode="auto">
          <a:xfrm>
            <a:off x="3276600" y="3493543"/>
            <a:ext cx="2520950" cy="288925"/>
          </a:xfrm>
          <a:prstGeom prst="leftRightArrow">
            <a:avLst>
              <a:gd name="adj1" fmla="val 50000"/>
              <a:gd name="adj2" fmla="val 174505"/>
            </a:avLst>
          </a:prstGeom>
          <a:solidFill>
            <a:srgbClr val="CCFFFF"/>
          </a:solidFill>
          <a:ln w="9525" algn="ctr">
            <a:solidFill>
              <a:srgbClr val="23346C"/>
            </a:solidFill>
            <a:miter lim="800000"/>
            <a:headEnd/>
            <a:tailEnd/>
          </a:ln>
          <a:effectLst>
            <a:outerShdw dist="107763" dir="2700000" algn="ctr" rotWithShape="0">
              <a:srgbClr val="5490A8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Arial Unicode MS"/>
              <a:cs typeface="Arial Unicode MS"/>
            </a:endParaRPr>
          </a:p>
        </p:txBody>
      </p:sp>
      <p:grpSp>
        <p:nvGrpSpPr>
          <p:cNvPr id="25" name="Group 6"/>
          <p:cNvGrpSpPr>
            <a:grpSpLocks noChangeAspect="1"/>
          </p:cNvGrpSpPr>
          <p:nvPr/>
        </p:nvGrpSpPr>
        <p:grpSpPr bwMode="auto">
          <a:xfrm>
            <a:off x="2592861" y="3812373"/>
            <a:ext cx="3839190" cy="2743200"/>
            <a:chOff x="0" y="-310568"/>
            <a:chExt cx="9783763" cy="6990768"/>
          </a:xfrm>
        </p:grpSpPr>
        <p:pic>
          <p:nvPicPr>
            <p:cNvPr id="26" name="Picture 7" descr="Tunnel-Detector garage cs  detail 0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457200"/>
              <a:ext cx="9783763" cy="622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Rectangle 9"/>
            <p:cNvSpPr>
              <a:spLocks noChangeArrowheads="1"/>
            </p:cNvSpPr>
            <p:nvPr/>
          </p:nvSpPr>
          <p:spPr bwMode="auto">
            <a:xfrm>
              <a:off x="575408" y="-310568"/>
              <a:ext cx="211896" cy="456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defTabSz="914400"/>
              <a:endParaRPr lang="en-GB" sz="2000" b="1">
                <a:solidFill>
                  <a:srgbClr val="00547E"/>
                </a:solidFill>
                <a:latin typeface="Times New Roman" charset="0"/>
              </a:endParaRPr>
            </a:p>
          </p:txBody>
        </p:sp>
      </p:grpSp>
      <p:sp>
        <p:nvSpPr>
          <p:cNvPr id="30" name="TextBox 7"/>
          <p:cNvSpPr txBox="1">
            <a:spLocks noChangeArrowheads="1"/>
          </p:cNvSpPr>
          <p:nvPr/>
        </p:nvSpPr>
        <p:spPr bwMode="auto">
          <a:xfrm>
            <a:off x="3177425" y="6103371"/>
            <a:ext cx="78739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</a:rPr>
              <a:t>Yoke +</a:t>
            </a:r>
            <a:b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</a:rPr>
            </a:br>
            <a:r>
              <a:rPr kumimoji="0" lang="en-GB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</a:rPr>
              <a:t>muon</a:t>
            </a: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</a:rPr>
              <a:t> det.</a:t>
            </a:r>
          </a:p>
        </p:txBody>
      </p:sp>
      <p:sp>
        <p:nvSpPr>
          <p:cNvPr id="31" name="TextBox 8"/>
          <p:cNvSpPr txBox="1">
            <a:spLocks noChangeArrowheads="1"/>
          </p:cNvSpPr>
          <p:nvPr/>
        </p:nvSpPr>
        <p:spPr bwMode="auto">
          <a:xfrm>
            <a:off x="4028739" y="5677585"/>
            <a:ext cx="647602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</a:rPr>
              <a:t>HCAL/</a:t>
            </a:r>
            <a:br>
              <a:rPr kumimoji="0" lang="en-GB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</a:rPr>
            </a:br>
            <a:r>
              <a:rPr kumimoji="0" lang="en-GB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</a:rPr>
              <a:t>ECAL</a:t>
            </a: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</a:rPr>
              <a:t/>
            </a:r>
            <a:b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</a:rPr>
            </a:b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</a:rPr>
              <a:t>end-cap</a:t>
            </a:r>
          </a:p>
        </p:txBody>
      </p:sp>
      <p:sp>
        <p:nvSpPr>
          <p:cNvPr id="32" name="TextBox 7"/>
          <p:cNvSpPr txBox="1">
            <a:spLocks noChangeArrowheads="1"/>
          </p:cNvSpPr>
          <p:nvPr/>
        </p:nvSpPr>
        <p:spPr bwMode="auto">
          <a:xfrm>
            <a:off x="4681453" y="5079037"/>
            <a:ext cx="43786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kern="0" dirty="0" smtClean="0">
                <a:solidFill>
                  <a:schemeClr val="bg1"/>
                </a:solidFill>
                <a:latin typeface="Calibri" charset="0"/>
              </a:rPr>
              <a:t>QD0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charset="0"/>
            </a:endParaRPr>
          </a:p>
        </p:txBody>
      </p:sp>
      <p:sp>
        <p:nvSpPr>
          <p:cNvPr id="33" name="TextBox 7"/>
          <p:cNvSpPr txBox="1">
            <a:spLocks noChangeArrowheads="1"/>
          </p:cNvSpPr>
          <p:nvPr/>
        </p:nvSpPr>
        <p:spPr bwMode="auto">
          <a:xfrm>
            <a:off x="6199628" y="5312992"/>
            <a:ext cx="29308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kern="0" dirty="0" smtClean="0">
                <a:solidFill>
                  <a:schemeClr val="bg1"/>
                </a:solidFill>
                <a:latin typeface="Calibri" charset="0"/>
              </a:rPr>
              <a:t>IP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charset="0"/>
            </a:endParaRPr>
          </a:p>
        </p:txBody>
      </p:sp>
      <p:sp>
        <p:nvSpPr>
          <p:cNvPr id="34" name="TextBox 7"/>
          <p:cNvSpPr txBox="1">
            <a:spLocks noChangeArrowheads="1"/>
          </p:cNvSpPr>
          <p:nvPr/>
        </p:nvSpPr>
        <p:spPr bwMode="auto">
          <a:xfrm>
            <a:off x="2631937" y="4123660"/>
            <a:ext cx="5052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kern="0" dirty="0" smtClean="0">
                <a:solidFill>
                  <a:schemeClr val="bg1"/>
                </a:solidFill>
                <a:latin typeface="Calibri" charset="0"/>
              </a:rPr>
              <a:t>CLIC</a:t>
            </a:r>
            <a:endParaRPr kumimoji="0" lang="en-GB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Updated Backgrounds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2677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456" y="2317264"/>
            <a:ext cx="4206240" cy="4122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77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6604" y="2317151"/>
            <a:ext cx="4806735" cy="4125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97032" y="2420030"/>
            <a:ext cx="15456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Neutron </a:t>
            </a:r>
            <a:r>
              <a:rPr lang="en-US" b="1" dirty="0" err="1" smtClean="0"/>
              <a:t>fluence</a:t>
            </a:r>
            <a:endParaRPr lang="en-US" b="1" dirty="0"/>
          </a:p>
        </p:txBody>
      </p:sp>
      <p:sp>
        <p:nvSpPr>
          <p:cNvPr id="10" name="Content Placeholder 19"/>
          <p:cNvSpPr>
            <a:spLocks noGrp="1"/>
          </p:cNvSpPr>
          <p:nvPr>
            <p:ph sz="half" idx="1"/>
          </p:nvPr>
        </p:nvSpPr>
        <p:spPr>
          <a:xfrm>
            <a:off x="455613" y="933450"/>
            <a:ext cx="4038600" cy="5662613"/>
          </a:xfrm>
        </p:spPr>
        <p:txBody>
          <a:bodyPr/>
          <a:lstStyle/>
          <a:p>
            <a:r>
              <a:rPr lang="en-US" sz="1800" dirty="0" smtClean="0"/>
              <a:t>Neutron </a:t>
            </a:r>
            <a:r>
              <a:rPr lang="en-US" sz="1800" dirty="0" err="1" smtClean="0"/>
              <a:t>fluence</a:t>
            </a:r>
            <a:r>
              <a:rPr lang="en-US" sz="1800" dirty="0" smtClean="0"/>
              <a:t> for one 750 </a:t>
            </a:r>
            <a:r>
              <a:rPr lang="en-US" sz="1800" dirty="0" err="1" smtClean="0"/>
              <a:t>GeV</a:t>
            </a:r>
            <a:r>
              <a:rPr lang="en-US" sz="1800" dirty="0" smtClean="0"/>
              <a:t> beam of 2 10</a:t>
            </a:r>
            <a:r>
              <a:rPr lang="en-US" sz="1800" baseline="30000" dirty="0" smtClean="0"/>
              <a:t>12</a:t>
            </a:r>
            <a:r>
              <a:rPr lang="en-US" sz="1800" dirty="0" smtClean="0"/>
              <a:t> </a:t>
            </a:r>
            <a:r>
              <a:rPr lang="en-US" sz="1800" dirty="0" err="1" smtClean="0"/>
              <a:t>muons</a:t>
            </a:r>
            <a:r>
              <a:rPr lang="en-US" sz="1800" dirty="0" smtClean="0"/>
              <a:t>, coming from the right </a:t>
            </a:r>
            <a:endParaRPr lang="en-US" sz="1800" dirty="0"/>
          </a:p>
        </p:txBody>
      </p:sp>
      <p:sp>
        <p:nvSpPr>
          <p:cNvPr id="11" name="Content Placeholder 20"/>
          <p:cNvSpPr txBox="1">
            <a:spLocks/>
          </p:cNvSpPr>
          <p:nvPr/>
        </p:nvSpPr>
        <p:spPr bwMode="auto">
          <a:xfrm>
            <a:off x="4646613" y="933450"/>
            <a:ext cx="4040187" cy="566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Wingdings" pitchFamily="2" charset="2"/>
              <a:buChar char="l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Energy spectra for background and SM physics processes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4: Simulation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MC4MC (Steve </a:t>
            </a:r>
            <a:r>
              <a:rPr lang="en-US" dirty="0" err="1" smtClean="0"/>
              <a:t>Mrenna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Tools to generate the Standard Model “cocktail” at multi-</a:t>
            </a:r>
            <a:r>
              <a:rPr lang="en-US" dirty="0" err="1" smtClean="0">
                <a:solidFill>
                  <a:srgbClr val="FFFF00"/>
                </a:solidFill>
              </a:rPr>
              <a:t>TeV</a:t>
            </a:r>
            <a:r>
              <a:rPr lang="en-US" dirty="0" smtClean="0">
                <a:solidFill>
                  <a:srgbClr val="FFFF00"/>
                </a:solidFill>
              </a:rPr>
              <a:t> MC</a:t>
            </a:r>
          </a:p>
          <a:p>
            <a:r>
              <a:rPr lang="en-US" dirty="0" smtClean="0"/>
              <a:t>ILCROOT (</a:t>
            </a:r>
            <a:r>
              <a:rPr lang="en-US" dirty="0" err="1" smtClean="0"/>
              <a:t>Corrado</a:t>
            </a:r>
            <a:r>
              <a:rPr lang="en-US" dirty="0" smtClean="0"/>
              <a:t> </a:t>
            </a:r>
            <a:r>
              <a:rPr lang="en-US" dirty="0" err="1" smtClean="0"/>
              <a:t>Gatto</a:t>
            </a:r>
            <a:r>
              <a:rPr lang="en-US" dirty="0" smtClean="0"/>
              <a:t>)  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A simulation framework combining a zoo of available simulation tools: GEANT, </a:t>
            </a:r>
            <a:r>
              <a:rPr lang="en-US" dirty="0" err="1" smtClean="0">
                <a:solidFill>
                  <a:srgbClr val="FFFF00"/>
                </a:solidFill>
              </a:rPr>
              <a:t>Fluka</a:t>
            </a:r>
            <a:r>
              <a:rPr lang="en-US" dirty="0" smtClean="0">
                <a:solidFill>
                  <a:srgbClr val="FFFF00"/>
                </a:solidFill>
              </a:rPr>
              <a:t>, Event generators, HPSS, etc </a:t>
            </a:r>
          </a:p>
          <a:p>
            <a:r>
              <a:rPr lang="en-US" dirty="0" smtClean="0"/>
              <a:t>MARS (Nikolai </a:t>
            </a:r>
            <a:r>
              <a:rPr lang="en-US" dirty="0" err="1" smtClean="0"/>
              <a:t>Mokhov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Simulation of beam delivery and backgrounds 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Can be integrated into detector simulation</a:t>
            </a:r>
          </a:p>
          <a:p>
            <a:r>
              <a:rPr lang="en-US" dirty="0" smtClean="0"/>
              <a:t>LCIO (Norman Graf) 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Common simulation format/IO for ILC</a:t>
            </a:r>
          </a:p>
          <a:p>
            <a:r>
              <a:rPr lang="en-US" dirty="0" smtClean="0"/>
              <a:t>CERN based tools (</a:t>
            </a:r>
            <a:r>
              <a:rPr lang="en-US" dirty="0" err="1" smtClean="0"/>
              <a:t>Pere</a:t>
            </a:r>
            <a:r>
              <a:rPr lang="en-US" dirty="0" smtClean="0"/>
              <a:t> </a:t>
            </a:r>
            <a:r>
              <a:rPr lang="en-US" dirty="0" err="1" smtClean="0"/>
              <a:t>Mato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A true arsenal of tools available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In my humble opinion, all tools exists. One ‘just’ needs a czar to put it all together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5: Detector Designs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Specifications for </a:t>
            </a:r>
            <a:r>
              <a:rPr lang="en-US" dirty="0" err="1" smtClean="0"/>
              <a:t>e</a:t>
            </a:r>
            <a:r>
              <a:rPr lang="en-US" baseline="30000" dirty="0" err="1" smtClean="0"/>
              <a:t>+</a:t>
            </a:r>
            <a:r>
              <a:rPr lang="en-US" dirty="0" err="1" smtClean="0"/>
              <a:t>e</a:t>
            </a:r>
            <a:r>
              <a:rPr lang="en-US" baseline="30000" dirty="0" smtClean="0"/>
              <a:t>-</a:t>
            </a:r>
            <a:r>
              <a:rPr lang="en-US" dirty="0" smtClean="0"/>
              <a:t> colliders have been clearly formulated over the course of the last years for: </a:t>
            </a:r>
          </a:p>
          <a:p>
            <a:pPr lvl="1"/>
            <a:r>
              <a:rPr lang="en-US" dirty="0" smtClean="0"/>
              <a:t>Collider parameters</a:t>
            </a:r>
          </a:p>
          <a:p>
            <a:pPr lvl="2"/>
            <a:r>
              <a:rPr lang="en-US" dirty="0" smtClean="0"/>
              <a:t>Energy, Luminosity, Polarization, Final Focus, </a:t>
            </a:r>
            <a:br>
              <a:rPr lang="en-US" dirty="0" smtClean="0"/>
            </a:br>
            <a:r>
              <a:rPr lang="en-US" dirty="0" smtClean="0"/>
              <a:t>Beam Delivery, Train Structure, Repetition </a:t>
            </a:r>
            <a:br>
              <a:rPr lang="en-US" dirty="0" smtClean="0"/>
            </a:br>
            <a:r>
              <a:rPr lang="en-US" dirty="0" smtClean="0"/>
              <a:t>Rate, Bunch Structure, …</a:t>
            </a:r>
          </a:p>
          <a:p>
            <a:pPr lvl="1"/>
            <a:r>
              <a:rPr lang="en-US" dirty="0" smtClean="0"/>
              <a:t>Measurement of collider parameters</a:t>
            </a:r>
          </a:p>
          <a:p>
            <a:pPr lvl="2"/>
            <a:r>
              <a:rPr lang="en-US" dirty="0" smtClean="0"/>
              <a:t>Energy, Luminosity, Luminosity Profile, </a:t>
            </a:r>
            <a:br>
              <a:rPr lang="en-US" dirty="0" smtClean="0"/>
            </a:br>
            <a:r>
              <a:rPr lang="en-US" dirty="0" smtClean="0"/>
              <a:t>Polarization </a:t>
            </a:r>
          </a:p>
          <a:p>
            <a:pPr lvl="1"/>
            <a:r>
              <a:rPr lang="en-US" dirty="0" smtClean="0"/>
              <a:t>Collider detectors </a:t>
            </a:r>
          </a:p>
          <a:p>
            <a:pPr lvl="2"/>
            <a:r>
              <a:rPr lang="en-US" dirty="0" smtClean="0"/>
              <a:t>See table </a:t>
            </a:r>
          </a:p>
          <a:p>
            <a:r>
              <a:rPr lang="en-US" dirty="0" smtClean="0"/>
              <a:t>More than a decade of detector R&amp;D </a:t>
            </a:r>
            <a:br>
              <a:rPr lang="en-US" dirty="0" smtClean="0"/>
            </a:br>
            <a:r>
              <a:rPr lang="en-US" dirty="0" smtClean="0"/>
              <a:t>has occurred, in large part driven by the </a:t>
            </a:r>
            <a:br>
              <a:rPr lang="en-US" dirty="0" smtClean="0"/>
            </a:br>
            <a:r>
              <a:rPr lang="en-US" dirty="0" smtClean="0"/>
              <a:t>ILC project, to meet these specifications </a:t>
            </a:r>
          </a:p>
          <a:p>
            <a:endParaRPr lang="en-US" dirty="0" smtClean="0"/>
          </a:p>
          <a:p>
            <a:r>
              <a:rPr lang="en-US" dirty="0" smtClean="0"/>
              <a:t>A benchmark for physics processes </a:t>
            </a:r>
            <a:br>
              <a:rPr lang="en-US" dirty="0" smtClean="0"/>
            </a:br>
            <a:r>
              <a:rPr lang="en-US" dirty="0" smtClean="0"/>
              <a:t>now exists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4" descr="par"/>
          <p:cNvPicPr>
            <a:picLocks noChangeAspect="1" noChangeArrowheads="1"/>
          </p:cNvPicPr>
          <p:nvPr/>
        </p:nvPicPr>
        <p:blipFill>
          <a:blip r:embed="rId2" cstate="print"/>
          <a:srcRect l="12240" t="10305" r="34997" b="20548"/>
          <a:stretch>
            <a:fillRect/>
          </a:stretch>
        </p:blipFill>
        <p:spPr bwMode="auto">
          <a:xfrm>
            <a:off x="5889811" y="1358153"/>
            <a:ext cx="3108960" cy="5274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Vertex Detector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requirements of vertex detectors well understood from ILC studies: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  <a:ea typeface="ＭＳ Ｐゴシック"/>
                <a:cs typeface="ＭＳ Ｐゴシック"/>
              </a:rPr>
              <a:t>Excellent space point resolution (&lt; 5 microns ) 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Superb impact parameter resolution ( </a:t>
            </a:r>
            <a:r>
              <a:rPr kumimoji="1" lang="en-US" altLang="ko-KR" dirty="0" smtClean="0">
                <a:solidFill>
                  <a:srgbClr val="FFFFFF"/>
                </a:solidFill>
                <a:ea typeface="Gulim" pitchFamily="34" charset="-127"/>
                <a:cs typeface="Gulim" pitchFamily="34" charset="-127"/>
              </a:rPr>
              <a:t>5µm </a:t>
            </a:r>
            <a:r>
              <a:rPr kumimoji="1" lang="en-US" altLang="ko-KR" dirty="0" err="1" smtClean="0">
                <a:solidFill>
                  <a:srgbClr val="FFFFFF"/>
                </a:solidFill>
                <a:ea typeface="Gulim" pitchFamily="34" charset="-127"/>
                <a:cs typeface="Gulim" pitchFamily="34" charset="-127"/>
                <a:sym typeface="Symbol" pitchFamily="-109" charset="2"/>
              </a:rPr>
              <a:t></a:t>
            </a:r>
            <a:r>
              <a:rPr kumimoji="1" lang="en-US" altLang="ko-KR" dirty="0" smtClean="0">
                <a:solidFill>
                  <a:srgbClr val="FFFFFF"/>
                </a:solidFill>
                <a:ea typeface="Gulim" pitchFamily="34" charset="-127"/>
                <a:cs typeface="Gulim" pitchFamily="34" charset="-127"/>
                <a:sym typeface="Symbol" pitchFamily="-109" charset="2"/>
              </a:rPr>
              <a:t> 10µm/(p sin</a:t>
            </a:r>
            <a:r>
              <a:rPr kumimoji="1" lang="en-US" altLang="ko-KR" baseline="30000" dirty="0" smtClean="0">
                <a:solidFill>
                  <a:srgbClr val="FFFFFF"/>
                </a:solidFill>
                <a:ea typeface="Gulim" pitchFamily="34" charset="-127"/>
                <a:cs typeface="Gulim" pitchFamily="34" charset="-127"/>
                <a:sym typeface="Symbol" pitchFamily="-109" charset="2"/>
              </a:rPr>
              <a:t>3/2</a:t>
            </a:r>
            <a:r>
              <a:rPr kumimoji="1" lang="en-US" altLang="ko-KR" dirty="0" smtClean="0">
                <a:solidFill>
                  <a:srgbClr val="FFFFFF"/>
                </a:solidFill>
                <a:ea typeface="Gulim" pitchFamily="34" charset="-127"/>
                <a:cs typeface="Gulim" pitchFamily="34" charset="-127"/>
                <a:sym typeface="Symbol" pitchFamily="-109" charset="2"/>
              </a:rPr>
              <a:t>)</a:t>
            </a:r>
            <a:r>
              <a:rPr lang="en-US" dirty="0" smtClean="0">
                <a:solidFill>
                  <a:srgbClr val="FFFFFF"/>
                </a:solidFill>
              </a:rPr>
              <a:t> )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Transparency ( ~0.1% X</a:t>
            </a:r>
            <a:r>
              <a:rPr lang="en-US" baseline="-25000" dirty="0" smtClean="0">
                <a:solidFill>
                  <a:srgbClr val="FFFFFF"/>
                </a:solidFill>
              </a:rPr>
              <a:t>0</a:t>
            </a:r>
            <a:r>
              <a:rPr lang="en-US" dirty="0" smtClean="0">
                <a:solidFill>
                  <a:srgbClr val="FFFFFF"/>
                </a:solidFill>
              </a:rPr>
              <a:t> per layer )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Stand-alone pattern recognition (</a:t>
            </a:r>
            <a:r>
              <a:rPr lang="en-US" dirty="0" err="1" smtClean="0">
                <a:solidFill>
                  <a:srgbClr val="FFFFFF"/>
                </a:solidFill>
              </a:rPr>
              <a:t>SiD</a:t>
            </a:r>
            <a:r>
              <a:rPr lang="en-US" dirty="0" smtClean="0">
                <a:solidFill>
                  <a:srgbClr val="FFFFFF"/>
                </a:solidFill>
              </a:rPr>
              <a:t>)</a:t>
            </a:r>
          </a:p>
          <a:p>
            <a:endParaRPr lang="en-US" dirty="0" smtClean="0">
              <a:solidFill>
                <a:srgbClr val="FFFFFF"/>
              </a:solidFill>
              <a:ea typeface="ＭＳ Ｐゴシック"/>
              <a:cs typeface="ＭＳ Ｐゴシック"/>
            </a:endParaRPr>
          </a:p>
          <a:p>
            <a:r>
              <a:rPr lang="en-US" dirty="0" err="1" smtClean="0">
                <a:solidFill>
                  <a:srgbClr val="FFFFFF"/>
                </a:solidFill>
                <a:ea typeface="ＭＳ Ｐゴシック"/>
                <a:cs typeface="ＭＳ Ｐゴシック"/>
              </a:rPr>
              <a:t>Muon</a:t>
            </a:r>
            <a:r>
              <a:rPr lang="en-US" dirty="0" smtClean="0">
                <a:solidFill>
                  <a:srgbClr val="FFFFFF"/>
                </a:solidFill>
                <a:ea typeface="ＭＳ Ｐゴシック"/>
                <a:cs typeface="ＭＳ Ｐゴシック"/>
              </a:rPr>
              <a:t> Collider modifications: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  <a:ea typeface="ＭＳ Ｐゴシック"/>
                <a:cs typeface="ＭＳ Ｐゴシック"/>
              </a:rPr>
              <a:t>Space point resolution can be retained 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  <a:ea typeface="ＭＳ Ｐゴシック"/>
                <a:cs typeface="ＭＳ Ｐゴシック"/>
              </a:rPr>
              <a:t>Impact parameter resolution will degrade </a:t>
            </a:r>
          </a:p>
          <a:p>
            <a:pPr lvl="2"/>
            <a:r>
              <a:rPr lang="en-US" dirty="0" smtClean="0">
                <a:ea typeface="ＭＳ Ｐゴシック"/>
                <a:cs typeface="ＭＳ Ｐゴシック"/>
              </a:rPr>
              <a:t>Impact on physics to be studied 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  <a:ea typeface="ＭＳ Ｐゴシック"/>
                <a:cs typeface="ＭＳ Ｐゴシック"/>
              </a:rPr>
              <a:t>Transparency most likely degraded by factor of 4 </a:t>
            </a:r>
          </a:p>
          <a:p>
            <a:pPr lvl="2"/>
            <a:r>
              <a:rPr lang="en-US" dirty="0" smtClean="0">
                <a:latin typeface="Arial"/>
                <a:ea typeface="ＭＳ Ｐゴシック"/>
                <a:cs typeface="ＭＳ Ｐゴシック"/>
              </a:rPr>
              <a:t>Ma</a:t>
            </a:r>
            <a:r>
              <a:rPr lang="en-US" dirty="0" smtClean="0">
                <a:latin typeface="Arial"/>
                <a:ea typeface="ＭＳ Ｐゴシック"/>
              </a:rPr>
              <a:t>ss associated with liquid cooling</a:t>
            </a:r>
          </a:p>
          <a:p>
            <a:pPr lvl="2"/>
            <a:r>
              <a:rPr lang="en-US" dirty="0" smtClean="0">
                <a:latin typeface="Arial"/>
                <a:ea typeface="ＭＳ Ｐゴシック"/>
              </a:rPr>
              <a:t>Power density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  <a:ea typeface="ＭＳ Ｐゴシック"/>
                <a:cs typeface="ＭＳ Ｐゴシック"/>
              </a:rPr>
              <a:t>Integration time for readout close to </a:t>
            </a:r>
            <a:r>
              <a:rPr lang="en-US" dirty="0" smtClean="0">
                <a:solidFill>
                  <a:srgbClr val="FFFFFF"/>
                </a:solidFill>
                <a:ea typeface="ＭＳ Ｐゴシック"/>
              </a:rPr>
              <a:t>10 </a:t>
            </a:r>
            <a:r>
              <a:rPr lang="en-US" dirty="0" smtClean="0">
                <a:solidFill>
                  <a:srgbClr val="FFFFFF"/>
                </a:solidFill>
                <a:latin typeface="Symbol" charset="2"/>
                <a:ea typeface="ＭＳ Ｐゴシック"/>
                <a:cs typeface="Symbol" charset="2"/>
              </a:rPr>
              <a:t>m</a:t>
            </a:r>
            <a:r>
              <a:rPr lang="en-US" dirty="0" smtClean="0">
                <a:solidFill>
                  <a:srgbClr val="FFFFFF"/>
                </a:solidFill>
                <a:ea typeface="ＭＳ Ｐゴシック"/>
              </a:rPr>
              <a:t>s </a:t>
            </a:r>
            <a:r>
              <a:rPr lang="en-US" sz="2000" dirty="0" smtClean="0">
                <a:solidFill>
                  <a:srgbClr val="FFFFFF"/>
                </a:solidFill>
                <a:ea typeface="ＭＳ Ｐゴシック"/>
              </a:rPr>
              <a:t>for </a:t>
            </a:r>
            <a:r>
              <a:rPr lang="en-US" sz="2000" dirty="0" err="1" smtClean="0">
                <a:solidFill>
                  <a:srgbClr val="FFFFFF"/>
                </a:solidFill>
                <a:latin typeface="Symbol" charset="2"/>
                <a:ea typeface="ＭＳ Ｐゴシック"/>
                <a:cs typeface="Symbol" charset="2"/>
              </a:rPr>
              <a:t>m</a:t>
            </a:r>
            <a:r>
              <a:rPr lang="en-US" sz="2000" dirty="0" err="1" smtClean="0">
                <a:solidFill>
                  <a:srgbClr val="FFFFFF"/>
                </a:solidFill>
                <a:ea typeface="ＭＳ Ｐゴシック"/>
                <a:cs typeface="Symbol" charset="2"/>
              </a:rPr>
              <a:t>C</a:t>
            </a:r>
            <a:endParaRPr lang="en-US" sz="2000" dirty="0" smtClean="0">
              <a:solidFill>
                <a:srgbClr val="FFFFFF"/>
              </a:solidFill>
              <a:ea typeface="ＭＳ Ｐゴシック"/>
              <a:cs typeface="Symbol" charset="2"/>
            </a:endParaRPr>
          </a:p>
          <a:p>
            <a:pPr lvl="1"/>
            <a:r>
              <a:rPr lang="en-US" dirty="0" smtClean="0">
                <a:solidFill>
                  <a:srgbClr val="FFFFFF"/>
                </a:solidFill>
                <a:ea typeface="ＭＳ Ｐゴシック"/>
                <a:cs typeface="ＭＳ Ｐゴシック"/>
              </a:rPr>
              <a:t>In addition, sensors need to be significantly </a:t>
            </a:r>
            <a:r>
              <a:rPr lang="en-US" sz="1800" dirty="0" smtClean="0">
                <a:solidFill>
                  <a:srgbClr val="FFFFFF"/>
                </a:solidFill>
                <a:ea typeface="ＭＳ Ｐゴシック"/>
              </a:rPr>
              <a:t>radiation hard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255160" y="6347625"/>
            <a:ext cx="8669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Ron Lipton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1C077E77-5D08-4566-B258-B2CC831FF283}" type="slidenum">
              <a:rPr lang="en-US"/>
              <a:pPr/>
              <a:t>15</a:t>
            </a:fld>
            <a:endParaRPr lang="en-US"/>
          </a:p>
        </p:txBody>
      </p:sp>
      <p:pic>
        <p:nvPicPr>
          <p:cNvPr id="1189042" name="Picture 178" descr="W1"/>
          <p:cNvPicPr>
            <a:picLocks noChangeAspect="1" noChangeArrowheads="1"/>
          </p:cNvPicPr>
          <p:nvPr/>
        </p:nvPicPr>
        <p:blipFill>
          <a:blip r:embed="rId2" cstate="print"/>
          <a:srcRect b="39426"/>
          <a:stretch>
            <a:fillRect/>
          </a:stretch>
        </p:blipFill>
        <p:spPr bwMode="auto">
          <a:xfrm>
            <a:off x="4414180" y="1127032"/>
            <a:ext cx="2333625" cy="1423987"/>
          </a:xfrm>
          <a:prstGeom prst="rect">
            <a:avLst/>
          </a:prstGeom>
          <a:noFill/>
        </p:spPr>
      </p:pic>
      <p:sp>
        <p:nvSpPr>
          <p:cNvPr id="1188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Vertex Detector Technology</a:t>
            </a:r>
            <a:endParaRPr lang="en-US" dirty="0"/>
          </a:p>
        </p:txBody>
      </p:sp>
      <p:sp>
        <p:nvSpPr>
          <p:cNvPr id="1188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 smtClean="0"/>
              <a:t>20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Century studies assumed </a:t>
            </a:r>
            <a:br>
              <a:rPr lang="en-US" sz="1800" dirty="0" smtClean="0"/>
            </a:br>
            <a:r>
              <a:rPr lang="en-US" sz="1800" dirty="0" smtClean="0"/>
              <a:t>300 </a:t>
            </a:r>
            <a:r>
              <a:rPr lang="en-US" sz="1800" dirty="0" smtClean="0">
                <a:latin typeface="Symbol" charset="2"/>
                <a:cs typeface="Symbol" charset="2"/>
              </a:rPr>
              <a:t>m</a:t>
            </a:r>
            <a:r>
              <a:rPr lang="en-US" sz="1800" dirty="0" smtClean="0"/>
              <a:t>m square pixels</a:t>
            </a:r>
          </a:p>
          <a:p>
            <a:r>
              <a:rPr lang="en-US" sz="1800" dirty="0" smtClean="0"/>
              <a:t>ILC studies assume ~ 20 </a:t>
            </a:r>
            <a:r>
              <a:rPr lang="en-US" sz="1800" dirty="0" smtClean="0">
                <a:latin typeface="Symbol" charset="2"/>
                <a:cs typeface="Symbol" charset="2"/>
              </a:rPr>
              <a:t>m</a:t>
            </a:r>
            <a:r>
              <a:rPr lang="en-US" sz="1800" dirty="0" smtClean="0"/>
              <a:t>m </a:t>
            </a:r>
            <a:br>
              <a:rPr lang="en-US" sz="1800" dirty="0" smtClean="0"/>
            </a:br>
            <a:r>
              <a:rPr lang="en-US" sz="1800" dirty="0" smtClean="0"/>
              <a:t>square pixels and 225 less </a:t>
            </a:r>
            <a:br>
              <a:rPr lang="en-US" sz="1800" dirty="0" smtClean="0"/>
            </a:br>
            <a:r>
              <a:rPr lang="en-US" sz="1800" dirty="0" smtClean="0"/>
              <a:t>occupancy/pixel</a:t>
            </a:r>
          </a:p>
          <a:p>
            <a:pPr lvl="1"/>
            <a:r>
              <a:rPr lang="en-US" sz="1600" dirty="0" smtClean="0"/>
              <a:t>Mimosa-26 with pixel size </a:t>
            </a:r>
            <a:br>
              <a:rPr lang="en-US" sz="1600" dirty="0" smtClean="0"/>
            </a:br>
            <a:r>
              <a:rPr lang="en-US" sz="1600" dirty="0" smtClean="0"/>
              <a:t>18.4 </a:t>
            </a:r>
            <a:r>
              <a:rPr lang="en-US" sz="1600" dirty="0" err="1" smtClean="0"/>
              <a:t>x</a:t>
            </a:r>
            <a:r>
              <a:rPr lang="en-US" sz="1600" dirty="0" smtClean="0"/>
              <a:t> 18.4 µm</a:t>
            </a:r>
            <a:r>
              <a:rPr lang="en-US" sz="1600" baseline="30000" dirty="0" smtClean="0"/>
              <a:t>2 </a:t>
            </a:r>
            <a:r>
              <a:rPr lang="en-US" sz="1600" dirty="0" smtClean="0"/>
              <a:t>running at CERN</a:t>
            </a:r>
          </a:p>
          <a:p>
            <a:r>
              <a:rPr lang="en-US" sz="1800" dirty="0" smtClean="0"/>
              <a:t>It is likely that these smaller </a:t>
            </a:r>
            <a:br>
              <a:rPr lang="en-US" sz="1800" dirty="0" smtClean="0"/>
            </a:br>
            <a:r>
              <a:rPr lang="en-US" sz="1800" dirty="0" err="1" smtClean="0"/>
              <a:t>pixelated</a:t>
            </a:r>
            <a:r>
              <a:rPr lang="en-US" sz="1800" dirty="0" smtClean="0"/>
              <a:t> devices will provide </a:t>
            </a:r>
            <a:br>
              <a:rPr lang="en-US" sz="1800" dirty="0" smtClean="0"/>
            </a:br>
            <a:r>
              <a:rPr lang="en-US" sz="1800" dirty="0" smtClean="0"/>
              <a:t>sufficient resolution for good </a:t>
            </a:r>
            <a:br>
              <a:rPr lang="en-US" sz="1800" dirty="0" smtClean="0"/>
            </a:br>
            <a:r>
              <a:rPr lang="en-US" sz="1800" dirty="0" smtClean="0"/>
              <a:t>pattern recognition.</a:t>
            </a:r>
          </a:p>
          <a:p>
            <a:pPr>
              <a:lnSpc>
                <a:spcPct val="90000"/>
              </a:lnSpc>
            </a:pPr>
            <a:endParaRPr lang="en-US" sz="1800" dirty="0" smtClean="0"/>
          </a:p>
          <a:p>
            <a:pPr>
              <a:lnSpc>
                <a:spcPct val="90000"/>
              </a:lnSpc>
            </a:pPr>
            <a:r>
              <a:rPr lang="en-US" sz="1800" dirty="0" smtClean="0"/>
              <a:t>Technologies: </a:t>
            </a:r>
          </a:p>
          <a:p>
            <a:pPr lvl="1">
              <a:lnSpc>
                <a:spcPct val="90000"/>
              </a:lnSpc>
            </a:pPr>
            <a:r>
              <a:rPr lang="en-US" sz="1600" dirty="0" err="1" smtClean="0">
                <a:solidFill>
                  <a:srgbClr val="FFFF00"/>
                </a:solidFill>
              </a:rPr>
              <a:t>CCD’s</a:t>
            </a:r>
            <a:endParaRPr lang="en-US" sz="1600" dirty="0" smtClean="0">
              <a:solidFill>
                <a:srgbClr val="FFFF0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1600" dirty="0" smtClean="0">
                <a:solidFill>
                  <a:srgbClr val="FFFF00"/>
                </a:solidFill>
              </a:rPr>
              <a:t>CMOS </a:t>
            </a:r>
            <a:r>
              <a:rPr lang="en-US" sz="1600" dirty="0">
                <a:solidFill>
                  <a:srgbClr val="FFFF00"/>
                </a:solidFill>
              </a:rPr>
              <a:t>Active Pixels</a:t>
            </a:r>
            <a:endParaRPr lang="en-US" sz="1600" dirty="0" smtClean="0">
              <a:solidFill>
                <a:srgbClr val="FFFF0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1600" dirty="0" smtClean="0">
                <a:solidFill>
                  <a:srgbClr val="FFFF00"/>
                </a:solidFill>
              </a:rPr>
              <a:t>SOI</a:t>
            </a:r>
          </a:p>
          <a:p>
            <a:pPr lvl="1">
              <a:lnSpc>
                <a:spcPct val="90000"/>
              </a:lnSpc>
            </a:pPr>
            <a:r>
              <a:rPr lang="en-US" sz="1600" dirty="0" smtClean="0">
                <a:solidFill>
                  <a:srgbClr val="FFFF00"/>
                </a:solidFill>
              </a:rPr>
              <a:t>3D Vertical Integration 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FFFF00"/>
                </a:solidFill>
              </a:rPr>
              <a:t>3D Columns </a:t>
            </a:r>
          </a:p>
          <a:p>
            <a:pPr lvl="1">
              <a:lnSpc>
                <a:spcPct val="90000"/>
              </a:lnSpc>
            </a:pPr>
            <a:r>
              <a:rPr lang="en-US" sz="1400" dirty="0" smtClean="0">
                <a:solidFill>
                  <a:srgbClr val="FFFF00"/>
                </a:solidFill>
              </a:rPr>
              <a:t>DEPFET </a:t>
            </a:r>
            <a:r>
              <a:rPr lang="en-US" sz="1400" dirty="0">
                <a:solidFill>
                  <a:srgbClr val="FFFF00"/>
                </a:solidFill>
              </a:rPr>
              <a:t>(Munich)</a:t>
            </a:r>
          </a:p>
        </p:txBody>
      </p:sp>
      <p:sp>
        <p:nvSpPr>
          <p:cNvPr id="1189035" name="Text Box 171"/>
          <p:cNvSpPr txBox="1">
            <a:spLocks noChangeArrowheads="1"/>
          </p:cNvSpPr>
          <p:nvPr/>
        </p:nvSpPr>
        <p:spPr bwMode="auto">
          <a:xfrm>
            <a:off x="8394700" y="6376988"/>
            <a:ext cx="815975" cy="2444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000" b="1">
                <a:solidFill>
                  <a:schemeClr val="bg1"/>
                </a:solidFill>
              </a:rPr>
              <a:t>DEPFET</a:t>
            </a:r>
          </a:p>
        </p:txBody>
      </p:sp>
      <p:sp>
        <p:nvSpPr>
          <p:cNvPr id="1189036" name="Text Box 172"/>
          <p:cNvSpPr txBox="1">
            <a:spLocks noChangeArrowheads="1"/>
          </p:cNvSpPr>
          <p:nvPr/>
        </p:nvSpPr>
        <p:spPr bwMode="auto">
          <a:xfrm>
            <a:off x="6584106" y="6316663"/>
            <a:ext cx="815975" cy="304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b="1"/>
              <a:t>3D</a:t>
            </a:r>
          </a:p>
        </p:txBody>
      </p:sp>
      <p:sp>
        <p:nvSpPr>
          <p:cNvPr id="1189041" name="Text Box 177"/>
          <p:cNvSpPr txBox="1">
            <a:spLocks noChangeArrowheads="1"/>
          </p:cNvSpPr>
          <p:nvPr/>
        </p:nvSpPr>
        <p:spPr bwMode="auto">
          <a:xfrm>
            <a:off x="4396718" y="1163544"/>
            <a:ext cx="815975" cy="2746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</a:rPr>
              <a:t>CPC2</a:t>
            </a:r>
          </a:p>
        </p:txBody>
      </p:sp>
      <p:pic>
        <p:nvPicPr>
          <p:cNvPr id="23" name="Picture 38" descr="MITLL_cut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C8C8C8"/>
              </a:clrFrom>
              <a:clrTo>
                <a:srgbClr val="C8C8C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03465" y="4819276"/>
            <a:ext cx="2743200" cy="1828800"/>
          </a:xfrm>
          <a:prstGeom prst="rect">
            <a:avLst/>
          </a:prstGeom>
          <a:noFill/>
        </p:spPr>
      </p:pic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4876238" y="2788312"/>
            <a:ext cx="1828800" cy="1751741"/>
            <a:chOff x="142875" y="1376363"/>
            <a:chExt cx="3240088" cy="3103562"/>
          </a:xfrm>
        </p:grpSpPr>
        <p:pic>
          <p:nvPicPr>
            <p:cNvPr id="25" name="Picture 6" descr="mimosa25x00_4_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2875" y="1376363"/>
              <a:ext cx="3240088" cy="3103562"/>
            </a:xfrm>
            <a:prstGeom prst="rect">
              <a:avLst/>
            </a:prstGeom>
            <a:noFill/>
          </p:spPr>
        </p:pic>
        <p:sp>
          <p:nvSpPr>
            <p:cNvPr id="26" name="Text Box 7"/>
            <p:cNvSpPr txBox="1">
              <a:spLocks noChangeArrowheads="1"/>
            </p:cNvSpPr>
            <p:nvPr/>
          </p:nvSpPr>
          <p:spPr bwMode="auto">
            <a:xfrm rot="16200000">
              <a:off x="267897" y="2504039"/>
              <a:ext cx="1672415" cy="9720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263525" indent="-263525" algn="ctr">
                <a:buFont typeface="Wingdings" pitchFamily="2" charset="2"/>
                <a:buNone/>
              </a:pPr>
              <a:r>
                <a:rPr lang="fr-FR"/>
                <a:t>16x96</a:t>
              </a:r>
            </a:p>
            <a:p>
              <a:pPr marL="263525" indent="-263525" algn="ctr">
                <a:buFont typeface="Wingdings" pitchFamily="2" charset="2"/>
                <a:buNone/>
              </a:pPr>
              <a:r>
                <a:rPr lang="fr-FR"/>
                <a:t>Pitch 20µm</a:t>
              </a:r>
            </a:p>
          </p:txBody>
        </p:sp>
        <p:sp>
          <p:nvSpPr>
            <p:cNvPr id="27" name="Text Box 8"/>
            <p:cNvSpPr txBox="1">
              <a:spLocks noChangeArrowheads="1"/>
            </p:cNvSpPr>
            <p:nvPr/>
          </p:nvSpPr>
          <p:spPr bwMode="auto">
            <a:xfrm>
              <a:off x="939498" y="1520824"/>
              <a:ext cx="1711929" cy="4741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263525" indent="-263525">
                <a:buFont typeface="Wingdings" pitchFamily="2" charset="2"/>
                <a:buNone/>
              </a:pPr>
              <a:r>
                <a:rPr lang="fr-FR"/>
                <a:t>MIMOSA25</a:t>
              </a:r>
            </a:p>
          </p:txBody>
        </p:sp>
      </p:grp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7607206" y="2736477"/>
            <a:ext cx="1463040" cy="4057376"/>
            <a:chOff x="7687889" y="2736477"/>
            <a:chExt cx="1246187" cy="3455988"/>
          </a:xfrm>
        </p:grpSpPr>
        <p:pic>
          <p:nvPicPr>
            <p:cNvPr id="29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 t="2525" r="1794"/>
            <a:stretch>
              <a:fillRect/>
            </a:stretch>
          </p:blipFill>
          <p:spPr bwMode="auto">
            <a:xfrm rot="16200000">
              <a:off x="6582989" y="3881065"/>
              <a:ext cx="3455988" cy="11668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sp>
          <p:nvSpPr>
            <p:cNvPr id="30" name="Text Box 9"/>
            <p:cNvSpPr txBox="1">
              <a:spLocks noChangeArrowheads="1"/>
            </p:cNvSpPr>
            <p:nvPr/>
          </p:nvSpPr>
          <p:spPr bwMode="auto">
            <a:xfrm>
              <a:off x="7687889" y="2939677"/>
              <a:ext cx="1246187" cy="3365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263525" indent="-263525">
                <a:buFont typeface="Wingdings" pitchFamily="2" charset="2"/>
                <a:buNone/>
              </a:pPr>
              <a:r>
                <a:rPr lang="fr-FR" sz="1600"/>
                <a:t>MIMOSA22</a:t>
              </a:r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7772852" y="3752477"/>
              <a:ext cx="1109599" cy="8309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263525" indent="-263525" algn="ctr">
                <a:buFont typeface="Wingdings" pitchFamily="2" charset="2"/>
                <a:buNone/>
              </a:pPr>
              <a:r>
                <a:rPr lang="en-GB" sz="1200"/>
                <a:t>Pixel array</a:t>
              </a:r>
            </a:p>
            <a:p>
              <a:pPr marL="263525" indent="-263525" algn="ctr">
                <a:buFont typeface="Wingdings" pitchFamily="2" charset="2"/>
                <a:buNone/>
              </a:pPr>
              <a:r>
                <a:rPr lang="en-GB" sz="1200"/>
                <a:t>136 x 576</a:t>
              </a:r>
            </a:p>
            <a:p>
              <a:pPr marL="263525" indent="-263525" algn="ctr">
                <a:buFont typeface="Wingdings" pitchFamily="2" charset="2"/>
                <a:buNone/>
              </a:pPr>
              <a:r>
                <a:rPr lang="en-GB" sz="1200"/>
                <a:t>pitch 18.4 µm</a:t>
              </a:r>
            </a:p>
          </p:txBody>
        </p:sp>
      </p:grp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86829" y="964556"/>
            <a:ext cx="2011680" cy="1612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9040" name="Text Box 176"/>
          <p:cNvSpPr txBox="1">
            <a:spLocks noChangeArrowheads="1"/>
          </p:cNvSpPr>
          <p:nvPr/>
        </p:nvSpPr>
        <p:spPr bwMode="auto">
          <a:xfrm>
            <a:off x="6963335" y="951567"/>
            <a:ext cx="1252818" cy="27699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1200" b="1" dirty="0" smtClean="0">
                <a:solidFill>
                  <a:schemeClr val="bg1"/>
                </a:solidFill>
              </a:rPr>
              <a:t>3D Columns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78901" y="4789722"/>
            <a:ext cx="10417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FNAL 3D VIP</a:t>
            </a:r>
            <a:endParaRPr lang="en-US" sz="1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Parameter Resolution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</a:t>
            </a:r>
          </a:p>
          <a:p>
            <a:pPr lvl="1"/>
            <a:r>
              <a:rPr lang="en-US" dirty="0" smtClean="0"/>
              <a:t>ILC: radii of 1.5 → 6 cm</a:t>
            </a:r>
          </a:p>
          <a:p>
            <a:pPr lvl="1"/>
            <a:r>
              <a:rPr lang="en-US" dirty="0" err="1" smtClean="0">
                <a:latin typeface="Symbol" charset="2"/>
                <a:cs typeface="Symbol" charset="2"/>
              </a:rPr>
              <a:t>m</a:t>
            </a:r>
            <a:r>
              <a:rPr lang="en-US" dirty="0" err="1" smtClean="0"/>
              <a:t>C</a:t>
            </a:r>
            <a:r>
              <a:rPr lang="en-US" dirty="0" smtClean="0"/>
              <a:t>:   radii of 5 → 20 cm </a:t>
            </a:r>
            <a:br>
              <a:rPr lang="en-US" dirty="0" smtClean="0"/>
            </a:br>
            <a:r>
              <a:rPr lang="en-US" dirty="0" smtClean="0"/>
              <a:t>        or         2 → 20 cm</a:t>
            </a:r>
          </a:p>
          <a:p>
            <a:r>
              <a:rPr lang="en-US" dirty="0" smtClean="0"/>
              <a:t>Spreadsheet estimate of the </a:t>
            </a:r>
            <a:br>
              <a:rPr lang="en-US" dirty="0" smtClean="0"/>
            </a:br>
            <a:r>
              <a:rPr lang="en-US" dirty="0" smtClean="0"/>
              <a:t>degradation of resolution</a:t>
            </a:r>
          </a:p>
          <a:p>
            <a:pPr lvl="1"/>
            <a:r>
              <a:rPr lang="en-US" dirty="0" smtClean="0"/>
              <a:t>Based on </a:t>
            </a:r>
            <a:r>
              <a:rPr lang="en-US" dirty="0" err="1" smtClean="0"/>
              <a:t>SiD</a:t>
            </a:r>
            <a:r>
              <a:rPr lang="en-US" dirty="0" smtClean="0"/>
              <a:t> design</a:t>
            </a:r>
          </a:p>
          <a:p>
            <a:pPr lvl="1"/>
            <a:r>
              <a:rPr lang="en-US" dirty="0" smtClean="0"/>
              <a:t>5 mm vertex and 12 mm  </a:t>
            </a:r>
            <a:br>
              <a:rPr lang="en-US" dirty="0" smtClean="0"/>
            </a:br>
            <a:r>
              <a:rPr lang="en-US" dirty="0" smtClean="0"/>
              <a:t>track hit resolution</a:t>
            </a:r>
          </a:p>
          <a:p>
            <a:pPr lvl="1"/>
            <a:r>
              <a:rPr lang="en-US" dirty="0" smtClean="0"/>
              <a:t>0.1% RL/layer → 0.4%</a:t>
            </a:r>
          </a:p>
          <a:p>
            <a:r>
              <a:rPr lang="en-US" dirty="0" smtClean="0"/>
              <a:t>Resolution factor 2 worse</a:t>
            </a:r>
          </a:p>
          <a:p>
            <a:endParaRPr lang="en-US" dirty="0" smtClean="0"/>
          </a:p>
          <a:p>
            <a:r>
              <a:rPr lang="en-US" dirty="0" smtClean="0"/>
              <a:t>Keeping constant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in</a:t>
            </a:r>
            <a:r>
              <a:rPr lang="en-US" dirty="0" smtClean="0"/>
              <a:t>/r</a:t>
            </a:r>
            <a:r>
              <a:rPr lang="en-US" baseline="-25000" dirty="0" smtClean="0"/>
              <a:t>out</a:t>
            </a:r>
            <a:r>
              <a:rPr lang="en-US" dirty="0" smtClean="0"/>
              <a:t> is </a:t>
            </a:r>
            <a:br>
              <a:rPr lang="en-US" dirty="0" smtClean="0"/>
            </a:br>
            <a:r>
              <a:rPr lang="en-US" dirty="0" smtClean="0"/>
              <a:t>important</a:t>
            </a:r>
          </a:p>
          <a:p>
            <a:r>
              <a:rPr lang="en-US" dirty="0" smtClean="0"/>
              <a:t>Can trade radius for X</a:t>
            </a:r>
            <a:r>
              <a:rPr lang="en-US" baseline="-25000" dirty="0" smtClean="0"/>
              <a:t>0</a:t>
            </a:r>
            <a:r>
              <a:rPr lang="en-US" dirty="0" smtClean="0"/>
              <a:t>, but </a:t>
            </a:r>
            <a:br>
              <a:rPr lang="en-US" dirty="0" smtClean="0"/>
            </a:br>
            <a:r>
              <a:rPr lang="en-US" dirty="0" smtClean="0"/>
              <a:t>how realistic is that with need for active cooling? </a:t>
            </a:r>
          </a:p>
        </p:txBody>
      </p:sp>
      <p:graphicFrame>
        <p:nvGraphicFramePr>
          <p:cNvPr id="1259524" name="Object 4"/>
          <p:cNvGraphicFramePr>
            <a:graphicFrameLocks noChangeAspect="1"/>
          </p:cNvGraphicFramePr>
          <p:nvPr/>
        </p:nvGraphicFramePr>
        <p:xfrm>
          <a:off x="6662738" y="1027113"/>
          <a:ext cx="1744662" cy="1420812"/>
        </p:xfrm>
        <a:graphic>
          <a:graphicData uri="http://schemas.openxmlformats.org/presentationml/2006/ole">
            <p:oleObj spid="_x0000_s1259524" name="Equation" r:id="rId3" imgW="1028700" imgH="838200" progId="Equation.3">
              <p:embed/>
            </p:oleObj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528125" y="1183155"/>
            <a:ext cx="4531209" cy="4598369"/>
          </a:xfrm>
          <a:prstGeom prst="rect">
            <a:avLst/>
          </a:prstGeom>
        </p:spPr>
      </p:pic>
      <p:graphicFrame>
        <p:nvGraphicFramePr>
          <p:cNvPr id="1259522" name="Object 2"/>
          <p:cNvGraphicFramePr>
            <a:graphicFrameLocks noChangeAspect="1"/>
          </p:cNvGraphicFramePr>
          <p:nvPr/>
        </p:nvGraphicFramePr>
        <p:xfrm>
          <a:off x="7341810" y="3160705"/>
          <a:ext cx="997856" cy="812631"/>
        </p:xfrm>
        <a:graphic>
          <a:graphicData uri="http://schemas.openxmlformats.org/presentationml/2006/ole">
            <p:oleObj spid="_x0000_s1259522" name="Equation" r:id="rId6" imgW="1028700" imgH="83820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255160" y="6347625"/>
            <a:ext cx="8669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Ron Lipton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 hit rejection will be very important at the </a:t>
            </a:r>
            <a:r>
              <a:rPr lang="en-US" dirty="0" err="1" smtClean="0">
                <a:latin typeface="Symbol" charset="2"/>
                <a:cs typeface="Symbol" charset="2"/>
              </a:rPr>
              <a:t>m</a:t>
            </a:r>
            <a:r>
              <a:rPr lang="en-US" dirty="0" err="1" smtClean="0"/>
              <a:t>C</a:t>
            </a:r>
            <a:endParaRPr lang="en-US" dirty="0" smtClean="0"/>
          </a:p>
          <a:p>
            <a:r>
              <a:rPr lang="en-US" dirty="0" smtClean="0"/>
              <a:t>The 3D technology could possibly be used to reduce occupancy based on inter-layer correlations</a:t>
            </a:r>
          </a:p>
          <a:p>
            <a:pPr lvl="1"/>
            <a:r>
              <a:rPr lang="en-US" dirty="0" smtClean="0"/>
              <a:t>This technology is being developed for the CMS upgrade</a:t>
            </a:r>
          </a:p>
          <a:p>
            <a:pPr lvl="1"/>
            <a:r>
              <a:rPr lang="en-US" dirty="0" smtClean="0"/>
              <a:t>Random false hits can be rejected with minimal material and modest power penalty using 3D bonded monolithic active pixel ICs	</a:t>
            </a:r>
          </a:p>
          <a:p>
            <a:pPr lvl="1"/>
            <a:r>
              <a:rPr lang="en-US" dirty="0" smtClean="0"/>
              <a:t>First proof of principle this year!! 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0181" y="3693185"/>
            <a:ext cx="3708853" cy="2665662"/>
          </a:xfrm>
          <a:prstGeom prst="rect">
            <a:avLst/>
          </a:prstGeom>
          <a:noFill/>
          <a:ln w="9525"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502441" y="5818279"/>
            <a:ext cx="33489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200" b="1" dirty="0" smtClean="0">
                <a:solidFill>
                  <a:schemeClr val="bg1"/>
                </a:solidFill>
              </a:rPr>
              <a:t>2009 Track trigger module for CMS Phase II</a:t>
            </a:r>
          </a:p>
          <a:p>
            <a:pPr>
              <a:spcAft>
                <a:spcPts val="0"/>
              </a:spcAft>
            </a:pPr>
            <a:r>
              <a:rPr lang="en-US" sz="1200" b="1" dirty="0" smtClean="0">
                <a:solidFill>
                  <a:schemeClr val="bg1"/>
                </a:solidFill>
              </a:rPr>
              <a:t>Based on 3D electronics</a:t>
            </a:r>
            <a:endParaRPr lang="en-US" sz="1200" b="1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5227911" y="2954045"/>
            <a:ext cx="3586399" cy="3657600"/>
            <a:chOff x="4006313" y="1925967"/>
            <a:chExt cx="4562962" cy="4653550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/>
            <a:srcRect r="50012"/>
            <a:stretch>
              <a:fillRect/>
            </a:stretch>
          </p:blipFill>
          <p:spPr bwMode="auto">
            <a:xfrm>
              <a:off x="4006313" y="1972307"/>
              <a:ext cx="4562962" cy="4483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cxnSp>
          <p:nvCxnSpPr>
            <p:cNvPr id="9" name="Straight Connector 8"/>
            <p:cNvCxnSpPr/>
            <p:nvPr/>
          </p:nvCxnSpPr>
          <p:spPr bwMode="auto">
            <a:xfrm rot="5400000" flipH="1" flipV="1">
              <a:off x="4075456" y="3503212"/>
              <a:ext cx="4653550" cy="149905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Arrow Connector 9"/>
            <p:cNvCxnSpPr/>
            <p:nvPr/>
          </p:nvCxnSpPr>
          <p:spPr bwMode="auto">
            <a:xfrm rot="5400000" flipH="1" flipV="1">
              <a:off x="5840076" y="5361475"/>
              <a:ext cx="333141" cy="2081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" name="Straight Arrow Connector 10"/>
            <p:cNvCxnSpPr/>
            <p:nvPr/>
          </p:nvCxnSpPr>
          <p:spPr bwMode="auto">
            <a:xfrm rot="5400000">
              <a:off x="6393259" y="3544819"/>
              <a:ext cx="586755" cy="66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" name="TextBox 11"/>
            <p:cNvSpPr txBox="1"/>
            <p:nvPr/>
          </p:nvSpPr>
          <p:spPr>
            <a:xfrm>
              <a:off x="5559011" y="4341230"/>
              <a:ext cx="22597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CCFFCC"/>
                  </a:solidFill>
                </a:rPr>
                <a:t>Hit Correlation circuitry</a:t>
              </a:r>
              <a:endParaRPr lang="en-US" sz="1600" dirty="0">
                <a:solidFill>
                  <a:srgbClr val="CCFFCC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29673" y="5965289"/>
              <a:ext cx="6463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FFFF00"/>
                  </a:solidFill>
                </a:rPr>
                <a:t>track</a:t>
              </a:r>
              <a:endParaRPr lang="en-US" sz="1600" dirty="0">
                <a:solidFill>
                  <a:srgbClr val="FFFF00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8255160" y="6432290"/>
            <a:ext cx="8669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Ron Lipton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Tracking at a </a:t>
            </a:r>
            <a:r>
              <a:rPr lang="en-US" dirty="0" err="1" smtClean="0">
                <a:latin typeface="Symbol" charset="2"/>
                <a:cs typeface="Symbol" charset="2"/>
              </a:rPr>
              <a:t>m</a:t>
            </a:r>
            <a:r>
              <a:rPr lang="en-US" dirty="0" err="1" smtClean="0"/>
              <a:t>C</a:t>
            </a:r>
            <a:r>
              <a:rPr lang="en-US" dirty="0" smtClean="0"/>
              <a:t> is very challenging due to large backgrounds</a:t>
            </a:r>
          </a:p>
          <a:p>
            <a:r>
              <a:rPr lang="en-US" dirty="0" smtClean="0"/>
              <a:t>Two different strategies may be applied to cope with the huge backgrounds </a:t>
            </a:r>
          </a:p>
          <a:p>
            <a:pPr lvl="1"/>
            <a:r>
              <a:rPr lang="en-US" dirty="0" smtClean="0"/>
              <a:t>Increase detector granularity</a:t>
            </a:r>
          </a:p>
          <a:p>
            <a:pPr lvl="1"/>
            <a:r>
              <a:rPr lang="en-US" dirty="0" smtClean="0"/>
              <a:t>Increase transparency to neutrals and </a:t>
            </a:r>
            <a:br>
              <a:rPr lang="en-US" dirty="0" smtClean="0"/>
            </a:br>
            <a:r>
              <a:rPr lang="en-US" dirty="0" smtClean="0"/>
              <a:t>use low density for electrons</a:t>
            </a:r>
          </a:p>
          <a:p>
            <a:r>
              <a:rPr lang="en-US" dirty="0" smtClean="0"/>
              <a:t>Options with perceived disadvantages: </a:t>
            </a:r>
          </a:p>
          <a:p>
            <a:pPr lvl="1"/>
            <a:r>
              <a:rPr lang="en-US" dirty="0" smtClean="0"/>
              <a:t>TPC</a:t>
            </a:r>
          </a:p>
          <a:p>
            <a:pPr lvl="2"/>
            <a:r>
              <a:rPr lang="en-US" dirty="0" smtClean="0"/>
              <a:t>suffers from longer integration of </a:t>
            </a:r>
            <a:r>
              <a:rPr lang="en-US" dirty="0" err="1" smtClean="0"/>
              <a:t>bkgnd</a:t>
            </a:r>
            <a:endParaRPr lang="en-US" dirty="0" smtClean="0"/>
          </a:p>
          <a:p>
            <a:pPr lvl="2"/>
            <a:r>
              <a:rPr lang="en-US" dirty="0" smtClean="0"/>
              <a:t>heavier and more interacting gas</a:t>
            </a:r>
          </a:p>
          <a:p>
            <a:pPr lvl="2"/>
            <a:r>
              <a:rPr lang="en-US" dirty="0" smtClean="0"/>
              <a:t>ion build-up (backflow, E-field distortions) </a:t>
            </a:r>
          </a:p>
          <a:p>
            <a:pPr lvl="1"/>
            <a:r>
              <a:rPr lang="en-US" dirty="0" smtClean="0"/>
              <a:t>Si</a:t>
            </a:r>
          </a:p>
          <a:p>
            <a:pPr lvl="2"/>
            <a:r>
              <a:rPr lang="en-US" dirty="0" smtClean="0"/>
              <a:t>lack of redundancy</a:t>
            </a:r>
          </a:p>
          <a:p>
            <a:pPr lvl="2"/>
            <a:r>
              <a:rPr lang="en-US" dirty="0" smtClean="0"/>
              <a:t>pattern recognition </a:t>
            </a:r>
          </a:p>
          <a:p>
            <a:pPr lvl="1"/>
            <a:r>
              <a:rPr lang="en-US" dirty="0" smtClean="0"/>
              <a:t>Cluster Timing</a:t>
            </a:r>
          </a:p>
          <a:p>
            <a:pPr lvl="2"/>
            <a:r>
              <a:rPr lang="en-US" dirty="0" smtClean="0"/>
              <a:t>may not be able to cope with backgrounds </a:t>
            </a:r>
            <a:br>
              <a:rPr lang="en-US" dirty="0" smtClean="0"/>
            </a:br>
            <a:r>
              <a:rPr lang="en-US" dirty="0" smtClean="0"/>
              <a:t>alone at small radii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5" descr="TPCview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90381" y="1609329"/>
            <a:ext cx="3049003" cy="1825268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50268" y="3414179"/>
            <a:ext cx="3195996" cy="14047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5599" b="12798"/>
          <a:stretch>
            <a:fillRect/>
          </a:stretch>
        </p:blipFill>
        <p:spPr>
          <a:xfrm>
            <a:off x="6199105" y="4527236"/>
            <a:ext cx="2691489" cy="2286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31798" y="275771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TPC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938777" y="3297156"/>
            <a:ext cx="344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347577" y="6376601"/>
            <a:ext cx="823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CluClou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Drift Chamber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Cluster counting – timing drift chamber has been proposed </a:t>
            </a:r>
          </a:p>
          <a:p>
            <a:pPr lvl="1"/>
            <a:r>
              <a:rPr lang="en-US" dirty="0" smtClean="0"/>
              <a:t>Consists of recording the drift times of all </a:t>
            </a:r>
            <a:br>
              <a:rPr lang="en-US" dirty="0" smtClean="0"/>
            </a:br>
            <a:r>
              <a:rPr lang="en-US" dirty="0" smtClean="0"/>
              <a:t>individual ionization clusters collected on a </a:t>
            </a:r>
            <a:br>
              <a:rPr lang="en-US" dirty="0" smtClean="0"/>
            </a:br>
            <a:r>
              <a:rPr lang="en-US" dirty="0" smtClean="0"/>
              <a:t>sense wire</a:t>
            </a:r>
          </a:p>
          <a:p>
            <a:pPr lvl="1"/>
            <a:r>
              <a:rPr lang="en-US" dirty="0" smtClean="0"/>
              <a:t>Requires high-speed, low-power </a:t>
            </a:r>
            <a:r>
              <a:rPr lang="en-US" dirty="0" err="1" smtClean="0"/>
              <a:t>Gsa/s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waveform digitizer with ~6 bit ADC </a:t>
            </a:r>
          </a:p>
          <a:p>
            <a:pPr lvl="1"/>
            <a:r>
              <a:rPr lang="en-US" dirty="0" smtClean="0"/>
              <a:t>All stereo wires, He based gas, </a:t>
            </a:r>
            <a:r>
              <a:rPr lang="en-US" dirty="0" err="1" smtClean="0"/>
              <a:t>Cf</a:t>
            </a:r>
            <a:r>
              <a:rPr lang="en-US" dirty="0" smtClean="0"/>
              <a:t> support </a:t>
            </a:r>
          </a:p>
          <a:p>
            <a:pPr lvl="1"/>
            <a:r>
              <a:rPr lang="en-US" dirty="0" smtClean="0"/>
              <a:t>Maximum drift time within one BX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711436" y="6432290"/>
            <a:ext cx="14706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Franco </a:t>
            </a:r>
            <a:r>
              <a:rPr lang="en-US" sz="1100" dirty="0" err="1" smtClean="0"/>
              <a:t>Grancagnolo</a:t>
            </a:r>
            <a:endParaRPr lang="en-US" sz="11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0429" y="1393061"/>
            <a:ext cx="2794000" cy="2451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429" y="3778529"/>
            <a:ext cx="2788920" cy="27135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937" y="3987793"/>
            <a:ext cx="4891997" cy="24952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Expected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Single particle momentum resolution as simulated without inclusion of backgrounds 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029" y="2136783"/>
            <a:ext cx="7036904" cy="3657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11436" y="6432290"/>
            <a:ext cx="14706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Franco </a:t>
            </a:r>
            <a:r>
              <a:rPr lang="en-US" sz="1100" dirty="0" err="1" smtClean="0"/>
              <a:t>Grancagnolo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 Timing + Silicon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339" y="1901050"/>
            <a:ext cx="4358292" cy="5089979"/>
          </a:xfrm>
        </p:spPr>
        <p:txBody>
          <a:bodyPr/>
          <a:lstStyle/>
          <a:p>
            <a:r>
              <a:rPr lang="en-US" sz="1800" dirty="0" smtClean="0"/>
              <a:t>Layout </a:t>
            </a:r>
          </a:p>
          <a:p>
            <a:pPr lvl="1"/>
            <a:r>
              <a:rPr lang="en-US" sz="1600" dirty="0" smtClean="0"/>
              <a:t>20 degree W cones</a:t>
            </a:r>
          </a:p>
          <a:p>
            <a:pPr lvl="1"/>
            <a:r>
              <a:rPr lang="en-US" sz="1600" dirty="0" smtClean="0"/>
              <a:t>5 inner Si </a:t>
            </a:r>
            <a:r>
              <a:rPr lang="en-US" sz="1600" dirty="0" err="1" smtClean="0"/>
              <a:t>μstrip</a:t>
            </a:r>
            <a:r>
              <a:rPr lang="en-US" sz="1600" dirty="0" smtClean="0"/>
              <a:t> cylinders </a:t>
            </a:r>
          </a:p>
          <a:p>
            <a:pPr lvl="2"/>
            <a:r>
              <a:rPr lang="en-US" sz="1400" dirty="0" smtClean="0"/>
              <a:t>total X</a:t>
            </a:r>
            <a:r>
              <a:rPr lang="en-US" sz="1400" baseline="-25000" dirty="0" smtClean="0"/>
              <a:t>0</a:t>
            </a:r>
            <a:r>
              <a:rPr lang="en-US" sz="1400" dirty="0" smtClean="0"/>
              <a:t> &lt; a few %</a:t>
            </a:r>
          </a:p>
          <a:p>
            <a:pPr lvl="1"/>
            <a:r>
              <a:rPr lang="en-US" sz="1600" dirty="0" smtClean="0"/>
              <a:t>5 inner Si pixel disks </a:t>
            </a:r>
          </a:p>
          <a:p>
            <a:r>
              <a:rPr lang="en-US" sz="1800" dirty="0" smtClean="0"/>
              <a:t>B = 4 Tesla</a:t>
            </a:r>
          </a:p>
          <a:p>
            <a:r>
              <a:rPr lang="en-US" sz="1800" dirty="0" smtClean="0"/>
              <a:t>Parameters </a:t>
            </a:r>
          </a:p>
          <a:p>
            <a:pPr lvl="1"/>
            <a:r>
              <a:rPr lang="en-US" sz="1600" dirty="0" err="1" smtClean="0"/>
              <a:t>R</a:t>
            </a:r>
            <a:r>
              <a:rPr lang="en-US" sz="1600" baseline="-25000" dirty="0" err="1" smtClean="0"/>
              <a:t>in</a:t>
            </a:r>
            <a:r>
              <a:rPr lang="en-US" sz="1600" dirty="0" smtClean="0"/>
              <a:t> = 50 cm, R</a:t>
            </a:r>
            <a:r>
              <a:rPr lang="en-US" sz="1600" baseline="-25000" dirty="0" smtClean="0"/>
              <a:t>out</a:t>
            </a:r>
            <a:r>
              <a:rPr lang="en-US" sz="1600" dirty="0" smtClean="0"/>
              <a:t> = 150 cm </a:t>
            </a:r>
          </a:p>
          <a:p>
            <a:pPr lvl="1"/>
            <a:r>
              <a:rPr lang="en-US" sz="1600" dirty="0" err="1" smtClean="0"/>
              <a:t>σ</a:t>
            </a:r>
            <a:r>
              <a:rPr lang="en-US" sz="1600" baseline="-25000" dirty="0" err="1" smtClean="0"/>
              <a:t>xy</a:t>
            </a:r>
            <a:r>
              <a:rPr lang="en-US" sz="1600" dirty="0" smtClean="0"/>
              <a:t> = 60 </a:t>
            </a:r>
            <a:r>
              <a:rPr lang="en-US" sz="1600" dirty="0" err="1" smtClean="0"/>
              <a:t>μm</a:t>
            </a:r>
            <a:r>
              <a:rPr lang="en-US" sz="1600" dirty="0" smtClean="0"/>
              <a:t>, </a:t>
            </a:r>
            <a:r>
              <a:rPr lang="en-US" sz="1600" dirty="0" err="1" smtClean="0"/>
              <a:t>σ</a:t>
            </a:r>
            <a:r>
              <a:rPr lang="en-US" sz="1600" baseline="-25000" dirty="0" err="1" smtClean="0"/>
              <a:t>z</a:t>
            </a:r>
            <a:r>
              <a:rPr lang="en-US" sz="1600" dirty="0" smtClean="0"/>
              <a:t> = 300 </a:t>
            </a:r>
            <a:r>
              <a:rPr lang="en-US" sz="1600" dirty="0" err="1" smtClean="0"/>
              <a:t>μm</a:t>
            </a:r>
            <a:r>
              <a:rPr lang="en-US" sz="1600" dirty="0" smtClean="0"/>
              <a:t> </a:t>
            </a:r>
          </a:p>
          <a:p>
            <a:pPr lvl="1"/>
            <a:r>
              <a:rPr lang="en-US" sz="1600" dirty="0" smtClean="0"/>
              <a:t>cell size = 5-7 mm hex.</a:t>
            </a:r>
          </a:p>
          <a:p>
            <a:pPr lvl="1"/>
            <a:r>
              <a:rPr lang="en-US" sz="1600" dirty="0" smtClean="0"/>
              <a:t># of layers = 107 </a:t>
            </a:r>
          </a:p>
          <a:p>
            <a:pPr lvl="1"/>
            <a:r>
              <a:rPr lang="en-US" sz="1600" dirty="0" smtClean="0"/>
              <a:t># of </a:t>
            </a:r>
            <a:r>
              <a:rPr lang="en-US" sz="1600" dirty="0" err="1" smtClean="0"/>
              <a:t>s.w</a:t>
            </a:r>
            <a:r>
              <a:rPr lang="en-US" sz="1600" dirty="0" smtClean="0"/>
              <a:t>. = 52,000 (20 </a:t>
            </a:r>
            <a:r>
              <a:rPr lang="en-US" sz="1600" dirty="0" err="1" smtClean="0"/>
              <a:t>μm</a:t>
            </a:r>
            <a:r>
              <a:rPr lang="en-US" sz="1600" dirty="0" smtClean="0"/>
              <a:t> W) </a:t>
            </a:r>
          </a:p>
          <a:p>
            <a:pPr lvl="1"/>
            <a:r>
              <a:rPr lang="en-US" sz="1600" dirty="0" smtClean="0"/>
              <a:t># of </a:t>
            </a:r>
            <a:r>
              <a:rPr lang="en-US" sz="1600" dirty="0" err="1" smtClean="0"/>
              <a:t>f.w</a:t>
            </a:r>
            <a:r>
              <a:rPr lang="en-US" sz="1600" dirty="0" smtClean="0"/>
              <a:t>. = 120,000 (80 </a:t>
            </a:r>
            <a:r>
              <a:rPr lang="en-US" sz="1600" dirty="0" err="1" smtClean="0"/>
              <a:t>μm</a:t>
            </a:r>
            <a:r>
              <a:rPr lang="en-US" sz="1600" dirty="0" smtClean="0"/>
              <a:t> Al) </a:t>
            </a:r>
          </a:p>
          <a:p>
            <a:r>
              <a:rPr lang="en-US" sz="1800" dirty="0" smtClean="0"/>
              <a:t>X</a:t>
            </a:r>
            <a:r>
              <a:rPr lang="en-US" sz="1800" baseline="-25000" dirty="0" smtClean="0"/>
              <a:t>0</a:t>
            </a:r>
            <a:r>
              <a:rPr lang="en-US" sz="1800" dirty="0" smtClean="0"/>
              <a:t> (</a:t>
            </a:r>
            <a:r>
              <a:rPr lang="en-US" sz="1800" dirty="0" err="1" smtClean="0"/>
              <a:t>gas+w</a:t>
            </a:r>
            <a:r>
              <a:rPr lang="en-US" sz="1800" dirty="0" smtClean="0"/>
              <a:t>.) = 2.54 10</a:t>
            </a:r>
            <a:r>
              <a:rPr lang="en-US" sz="1800" baseline="30000" dirty="0" smtClean="0"/>
              <a:t>-3</a:t>
            </a:r>
          </a:p>
          <a:p>
            <a:r>
              <a:rPr lang="en-US" sz="1800" dirty="0" err="1" smtClean="0"/>
              <a:t>δ</a:t>
            </a:r>
            <a:r>
              <a:rPr lang="en-US" sz="1800" dirty="0" smtClean="0"/>
              <a:t> (</a:t>
            </a:r>
            <a:r>
              <a:rPr lang="en-US" sz="1800" dirty="0" err="1" smtClean="0"/>
              <a:t>gas+w</a:t>
            </a:r>
            <a:r>
              <a:rPr lang="en-US" sz="1800" dirty="0" smtClean="0"/>
              <a:t>.) = 7.10 10</a:t>
            </a:r>
            <a:r>
              <a:rPr lang="en-US" sz="1800" baseline="30000" dirty="0" smtClean="0"/>
              <a:t>-4 </a:t>
            </a:r>
            <a:r>
              <a:rPr lang="en-US" sz="1800" dirty="0" smtClean="0"/>
              <a:t>g/cm</a:t>
            </a:r>
            <a:r>
              <a:rPr lang="en-US" sz="1800" baseline="30000" dirty="0" smtClean="0"/>
              <a:t>3</a:t>
            </a:r>
            <a:endParaRPr lang="en-US" sz="1800" baseline="30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131" y="1930085"/>
            <a:ext cx="4346432" cy="36576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5613" y="933450"/>
            <a:ext cx="8231187" cy="140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Wingdings" pitchFamily="2" charset="2"/>
              <a:buChar char="l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Hybrid of cluster timing chamber and silicon inner and forward tracking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11436" y="6432290"/>
            <a:ext cx="14706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Franco </a:t>
            </a:r>
            <a:r>
              <a:rPr lang="en-US" sz="1100" dirty="0" err="1" smtClean="0"/>
              <a:t>Grancagnolo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Calorimetry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calorimeter of the ILC 4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concept adopted for </a:t>
            </a:r>
            <a:r>
              <a:rPr lang="en-US" dirty="0" err="1" smtClean="0">
                <a:latin typeface="Symbol" charset="2"/>
                <a:cs typeface="Symbol" charset="2"/>
              </a:rPr>
              <a:t>m</a:t>
            </a:r>
            <a:r>
              <a:rPr lang="en-US" dirty="0" err="1" smtClean="0"/>
              <a:t>C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BGO ECAL </a:t>
            </a:r>
          </a:p>
          <a:p>
            <a:pPr lvl="1"/>
            <a:r>
              <a:rPr lang="en-US" dirty="0" smtClean="0"/>
              <a:t>Fiber calorimeter employing copper </a:t>
            </a:r>
            <a:br>
              <a:rPr lang="en-US" dirty="0" smtClean="0"/>
            </a:br>
            <a:r>
              <a:rPr lang="en-US" dirty="0" smtClean="0"/>
              <a:t>matrix loaded with 1 mm diameter </a:t>
            </a:r>
            <a:br>
              <a:rPr lang="en-US" dirty="0" smtClean="0"/>
            </a:br>
            <a:r>
              <a:rPr lang="en-US" dirty="0" smtClean="0"/>
              <a:t>alternating scintillating and clear </a:t>
            </a:r>
            <a:br>
              <a:rPr lang="en-US" dirty="0" smtClean="0"/>
            </a:br>
            <a:r>
              <a:rPr lang="en-US" dirty="0" err="1" smtClean="0"/>
              <a:t>ﬁbers</a:t>
            </a:r>
            <a:r>
              <a:rPr lang="en-US" dirty="0" smtClean="0"/>
              <a:t> every 2 mm for HCAL</a:t>
            </a:r>
          </a:p>
          <a:p>
            <a:pPr lvl="1"/>
            <a:r>
              <a:rPr lang="en-US" dirty="0" smtClean="0"/>
              <a:t>Based on well-established dual </a:t>
            </a:r>
            <a:br>
              <a:rPr lang="en-US" dirty="0" smtClean="0"/>
            </a:br>
            <a:r>
              <a:rPr lang="en-US" dirty="0" smtClean="0"/>
              <a:t>readout calorimetry with DREAM</a:t>
            </a:r>
            <a:endParaRPr lang="en-US" dirty="0" smtClean="0">
              <a:latin typeface="Helvetica" pitchFamily="1" charset="0"/>
            </a:endParaRPr>
          </a:p>
          <a:p>
            <a:endParaRPr lang="en-US" dirty="0" smtClean="0"/>
          </a:p>
          <a:p>
            <a:r>
              <a:rPr lang="en-US" dirty="0" smtClean="0"/>
              <a:t>Shielding implemented to mitigate</a:t>
            </a:r>
            <a:br>
              <a:rPr lang="en-US" dirty="0" smtClean="0"/>
            </a:br>
            <a:r>
              <a:rPr lang="en-US" dirty="0" smtClean="0"/>
              <a:t>background effects </a:t>
            </a:r>
          </a:p>
          <a:p>
            <a:pPr lvl="1"/>
            <a:r>
              <a:rPr lang="en-US" dirty="0" smtClean="0"/>
              <a:t>Inner W cone 6-9 degrees</a:t>
            </a:r>
          </a:p>
          <a:p>
            <a:pPr lvl="1"/>
            <a:r>
              <a:rPr lang="en-US" dirty="0" smtClean="0"/>
              <a:t>Forward shielding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0" name="Picture 8" descr="DetShielding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5738" y="1035952"/>
            <a:ext cx="3828762" cy="2361817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545401" y="2848858"/>
            <a:ext cx="1212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100" dirty="0" smtClean="0">
                <a:solidFill>
                  <a:schemeClr val="bg1"/>
                </a:solidFill>
              </a:rPr>
              <a:t>10 cm </a:t>
            </a:r>
            <a:r>
              <a:rPr lang="it-IT" sz="1100" dirty="0" err="1" smtClean="0">
                <a:solidFill>
                  <a:schemeClr val="bg1"/>
                </a:solidFill>
              </a:rPr>
              <a:t>thick</a:t>
            </a:r>
            <a:endParaRPr lang="it-IT" sz="1100" dirty="0" smtClean="0">
              <a:solidFill>
                <a:schemeClr val="bg1"/>
              </a:solidFill>
            </a:endParaRPr>
          </a:p>
          <a:p>
            <a:pPr algn="l"/>
            <a:r>
              <a:rPr lang="it-IT" sz="1100" dirty="0" err="1" smtClean="0">
                <a:solidFill>
                  <a:schemeClr val="bg1"/>
                </a:solidFill>
              </a:rPr>
              <a:t>Polyethylene</a:t>
            </a:r>
            <a:endParaRPr lang="it-IT" sz="1100" dirty="0" smtClean="0">
              <a:solidFill>
                <a:schemeClr val="bg1"/>
              </a:solidFill>
            </a:endParaRPr>
          </a:p>
          <a:p>
            <a:pPr algn="l"/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96019" y="1185120"/>
            <a:ext cx="1212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100" dirty="0" smtClean="0">
                <a:solidFill>
                  <a:schemeClr val="bg1"/>
                </a:solidFill>
              </a:rPr>
              <a:t>50 cm </a:t>
            </a:r>
            <a:r>
              <a:rPr lang="it-IT" sz="1100" dirty="0" err="1" smtClean="0">
                <a:solidFill>
                  <a:schemeClr val="bg1"/>
                </a:solidFill>
              </a:rPr>
              <a:t>thick</a:t>
            </a:r>
            <a:r>
              <a:rPr lang="it-IT" sz="1100" dirty="0" smtClean="0">
                <a:solidFill>
                  <a:schemeClr val="bg1"/>
                </a:solidFill>
              </a:rPr>
              <a:t> </a:t>
            </a:r>
            <a:r>
              <a:rPr lang="it-IT" sz="1100" dirty="0" err="1" smtClean="0">
                <a:solidFill>
                  <a:schemeClr val="bg1"/>
                </a:solidFill>
              </a:rPr>
              <a:t>W</a:t>
            </a:r>
            <a:endParaRPr lang="it-IT" sz="1100" dirty="0" smtClean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8308681" y="1448163"/>
            <a:ext cx="498521" cy="225533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8342382" y="3131793"/>
            <a:ext cx="310895" cy="0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/>
          <a:srcRect r="7410"/>
          <a:stretch>
            <a:fillRect/>
          </a:stretch>
        </p:blipFill>
        <p:spPr bwMode="auto">
          <a:xfrm>
            <a:off x="5180016" y="3455047"/>
            <a:ext cx="3829731" cy="3126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722149" y="6028709"/>
            <a:ext cx="130072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 err="1" smtClean="0"/>
              <a:t>Corrado</a:t>
            </a:r>
            <a:r>
              <a:rPr lang="en-US" sz="1100" dirty="0" smtClean="0"/>
              <a:t> </a:t>
            </a:r>
            <a:r>
              <a:rPr lang="en-US" sz="1100" dirty="0" err="1" smtClean="0"/>
              <a:t>Gatto</a:t>
            </a:r>
            <a:r>
              <a:rPr lang="en-US" sz="1100" dirty="0" smtClean="0"/>
              <a:t> </a:t>
            </a:r>
            <a:br>
              <a:rPr lang="en-US" sz="1100" dirty="0" smtClean="0"/>
            </a:br>
            <a:r>
              <a:rPr lang="en-US" sz="1100" dirty="0" smtClean="0"/>
              <a:t>Vito </a:t>
            </a:r>
            <a:r>
              <a:rPr lang="en-US" sz="1100" dirty="0" err="1" smtClean="0"/>
              <a:t>DeBenedetto</a:t>
            </a:r>
            <a:r>
              <a:rPr lang="en-US" sz="1100" dirty="0" smtClean="0"/>
              <a:t> </a:t>
            </a:r>
            <a:br>
              <a:rPr lang="en-US" sz="1100" dirty="0" smtClean="0"/>
            </a:br>
            <a:r>
              <a:rPr lang="en-US" sz="1100" dirty="0" smtClean="0"/>
              <a:t>Anna </a:t>
            </a:r>
            <a:r>
              <a:rPr lang="en-US" sz="1100" dirty="0" err="1" smtClean="0"/>
              <a:t>Mazzacane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Calorimetry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Correct Final Focus as in MARS included in studies </a:t>
            </a:r>
          </a:p>
          <a:p>
            <a:r>
              <a:rPr lang="en-US" dirty="0" smtClean="0"/>
              <a:t>New MARS-to-</a:t>
            </a:r>
            <a:r>
              <a:rPr lang="en-US" dirty="0" err="1" smtClean="0"/>
              <a:t>ILCroot</a:t>
            </a:r>
            <a:r>
              <a:rPr lang="en-US" dirty="0" smtClean="0"/>
              <a:t> interface to incorporate backgrounds</a:t>
            </a:r>
          </a:p>
          <a:p>
            <a:r>
              <a:rPr lang="en-US" dirty="0" smtClean="0"/>
              <a:t>Preliminary results show strong contribution from electrons 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6" name="Picture 19" descr="ECalMCBG_theta3_9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2095" y="2352700"/>
            <a:ext cx="4193594" cy="4114800"/>
          </a:xfrm>
          <a:prstGeom prst="rect">
            <a:avLst/>
          </a:prstGeom>
          <a:noFill/>
        </p:spPr>
      </p:pic>
      <p:pic>
        <p:nvPicPr>
          <p:cNvPr id="7" name="Picture 18" descr="EHadrMCBG_theta3_9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8975" y="2324125"/>
            <a:ext cx="4027622" cy="4114800"/>
          </a:xfrm>
          <a:prstGeom prst="rect">
            <a:avLst/>
          </a:prstGeom>
          <a:noFill/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902168" y="2833713"/>
            <a:ext cx="1157287" cy="304800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1400"/>
              <a:t>HCAL</a:t>
            </a:r>
            <a:endParaRPr lang="en-US" sz="140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98975" y="2324955"/>
            <a:ext cx="1709738" cy="304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>
                <a:solidFill>
                  <a:schemeClr val="bg1"/>
                </a:solidFill>
              </a:rPr>
              <a:t>GeV/10 tower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553868" y="6051075"/>
            <a:ext cx="3876454" cy="2746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1200" dirty="0">
                <a:solidFill>
                  <a:schemeClr val="bg1"/>
                </a:solidFill>
              </a:rPr>
              <a:t>  90°                                                    </a:t>
            </a:r>
            <a:r>
              <a:rPr lang="it-IT" sz="1200" dirty="0" smtClean="0">
                <a:solidFill>
                  <a:schemeClr val="bg1"/>
                </a:solidFill>
              </a:rPr>
              <a:t>                 </a:t>
            </a:r>
            <a:r>
              <a:rPr lang="it-IT" sz="1200" dirty="0">
                <a:solidFill>
                  <a:schemeClr val="bg1"/>
                </a:solidFill>
              </a:rPr>
              <a:t>3°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786642" y="6073228"/>
            <a:ext cx="4113134" cy="27463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</a:rPr>
              <a:t> </a:t>
            </a:r>
            <a:r>
              <a:rPr lang="it-IT" sz="1200" dirty="0">
                <a:solidFill>
                  <a:schemeClr val="bg1"/>
                </a:solidFill>
              </a:rPr>
              <a:t>90°    </a:t>
            </a:r>
            <a:r>
              <a:rPr lang="it-IT" sz="1200" dirty="0" smtClean="0">
                <a:solidFill>
                  <a:schemeClr val="bg1"/>
                </a:solidFill>
              </a:rPr>
              <a:t>                                                                    </a:t>
            </a:r>
            <a:r>
              <a:rPr lang="it-IT" sz="1200" dirty="0">
                <a:solidFill>
                  <a:schemeClr val="bg1"/>
                </a:solidFill>
              </a:rPr>
              <a:t>3°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730388" y="2363813"/>
            <a:ext cx="3386137" cy="2730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200">
                <a:solidFill>
                  <a:schemeClr val="bg1"/>
                </a:solidFill>
              </a:rPr>
              <a:t>GeV/(40 crystals)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7299760" y="2868638"/>
            <a:ext cx="1157288" cy="304800"/>
          </a:xfrm>
          <a:prstGeom prst="rect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1400" dirty="0"/>
              <a:t>ECAL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 rot="19394447">
            <a:off x="1182750" y="3750979"/>
            <a:ext cx="1095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Preliminary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19394447">
            <a:off x="5536969" y="3950860"/>
            <a:ext cx="1095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Preliminary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W-Z Separation </a:t>
            </a:r>
            <a:endParaRPr lang="en-US" dirty="0"/>
          </a:p>
        </p:txBody>
      </p:sp>
      <p:pic>
        <p:nvPicPr>
          <p:cNvPr id="8" name="Content Placeholder 7" descr="Untitled.png"/>
          <p:cNvPicPr>
            <a:picLocks noGrp="1" noChangeAspect="1"/>
          </p:cNvPicPr>
          <p:nvPr>
            <p:ph idx="1"/>
          </p:nvPr>
        </p:nvPicPr>
        <p:blipFill>
          <a:blip r:embed="rId2"/>
          <a:srcRect t="-722" b="-722"/>
          <a:stretch>
            <a:fillRect/>
          </a:stretch>
        </p:blipFill>
        <p:spPr>
          <a:xfrm>
            <a:off x="704884" y="3616112"/>
            <a:ext cx="3987522" cy="27432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9" name="Picture 8" descr="Untit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999" y="3620406"/>
            <a:ext cx="4011870" cy="2743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46693" y="3917170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CLIC 3 </a:t>
            </a:r>
            <a:r>
              <a:rPr lang="en-US" dirty="0" err="1" smtClean="0">
                <a:solidFill>
                  <a:schemeClr val="bg1"/>
                </a:solidFill>
              </a:rPr>
              <a:t>TeV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43868" y="3915257"/>
            <a:ext cx="1428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MuonC</a:t>
            </a:r>
            <a:r>
              <a:rPr lang="en-US" dirty="0" smtClean="0">
                <a:solidFill>
                  <a:schemeClr val="bg1"/>
                </a:solidFill>
              </a:rPr>
              <a:t> 1.5 </a:t>
            </a:r>
            <a:r>
              <a:rPr lang="en-US" dirty="0" err="1" smtClean="0">
                <a:solidFill>
                  <a:schemeClr val="bg1"/>
                </a:solidFill>
              </a:rPr>
              <a:t>TeV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Picture 11" descr="Untit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530" y="1379468"/>
            <a:ext cx="3914015" cy="1291324"/>
          </a:xfrm>
          <a:prstGeom prst="rect">
            <a:avLst/>
          </a:prstGeom>
        </p:spPr>
      </p:pic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455613" y="933450"/>
            <a:ext cx="8231187" cy="566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Wingdings" pitchFamily="2" charset="2"/>
              <a:buChar char="l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Full physics study of WW scattering at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charset="2"/>
                <a:ea typeface="+mn-ea"/>
                <a:cs typeface="Symbol" charset="2"/>
              </a:rPr>
              <a:t>m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lvl="1" indent="-285750" algn="l" eaLnBrk="1" hangingPunct="1">
              <a:spcBef>
                <a:spcPct val="20000"/>
              </a:spcBef>
              <a:buClr>
                <a:srgbClr val="66FFFF"/>
              </a:buClr>
              <a:buSzPct val="75000"/>
              <a:buFont typeface="Wingdings" pitchFamily="2" charset="2"/>
              <a:buChar char="l"/>
              <a:defRPr/>
            </a:pPr>
            <a:r>
              <a:rPr lang="en-US" sz="1800" kern="0" dirty="0" smtClean="0">
                <a:solidFill>
                  <a:srgbClr val="FFFFFF"/>
                </a:solidFill>
                <a:latin typeface="Comic Sans MS"/>
              </a:rPr>
              <a:t>W/Z forced to decay to jets; </a:t>
            </a:r>
            <a:br>
              <a:rPr lang="en-US" sz="1800" kern="0" dirty="0" smtClean="0">
                <a:solidFill>
                  <a:srgbClr val="FFFFFF"/>
                </a:solidFill>
                <a:latin typeface="Comic Sans MS"/>
              </a:rPr>
            </a:br>
            <a:r>
              <a:rPr lang="en-US" sz="1800" kern="0" dirty="0" smtClean="0">
                <a:solidFill>
                  <a:srgbClr val="FFFFFF"/>
                </a:solidFill>
                <a:latin typeface="Comic Sans MS"/>
              </a:rPr>
              <a:t>all three combinations plotted </a:t>
            </a:r>
            <a:r>
              <a:rPr lang="en-US" sz="2000" kern="0" dirty="0" smtClean="0">
                <a:latin typeface="+mn-lt"/>
              </a:rPr>
              <a:t> 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FFFF"/>
              </a:buClr>
              <a:buSzPct val="75000"/>
              <a:buFont typeface="Wingdings" pitchFamily="2" charset="2"/>
              <a:buChar char="l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Some preliminary observations: </a:t>
            </a:r>
            <a:r>
              <a:rPr lang="en-US" sz="1800" kern="0" dirty="0" smtClean="0">
                <a:latin typeface="+mn-lt"/>
              </a:rPr>
              <a:t> 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FF66"/>
              </a:buClr>
              <a:buSzPct val="75000"/>
              <a:buFont typeface="Wingdings" pitchFamily="2" charset="2"/>
              <a:buChar char="l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</a:rPr>
              <a:t>Mean values at lower masses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FF66"/>
              </a:buClr>
              <a:buSzPct val="75000"/>
              <a:buFont typeface="Wingdings" pitchFamily="2" charset="2"/>
              <a:buChar char="l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</a:rPr>
              <a:t>Width distributions larger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FF66"/>
              </a:buClr>
              <a:buSzPct val="75000"/>
              <a:buFont typeface="Wingdings" pitchFamily="2" charset="2"/>
              <a:buChar char="l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</a:rPr>
              <a:t>Results actually better than </a:t>
            </a:r>
            <a:b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</a:rPr>
            </a:b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</a:rPr>
              <a:t>expected with beam backgrounds! 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Crystal Calorimetry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Total absorption hadron calorimetry </a:t>
            </a:r>
            <a:br>
              <a:rPr lang="en-US" dirty="0" smtClean="0"/>
            </a:br>
            <a:r>
              <a:rPr lang="en-US" dirty="0" smtClean="0"/>
              <a:t>has been proposed with dual readout</a:t>
            </a:r>
          </a:p>
          <a:p>
            <a:pPr lvl="1"/>
            <a:r>
              <a:rPr lang="en-US" dirty="0" smtClean="0"/>
              <a:t>Differentiate </a:t>
            </a:r>
            <a:r>
              <a:rPr lang="en-US" dirty="0" err="1" smtClean="0"/>
              <a:t>Čerenkov</a:t>
            </a:r>
            <a:r>
              <a:rPr lang="en-US" dirty="0" smtClean="0"/>
              <a:t> and </a:t>
            </a:r>
            <a:br>
              <a:rPr lang="en-US" dirty="0" smtClean="0"/>
            </a:br>
            <a:r>
              <a:rPr lang="en-US" dirty="0" smtClean="0"/>
              <a:t>scintillation light </a:t>
            </a:r>
          </a:p>
          <a:p>
            <a:pPr lvl="2"/>
            <a:r>
              <a:rPr lang="en-US" dirty="0" smtClean="0"/>
              <a:t>Optical filters</a:t>
            </a:r>
          </a:p>
          <a:p>
            <a:pPr lvl="2"/>
            <a:r>
              <a:rPr lang="en-US" dirty="0" smtClean="0"/>
              <a:t>Timing </a:t>
            </a:r>
          </a:p>
          <a:p>
            <a:r>
              <a:rPr lang="en-US" dirty="0" smtClean="0"/>
              <a:t>Implement in Monte Carlo simulation </a:t>
            </a:r>
            <a:br>
              <a:rPr lang="en-US" dirty="0" smtClean="0"/>
            </a:br>
            <a:r>
              <a:rPr lang="en-US" dirty="0" smtClean="0"/>
              <a:t>(without backgrounds) and determine </a:t>
            </a:r>
            <a:br>
              <a:rPr lang="en-US" dirty="0" smtClean="0"/>
            </a:br>
            <a:r>
              <a:rPr lang="en-US" dirty="0" smtClean="0"/>
              <a:t>single </a:t>
            </a:r>
            <a:r>
              <a:rPr lang="en-US" dirty="0" err="1" smtClean="0"/>
              <a:t>pion</a:t>
            </a:r>
            <a:r>
              <a:rPr lang="en-US" dirty="0" smtClean="0"/>
              <a:t> response</a:t>
            </a:r>
          </a:p>
          <a:p>
            <a:r>
              <a:rPr lang="en-US" dirty="0" smtClean="0"/>
              <a:t>Study of WW/ZZ final states 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0779" y="944345"/>
            <a:ext cx="3646027" cy="284224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5341295" y="3895510"/>
            <a:ext cx="3655819" cy="2573741"/>
          </a:xfrm>
          <a:prstGeom prst="rect">
            <a:avLst/>
          </a:prstGeom>
          <a:solidFill>
            <a:srgbClr val="FFFF99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5449025" y="3925060"/>
            <a:ext cx="3332163" cy="266289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u="sng" dirty="0" err="1">
                <a:solidFill>
                  <a:srgbClr val="0000FF"/>
                </a:solidFill>
                <a:ea typeface="DejaVu Sans" charset="0"/>
                <a:cs typeface="DejaVu Sans" charset="0"/>
              </a:rPr>
              <a:t>BGO,LCPhys</a:t>
            </a:r>
            <a:r>
              <a:rPr lang="en-US" u="sng" dirty="0">
                <a:solidFill>
                  <a:srgbClr val="0000FF"/>
                </a:solidFill>
                <a:ea typeface="DejaVu Sans" charset="0"/>
                <a:cs typeface="DejaVu Sans" charset="0"/>
              </a:rPr>
              <a:t>: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>
                <a:solidFill>
                  <a:srgbClr val="0000FF"/>
                </a:solidFill>
                <a:latin typeface="Standard Symbols L" charset="2"/>
                <a:ea typeface="DejaVu Sans" charset="0"/>
                <a:cs typeface="DejaVu Sans" charset="0"/>
              </a:rPr>
              <a:t></a:t>
            </a:r>
            <a:r>
              <a:rPr lang="en-US" dirty="0">
                <a:solidFill>
                  <a:srgbClr val="0000FF"/>
                </a:solidFill>
                <a:ea typeface="DejaVu Sans" charset="0"/>
                <a:cs typeface="DejaVu Sans" charset="0"/>
              </a:rPr>
              <a:t>(E)/E=1.2 + 15.6/sqrt(E) </a:t>
            </a:r>
            <a:r>
              <a:rPr lang="en-US" dirty="0" smtClean="0">
                <a:solidFill>
                  <a:srgbClr val="0000FF"/>
                </a:solidFill>
                <a:ea typeface="DejaVu Sans" charset="0"/>
                <a:cs typeface="DejaVu Sans" charset="0"/>
              </a:rPr>
              <a:t>%</a:t>
            </a:r>
            <a:endParaRPr lang="en-US" dirty="0" smtClean="0">
              <a:solidFill>
                <a:srgbClr val="183883"/>
              </a:solidFill>
              <a:ea typeface="DejaVu Sans" charset="0"/>
              <a:cs typeface="DejaVu Sans" charset="0"/>
            </a:endParaRP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u="sng" dirty="0">
                <a:solidFill>
                  <a:srgbClr val="FF00FF"/>
                </a:solidFill>
                <a:ea typeface="DejaVu Sans" charset="0"/>
                <a:cs typeface="DejaVu Sans" charset="0"/>
              </a:rPr>
              <a:t>PbWO4, </a:t>
            </a:r>
            <a:r>
              <a:rPr lang="en-US" u="sng" dirty="0" err="1">
                <a:solidFill>
                  <a:srgbClr val="FF00FF"/>
                </a:solidFill>
                <a:ea typeface="DejaVu Sans" charset="0"/>
                <a:cs typeface="DejaVu Sans" charset="0"/>
              </a:rPr>
              <a:t>LCPhys</a:t>
            </a:r>
            <a:r>
              <a:rPr lang="en-US" u="sng" dirty="0">
                <a:solidFill>
                  <a:srgbClr val="FF00FF"/>
                </a:solidFill>
                <a:ea typeface="DejaVu Sans" charset="0"/>
                <a:cs typeface="DejaVu Sans" charset="0"/>
              </a:rPr>
              <a:t>: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>
                <a:solidFill>
                  <a:srgbClr val="FF00FF"/>
                </a:solidFill>
                <a:latin typeface="Standard Symbols L" charset="2"/>
                <a:ea typeface="DejaVu Sans" charset="0"/>
                <a:cs typeface="DejaVu Sans" charset="0"/>
              </a:rPr>
              <a:t></a:t>
            </a:r>
            <a:r>
              <a:rPr lang="en-US" dirty="0">
                <a:solidFill>
                  <a:srgbClr val="FF00FF"/>
                </a:solidFill>
                <a:ea typeface="DejaVu Sans" charset="0"/>
                <a:cs typeface="DejaVu Sans" charset="0"/>
              </a:rPr>
              <a:t>(E)/E=1.2 + 15.5/sqrt(E) </a:t>
            </a:r>
            <a:r>
              <a:rPr lang="en-US" dirty="0" smtClean="0">
                <a:solidFill>
                  <a:srgbClr val="FF00FF"/>
                </a:solidFill>
                <a:ea typeface="DejaVu Sans" charset="0"/>
                <a:cs typeface="DejaVu Sans" charset="0"/>
              </a:rPr>
              <a:t>%</a:t>
            </a:r>
            <a:endParaRPr lang="en-US" dirty="0" smtClean="0">
              <a:solidFill>
                <a:srgbClr val="183883"/>
              </a:solidFill>
              <a:ea typeface="DejaVu Sans" charset="0"/>
              <a:cs typeface="DejaVu Sans" charset="0"/>
            </a:endParaRP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u="sng" dirty="0">
                <a:solidFill>
                  <a:srgbClr val="FF0000"/>
                </a:solidFill>
                <a:ea typeface="DejaVu Sans" charset="0"/>
                <a:cs typeface="DejaVu Sans" charset="0"/>
              </a:rPr>
              <a:t>BGO, QGSP_BERT: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>
                <a:solidFill>
                  <a:srgbClr val="FF0000"/>
                </a:solidFill>
                <a:latin typeface="Standard Symbols L" charset="2"/>
                <a:ea typeface="DejaVu Sans" charset="0"/>
                <a:cs typeface="DejaVu Sans" charset="0"/>
              </a:rPr>
              <a:t></a:t>
            </a:r>
            <a:r>
              <a:rPr lang="en-US" dirty="0">
                <a:solidFill>
                  <a:srgbClr val="FF0000"/>
                </a:solidFill>
                <a:ea typeface="DejaVu Sans" charset="0"/>
                <a:cs typeface="DejaVu Sans" charset="0"/>
              </a:rPr>
              <a:t>(E)/E=1.2 + 12.0/sqrt(E) </a:t>
            </a:r>
            <a:r>
              <a:rPr lang="en-US" dirty="0" smtClean="0">
                <a:solidFill>
                  <a:srgbClr val="FF0000"/>
                </a:solidFill>
                <a:ea typeface="DejaVu Sans" charset="0"/>
                <a:cs typeface="DejaVu Sans" charset="0"/>
              </a:rPr>
              <a:t>%</a:t>
            </a:r>
            <a:endParaRPr lang="en-US" dirty="0" smtClean="0">
              <a:solidFill>
                <a:srgbClr val="183883"/>
              </a:solidFill>
              <a:ea typeface="DejaVu Sans" charset="0"/>
              <a:cs typeface="DejaVu Sans" charset="0"/>
            </a:endParaRP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u="sng" dirty="0" err="1">
                <a:solidFill>
                  <a:srgbClr val="00FF00"/>
                </a:solidFill>
                <a:ea typeface="DejaVu Sans" charset="0"/>
                <a:cs typeface="DejaVu Sans" charset="0"/>
              </a:rPr>
              <a:t>BGO(dense),LCPhys</a:t>
            </a:r>
            <a:r>
              <a:rPr lang="en-US" u="sng" dirty="0">
                <a:solidFill>
                  <a:srgbClr val="00FF00"/>
                </a:solidFill>
                <a:ea typeface="DejaVu Sans" charset="0"/>
                <a:cs typeface="DejaVu Sans" charset="0"/>
              </a:rPr>
              <a:t>: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>
                <a:solidFill>
                  <a:srgbClr val="00FF00"/>
                </a:solidFill>
                <a:latin typeface="Standard Symbols L" charset="2"/>
                <a:ea typeface="DejaVu Sans" charset="0"/>
                <a:cs typeface="DejaVu Sans" charset="0"/>
              </a:rPr>
              <a:t></a:t>
            </a:r>
            <a:r>
              <a:rPr lang="en-US" dirty="0">
                <a:solidFill>
                  <a:srgbClr val="00FF00"/>
                </a:solidFill>
                <a:ea typeface="DejaVu Sans" charset="0"/>
                <a:cs typeface="DejaVu Sans" charset="0"/>
              </a:rPr>
              <a:t>(E)/E=0.6 + 13.8/sqrt(E) 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54244" y="949618"/>
            <a:ext cx="18615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Single </a:t>
            </a:r>
            <a:r>
              <a:rPr lang="en-US" dirty="0" err="1" smtClean="0">
                <a:solidFill>
                  <a:srgbClr val="000000"/>
                </a:solidFill>
              </a:rPr>
              <a:t>pion</a:t>
            </a:r>
            <a:r>
              <a:rPr lang="en-US" dirty="0" smtClean="0">
                <a:solidFill>
                  <a:srgbClr val="000000"/>
                </a:solidFill>
              </a:rPr>
              <a:t> response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/>
          <a:srcRect l="5104" t="20175" r="7926" b="15177"/>
          <a:stretch>
            <a:fillRect/>
          </a:stretch>
        </p:blipFill>
        <p:spPr bwMode="auto">
          <a:xfrm>
            <a:off x="937706" y="4166427"/>
            <a:ext cx="3275110" cy="243446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7570894" y="6525170"/>
            <a:ext cx="10209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 smtClean="0"/>
              <a:t>Hans Wenzel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PFA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Goal: obtain a jet energy resolution of 3-4% for 40 </a:t>
            </a:r>
            <a:r>
              <a:rPr lang="en-US" dirty="0" err="1" smtClean="0"/>
              <a:t>Gev</a:t>
            </a:r>
            <a:r>
              <a:rPr lang="en-US" dirty="0" smtClean="0"/>
              <a:t> &lt;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jet</a:t>
            </a:r>
            <a:r>
              <a:rPr lang="en-US" dirty="0" smtClean="0"/>
              <a:t> &lt; 500 </a:t>
            </a:r>
            <a:r>
              <a:rPr lang="en-US" dirty="0" err="1" smtClean="0"/>
              <a:t>GeV</a:t>
            </a:r>
            <a:r>
              <a:rPr lang="en-US" dirty="0" smtClean="0"/>
              <a:t>, through a combined use of the tracking and ECAL system and using the HCAL to only  measure neutrals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Robust PFA algorithms have been </a:t>
            </a:r>
            <a:br>
              <a:rPr lang="en-US" dirty="0" smtClean="0"/>
            </a:br>
            <a:r>
              <a:rPr lang="en-US" dirty="0" smtClean="0"/>
              <a:t>developed within the ILC </a:t>
            </a:r>
            <a:br>
              <a:rPr lang="en-US" dirty="0" smtClean="0"/>
            </a:br>
            <a:r>
              <a:rPr lang="en-US" dirty="0" smtClean="0"/>
              <a:t>community </a:t>
            </a:r>
          </a:p>
          <a:p>
            <a:pPr lvl="1"/>
            <a:r>
              <a:rPr lang="en-US" dirty="0" smtClean="0"/>
              <a:t>Goal of 3% energy resolution </a:t>
            </a:r>
            <a:br>
              <a:rPr lang="en-US" dirty="0" smtClean="0"/>
            </a:br>
            <a:r>
              <a:rPr lang="en-US" dirty="0" smtClean="0"/>
              <a:t>achieved based on MC studies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8718" y="2088776"/>
            <a:ext cx="3032056" cy="1883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2390" y="2088776"/>
            <a:ext cx="2953120" cy="1883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ight Arrow 12"/>
          <p:cNvSpPr/>
          <p:nvPr/>
        </p:nvSpPr>
        <p:spPr bwMode="auto">
          <a:xfrm>
            <a:off x="4459941" y="3003175"/>
            <a:ext cx="457200" cy="304800"/>
          </a:xfrm>
          <a:prstGeom prst="rightArrow">
            <a:avLst/>
          </a:prstGeom>
          <a:solidFill>
            <a:srgbClr val="33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pic>
        <p:nvPicPr>
          <p:cNvPr id="14" name="図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1713" y="4142698"/>
            <a:ext cx="3665489" cy="245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7167330" y="6596390"/>
            <a:ext cx="13241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 smtClean="0"/>
              <a:t>Hitoshi Yamamoto 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PFA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Quantitative understanding of </a:t>
            </a:r>
            <a:br>
              <a:rPr lang="en-US" dirty="0" smtClean="0"/>
            </a:br>
            <a:r>
              <a:rPr lang="en-US" dirty="0" smtClean="0"/>
              <a:t>PFA performance being developed</a:t>
            </a:r>
            <a:br>
              <a:rPr lang="en-US" dirty="0" smtClean="0"/>
            </a:br>
            <a:r>
              <a:rPr lang="en-US" dirty="0" smtClean="0"/>
              <a:t>(M. Thomson, ALCPG09)</a:t>
            </a:r>
          </a:p>
          <a:p>
            <a:r>
              <a:rPr lang="en-GB" dirty="0" smtClean="0"/>
              <a:t>Breakdown of the various </a:t>
            </a:r>
            <a:br>
              <a:rPr lang="en-GB" dirty="0" smtClean="0"/>
            </a:br>
            <a:r>
              <a:rPr lang="en-GB" dirty="0" smtClean="0"/>
              <a:t>contributions to the energy </a:t>
            </a:r>
            <a:br>
              <a:rPr lang="en-GB" dirty="0" smtClean="0"/>
            </a:br>
            <a:r>
              <a:rPr lang="en-GB" dirty="0" smtClean="0"/>
              <a:t>resolution</a:t>
            </a:r>
          </a:p>
          <a:p>
            <a:r>
              <a:rPr lang="en-GB" dirty="0" smtClean="0"/>
              <a:t>At high energy the confusion term </a:t>
            </a:r>
            <a:br>
              <a:rPr lang="en-GB" dirty="0" smtClean="0"/>
            </a:br>
            <a:r>
              <a:rPr lang="en-GB" dirty="0" smtClean="0"/>
              <a:t>dominates</a:t>
            </a:r>
          </a:p>
          <a:p>
            <a:pPr lvl="1"/>
            <a:r>
              <a:rPr lang="en-GB" dirty="0" smtClean="0"/>
              <a:t>Confusion = incorrect assignment </a:t>
            </a:r>
            <a:br>
              <a:rPr lang="en-GB" dirty="0" smtClean="0"/>
            </a:br>
            <a:r>
              <a:rPr lang="en-GB" dirty="0" smtClean="0"/>
              <a:t>of hits to tracks / EM clusters </a:t>
            </a:r>
          </a:p>
          <a:p>
            <a:pPr lvl="1"/>
            <a:r>
              <a:rPr lang="en-GB" dirty="0" smtClean="0"/>
              <a:t>Cross-over at </a:t>
            </a:r>
            <a:r>
              <a:rPr lang="en-GB" dirty="0" err="1" smtClean="0"/>
              <a:t>E</a:t>
            </a:r>
            <a:r>
              <a:rPr lang="en-GB" baseline="-25000" dirty="0" err="1" smtClean="0"/>
              <a:t>jet</a:t>
            </a:r>
            <a:r>
              <a:rPr lang="en-GB" dirty="0" smtClean="0"/>
              <a:t> = ~100 </a:t>
            </a:r>
            <a:r>
              <a:rPr lang="en-GB" dirty="0" err="1" smtClean="0"/>
              <a:t>GeV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How viable is PFA (at a </a:t>
            </a:r>
            <a:r>
              <a:rPr lang="en-GB" dirty="0" err="1" smtClean="0">
                <a:latin typeface="Symbol" pitchFamily="18" charset="2"/>
              </a:rPr>
              <a:t>m</a:t>
            </a:r>
            <a:r>
              <a:rPr lang="en-GB" dirty="0" err="1" smtClean="0"/>
              <a:t>C</a:t>
            </a:r>
            <a:r>
              <a:rPr lang="en-GB" dirty="0" smtClean="0"/>
              <a:t> ?) </a:t>
            </a:r>
          </a:p>
          <a:p>
            <a:pPr lvl="1"/>
            <a:r>
              <a:rPr lang="en-GB" dirty="0" smtClean="0"/>
              <a:t>Yamamoto: “</a:t>
            </a:r>
            <a:r>
              <a:rPr lang="en-US" dirty="0" smtClean="0"/>
              <a:t>Extremely promising, </a:t>
            </a:r>
            <a:br>
              <a:rPr lang="en-US" dirty="0" smtClean="0"/>
            </a:br>
            <a:r>
              <a:rPr lang="en-US" dirty="0" smtClean="0"/>
              <a:t>but simulation alone cannot be </a:t>
            </a:r>
            <a:br>
              <a:rPr lang="en-US" dirty="0" smtClean="0"/>
            </a:br>
            <a:r>
              <a:rPr lang="en-US" dirty="0" smtClean="0"/>
              <a:t>trusted”</a:t>
            </a:r>
            <a:endParaRPr lang="en-GB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8150" y="1010288"/>
            <a:ext cx="3518647" cy="3254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7031" y="4492242"/>
            <a:ext cx="3533761" cy="1612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5186923" y="6074420"/>
            <a:ext cx="1475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250 </a:t>
            </a:r>
            <a:r>
              <a:rPr lang="en-US" sz="1800" dirty="0" err="1" smtClean="0"/>
              <a:t>GeV</a:t>
            </a:r>
            <a:r>
              <a:rPr lang="en-US" sz="1800" dirty="0" smtClean="0"/>
              <a:t> Jets</a:t>
            </a:r>
            <a:endParaRPr lang="en-US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7167330" y="6596390"/>
            <a:ext cx="13241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 smtClean="0"/>
              <a:t>Hitoshi Yamamoto 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Calorimeter Technologies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Superb calorimetry lies at the heart of lepton collider detectors, partly because of the very small cross sections </a:t>
            </a:r>
          </a:p>
          <a:p>
            <a:r>
              <a:rPr lang="en-US" dirty="0" smtClean="0"/>
              <a:t>It has been accepted that a jet energy resolution of 3-4% is required for a lepton collider </a:t>
            </a:r>
          </a:p>
          <a:p>
            <a:pPr lvl="1"/>
            <a:r>
              <a:rPr lang="en-US" dirty="0" smtClean="0"/>
              <a:t>Ability to separate Z → </a:t>
            </a:r>
            <a:r>
              <a:rPr lang="en-US" dirty="0" err="1" smtClean="0"/>
              <a:t>qq</a:t>
            </a:r>
            <a:r>
              <a:rPr lang="en-US" dirty="0" smtClean="0"/>
              <a:t> from W → </a:t>
            </a:r>
            <a:r>
              <a:rPr lang="en-US" dirty="0" err="1" smtClean="0"/>
              <a:t>qq</a:t>
            </a:r>
            <a:r>
              <a:rPr lang="en-US" dirty="0" smtClean="0"/>
              <a:t>’ </a:t>
            </a:r>
          </a:p>
          <a:p>
            <a:r>
              <a:rPr lang="en-US" dirty="0" smtClean="0"/>
              <a:t>An extremely active R&amp;D program is being carried out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1240065" name="Picture 1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4628" y="3133161"/>
            <a:ext cx="6220572" cy="3157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R&amp;D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 established effort for ILC and CLIC</a:t>
            </a:r>
          </a:p>
          <a:p>
            <a:pPr lvl="1"/>
            <a:r>
              <a:rPr lang="en-US" dirty="0" smtClean="0"/>
              <a:t>Note, CERN is becoming </a:t>
            </a:r>
            <a:br>
              <a:rPr lang="en-US" dirty="0" smtClean="0"/>
            </a:br>
            <a:r>
              <a:rPr lang="en-US" dirty="0" smtClean="0"/>
              <a:t>member of many horizontal </a:t>
            </a:r>
            <a:br>
              <a:rPr lang="en-US" dirty="0" smtClean="0"/>
            </a:br>
            <a:r>
              <a:rPr lang="en-US" dirty="0" smtClean="0"/>
              <a:t>detector R&amp;D collaborations </a:t>
            </a:r>
            <a:br>
              <a:rPr lang="en-US" dirty="0" smtClean="0"/>
            </a:br>
            <a:r>
              <a:rPr lang="en-US" dirty="0" smtClean="0"/>
              <a:t>to strengthen detector design </a:t>
            </a:r>
            <a:br>
              <a:rPr lang="en-US" dirty="0" smtClean="0"/>
            </a:br>
            <a:r>
              <a:rPr lang="en-US" dirty="0" smtClean="0"/>
              <a:t>work for CLIC detectors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is the place of the </a:t>
            </a:r>
            <a:r>
              <a:rPr lang="en-US" dirty="0" err="1" smtClean="0">
                <a:latin typeface="Symbol" charset="2"/>
                <a:cs typeface="Symbol" charset="2"/>
              </a:rPr>
              <a:t>m</a:t>
            </a:r>
            <a:r>
              <a:rPr lang="en-US" dirty="0" err="1" smtClean="0"/>
              <a:t>C</a:t>
            </a:r>
            <a:r>
              <a:rPr lang="en-US" dirty="0" smtClean="0"/>
              <a:t> detector in this picture? </a:t>
            </a:r>
          </a:p>
          <a:p>
            <a:pPr lvl="1"/>
            <a:r>
              <a:rPr lang="en-US" dirty="0" smtClean="0"/>
              <a:t>Horizontal R&amp;D collaborations? </a:t>
            </a:r>
          </a:p>
          <a:p>
            <a:pPr lvl="1"/>
            <a:r>
              <a:rPr lang="en-US" dirty="0" smtClean="0"/>
              <a:t>Dedicated R&amp;D? </a:t>
            </a:r>
          </a:p>
          <a:p>
            <a:pPr lvl="1"/>
            <a:r>
              <a:rPr lang="en-US" dirty="0" smtClean="0"/>
              <a:t>Are their synergies that could be exploited?</a:t>
            </a:r>
          </a:p>
          <a:p>
            <a:r>
              <a:rPr lang="en-US" dirty="0" smtClean="0"/>
              <a:t>Answer will in part depend on how exciting the </a:t>
            </a:r>
            <a:r>
              <a:rPr lang="en-US" dirty="0" err="1" smtClean="0">
                <a:latin typeface="Symbol" charset="2"/>
                <a:cs typeface="Symbol" charset="2"/>
              </a:rPr>
              <a:t>m</a:t>
            </a:r>
            <a:r>
              <a:rPr lang="en-US" dirty="0" err="1" smtClean="0"/>
              <a:t>C</a:t>
            </a:r>
            <a:r>
              <a:rPr lang="en-US" dirty="0" smtClean="0"/>
              <a:t> physics program is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6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645" y="1330283"/>
            <a:ext cx="4407624" cy="28235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37090" y="6406470"/>
            <a:ext cx="12509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 smtClean="0"/>
              <a:t>Sergey </a:t>
            </a:r>
            <a:r>
              <a:rPr lang="en-US" sz="1100" dirty="0" err="1" smtClean="0"/>
              <a:t>Klimenko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ILC Newline, Jan 7, 2010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Director’s corner by Barry </a:t>
            </a:r>
            <a:r>
              <a:rPr lang="en-US" dirty="0" err="1" smtClean="0"/>
              <a:t>Barish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/>
              <a:t>‘Reflections on the New Year’ : </a:t>
            </a:r>
          </a:p>
          <a:p>
            <a:pPr lvl="1">
              <a:buNone/>
            </a:pPr>
            <a:r>
              <a:rPr lang="en-US" dirty="0" smtClean="0"/>
              <a:t>	</a:t>
            </a:r>
          </a:p>
          <a:p>
            <a:pPr lvl="1">
              <a:buNone/>
            </a:pPr>
            <a:r>
              <a:rPr lang="en-US" dirty="0" smtClean="0"/>
              <a:t>	“I might comment that I firmly support developing all options for a lepton collider, including a </a:t>
            </a:r>
            <a:r>
              <a:rPr lang="en-US" dirty="0" err="1" smtClean="0"/>
              <a:t>muon</a:t>
            </a:r>
            <a:r>
              <a:rPr lang="en-US" dirty="0" smtClean="0"/>
              <a:t> collider, … </a:t>
            </a:r>
            <a:br>
              <a:rPr lang="en-US" dirty="0" smtClean="0"/>
            </a:br>
            <a:r>
              <a:rPr lang="en-US" dirty="0" smtClean="0"/>
              <a:t>However, at the same time, the </a:t>
            </a:r>
            <a:r>
              <a:rPr lang="en-US" dirty="0" err="1" smtClean="0"/>
              <a:t>muon</a:t>
            </a:r>
            <a:r>
              <a:rPr lang="en-US" dirty="0" smtClean="0"/>
              <a:t> collider option must be kept in perspective as an approach that still requires major advances in accelerator techniques that have not been demonstrated, plus the design and costing of such a machine remains for the future. </a:t>
            </a:r>
          </a:p>
          <a:p>
            <a:pPr lvl="1">
              <a:buNone/>
            </a:pPr>
            <a:r>
              <a:rPr lang="en-US" dirty="0" smtClean="0"/>
              <a:t>	</a:t>
            </a:r>
          </a:p>
          <a:p>
            <a:pPr lvl="1">
              <a:buNone/>
            </a:pPr>
            <a:r>
              <a:rPr lang="en-US" dirty="0" smtClean="0"/>
              <a:t>	Perhaps more importantly, there remains serious doubt whether a </a:t>
            </a:r>
            <a:r>
              <a:rPr lang="en-US" dirty="0" err="1" smtClean="0"/>
              <a:t>muon</a:t>
            </a:r>
            <a:r>
              <a:rPr lang="en-US" dirty="0" smtClean="0"/>
              <a:t> collider could ever provide a clean enough experimental environment to carry out the type of precision science program that has been demonstrated for the ILC through the LOI process, as discussed above.” </a:t>
            </a:r>
          </a:p>
          <a:p>
            <a:pPr lvl="0"/>
            <a:endParaRPr lang="en-US" dirty="0" smtClean="0">
              <a:solidFill>
                <a:srgbClr val="FFFFFF"/>
              </a:solidFill>
            </a:endParaRPr>
          </a:p>
          <a:p>
            <a:pPr lvl="0"/>
            <a:r>
              <a:rPr lang="en-US" dirty="0" smtClean="0">
                <a:solidFill>
                  <a:srgbClr val="FFFFFF"/>
                </a:solidFill>
              </a:rPr>
              <a:t>That perfectly states the charge for the </a:t>
            </a:r>
            <a:r>
              <a:rPr lang="en-US" dirty="0" err="1" smtClean="0">
                <a:solidFill>
                  <a:srgbClr val="FFFFFF"/>
                </a:solidFill>
              </a:rPr>
              <a:t>Muon</a:t>
            </a:r>
            <a:r>
              <a:rPr lang="en-US" dirty="0" smtClean="0">
                <a:solidFill>
                  <a:srgbClr val="FFFFFF"/>
                </a:solidFill>
              </a:rPr>
              <a:t> Collider Physics and Detector community 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Remark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workshop got the group off to a very good start</a:t>
            </a:r>
          </a:p>
          <a:p>
            <a:r>
              <a:rPr lang="en-US" sz="2400" dirty="0" smtClean="0"/>
              <a:t>Innovative solutions are being proposed to address the </a:t>
            </a:r>
            <a:r>
              <a:rPr lang="en-US" sz="2400" dirty="0" err="1" smtClean="0">
                <a:latin typeface="Symbol" charset="2"/>
                <a:cs typeface="Symbol" charset="2"/>
              </a:rPr>
              <a:t>m</a:t>
            </a:r>
            <a:r>
              <a:rPr lang="en-US" sz="2400" dirty="0" err="1" smtClean="0"/>
              <a:t>C</a:t>
            </a:r>
            <a:r>
              <a:rPr lang="en-US" sz="2400" dirty="0" smtClean="0"/>
              <a:t> environment, based on state of the art technology </a:t>
            </a:r>
          </a:p>
          <a:p>
            <a:r>
              <a:rPr lang="en-US" sz="2400" dirty="0" smtClean="0"/>
              <a:t>Infrastructure for simulations exists </a:t>
            </a:r>
          </a:p>
          <a:p>
            <a:endParaRPr lang="en-US" sz="2400" dirty="0" smtClean="0"/>
          </a:p>
          <a:p>
            <a:r>
              <a:rPr lang="en-US" sz="2400" dirty="0" smtClean="0"/>
              <a:t>The key is to form a core constituency to keep and build the momentum ! </a:t>
            </a:r>
          </a:p>
          <a:p>
            <a:pPr lvl="1"/>
            <a:r>
              <a:rPr lang="en-US" sz="2200" dirty="0" smtClean="0"/>
              <a:t>The bar is set high by the ILC (CLIC) </a:t>
            </a:r>
            <a:r>
              <a:rPr lang="en-US" sz="2200" dirty="0" err="1" smtClean="0"/>
              <a:t>LOIs</a:t>
            </a:r>
            <a:endParaRPr lang="en-US" sz="2200" dirty="0" smtClean="0"/>
          </a:p>
          <a:p>
            <a:pPr lvl="1"/>
            <a:r>
              <a:rPr lang="en-US" sz="2200" dirty="0" smtClean="0"/>
              <a:t>The problems are very challenging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Muon Collider Collaboration Meeting, Mississippi -- M. Demarteau, January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86A7FD84-1B0D-40EE-A67A-66674243FA06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10">
        <a:dk1>
          <a:srgbClr val="010199"/>
        </a:dk1>
        <a:lt1>
          <a:srgbClr val="FFFFFF"/>
        </a:lt1>
        <a:dk2>
          <a:srgbClr val="333333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DADAD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</Template>
  <TotalTime>42007</TotalTime>
  <Words>3084</Words>
  <Application>Microsoft Macintosh PowerPoint</Application>
  <PresentationFormat>On-screen Show (4:3)</PresentationFormat>
  <Paragraphs>490</Paragraphs>
  <Slides>31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Orbit</vt:lpstr>
      <vt:lpstr>Equation</vt:lpstr>
      <vt:lpstr>Detector Summary  Muon Collider Physics Workshop  Fermilab Nov. 10-12, 2009 </vt:lpstr>
      <vt:lpstr>Working Group 2: Detector</vt:lpstr>
      <vt:lpstr>Conclusions</vt:lpstr>
      <vt:lpstr>1: ILC Benchmark Reference </vt:lpstr>
      <vt:lpstr>ILC Benchmark Reference </vt:lpstr>
      <vt:lpstr>CLIC Benchmark Reference</vt:lpstr>
      <vt:lpstr>CLIC Detectors </vt:lpstr>
      <vt:lpstr>2: Machine Parameters</vt:lpstr>
      <vt:lpstr>Machine Parameters</vt:lpstr>
      <vt:lpstr>3: Machine Detector Interface </vt:lpstr>
      <vt:lpstr>Updated Backgrounds</vt:lpstr>
      <vt:lpstr>4: Simulation </vt:lpstr>
      <vt:lpstr>5: Detector Designs</vt:lpstr>
      <vt:lpstr>Vertex Detector </vt:lpstr>
      <vt:lpstr>Vertex Detector Technology</vt:lpstr>
      <vt:lpstr>Impact Parameter Resolution</vt:lpstr>
      <vt:lpstr>3D Technology</vt:lpstr>
      <vt:lpstr>Tracking</vt:lpstr>
      <vt:lpstr>Drift Chamber </vt:lpstr>
      <vt:lpstr>Expected Performance</vt:lpstr>
      <vt:lpstr>Cluster Timing + Silicon</vt:lpstr>
      <vt:lpstr>Calorimetry</vt:lpstr>
      <vt:lpstr>Calorimetry</vt:lpstr>
      <vt:lpstr>W-Z Separation </vt:lpstr>
      <vt:lpstr>Crystal Calorimetry</vt:lpstr>
      <vt:lpstr>PFA</vt:lpstr>
      <vt:lpstr>PFA Performance</vt:lpstr>
      <vt:lpstr>Calorimeter Technologies </vt:lpstr>
      <vt:lpstr>Detector R&amp;D </vt:lpstr>
      <vt:lpstr>ILC Newline, Jan 7, 2010</vt:lpstr>
      <vt:lpstr>Closing Remark</vt:lpstr>
    </vt:vector>
  </TitlesOfParts>
  <Company>FNAL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ILC Detector R&amp;D</dc:title>
  <dc:subject>ILC Detector R&amp;D</dc:subject>
  <dc:creator>Marcel Demarteau</dc:creator>
  <cp:lastModifiedBy>Marcel Demarteau</cp:lastModifiedBy>
  <cp:revision>613</cp:revision>
  <cp:lastPrinted>2010-01-15T13:34:05Z</cp:lastPrinted>
  <dcterms:created xsi:type="dcterms:W3CDTF">2010-01-15T13:33:01Z</dcterms:created>
  <dcterms:modified xsi:type="dcterms:W3CDTF">2010-01-15T13:36:13Z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U:\web stuff</vt:lpwstr>
  </property>
</Properties>
</file>