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embeddings/oleObject2.bin" ContentType="application/vnd.openxmlformats-officedocument.oleObject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wmf" ContentType="image/x-wmf"/>
  <Override PartName="/ppt/embeddings/Microsoft_Equation2.bin" ContentType="application/vnd.openxmlformats-officedocument.oleObject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embeddings/oleObject1.bin" ContentType="application/vnd.openxmlformats-officedocument.oleObje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embeddings/oleObject3.bin" ContentType="application/vnd.openxmlformats-officedocument.oleObject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embeddings/Microsoft_Equation1.bin" ContentType="application/vnd.openxmlformats-officedocument.oleObject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62" r:id="rId5"/>
    <p:sldId id="272" r:id="rId6"/>
    <p:sldId id="263" r:id="rId7"/>
    <p:sldId id="276" r:id="rId8"/>
    <p:sldId id="259" r:id="rId9"/>
    <p:sldId id="273" r:id="rId10"/>
    <p:sldId id="278" r:id="rId11"/>
    <p:sldId id="260" r:id="rId12"/>
    <p:sldId id="264" r:id="rId13"/>
    <p:sldId id="269" r:id="rId14"/>
    <p:sldId id="274" r:id="rId15"/>
    <p:sldId id="275" r:id="rId16"/>
    <p:sldId id="261" r:id="rId17"/>
    <p:sldId id="271" r:id="rId18"/>
    <p:sldId id="265" r:id="rId19"/>
    <p:sldId id="270" r:id="rId20"/>
    <p:sldId id="266" r:id="rId21"/>
    <p:sldId id="267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FFFF"/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11" d="100"/>
          <a:sy n="111" d="100"/>
        </p:scale>
        <p:origin x="-8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presProps" Target="presProps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viewProps" Target="viewProps.xml"/><Relationship Id="rId26" Type="http://schemas.openxmlformats.org/officeDocument/2006/relationships/printerSettings" Target="printerSettings/printerSettings1.bin"/><Relationship Id="rId30" Type="http://schemas.openxmlformats.org/officeDocument/2006/relationships/tableStyles" Target="tableStyles.xml"/><Relationship Id="rId11" Type="http://schemas.openxmlformats.org/officeDocument/2006/relationships/slide" Target="slides/slide10.xml"/><Relationship Id="rId29" Type="http://schemas.openxmlformats.org/officeDocument/2006/relationships/theme" Target="theme/theme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35EBF-8479-C74D-A431-D4FD244C2C34}" type="datetimeFigureOut">
              <a:rPr lang="en-US" smtClean="0"/>
              <a:pPr/>
              <a:t>1/13/10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8E6E0-F3C3-364A-B030-943BBA48D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E1E5E-58B5-8F49-9816-27624830C52E}" type="datetimeFigureOut">
              <a:rPr lang="en-US" smtClean="0"/>
              <a:pPr/>
              <a:t>1/13/10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A69FA9-CC42-D947-B019-F62C538132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7F6AE-78D4-DA44-A49C-9DC7B2737F9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image" Target="../media/image8.pn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5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3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Microsoft_Equation1.bin"/><Relationship Id="rId5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image" Target="../media/image26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5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Report of High Pressurizing gaseous Hydrogen filled RF cavity experiment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K. Yonehara </a:t>
            </a:r>
          </a:p>
          <a:p>
            <a:r>
              <a:rPr lang="en-US" dirty="0" smtClean="0"/>
              <a:t>on behalf of HPRF working group</a:t>
            </a:r>
          </a:p>
          <a:p>
            <a:r>
              <a:rPr lang="en-US" i="1" dirty="0" smtClean="0"/>
              <a:t>APC, Fermilab</a:t>
            </a:r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81000"/>
            <a:ext cx="26416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344488" y="214313"/>
          <a:ext cx="777875" cy="1157287"/>
        </p:xfrm>
        <a:graphic>
          <a:graphicData uri="http://schemas.openxmlformats.org/presentationml/2006/ole">
            <p:oleObj spid="_x0000_s13314" name="Image" r:id="rId4" imgW="8673016" imgH="12444444" progId="">
              <p:embed/>
            </p:oleObj>
          </a:graphicData>
        </a:graphic>
      </p:graphicFrame>
      <p:sp>
        <p:nvSpPr>
          <p:cNvPr id="9" name="Text Box 3952"/>
          <p:cNvSpPr txBox="1">
            <a:spLocks noChangeArrowheads="1"/>
          </p:cNvSpPr>
          <p:nvPr/>
        </p:nvSpPr>
        <p:spPr bwMode="auto">
          <a:xfrm>
            <a:off x="1122363" y="555625"/>
            <a:ext cx="1925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1" i="1">
                <a:solidFill>
                  <a:srgbClr val="0099FF"/>
                </a:solidFill>
                <a:latin typeface="Palatino" pitchFamily="-65" charset="0"/>
                <a:ea typeface="Palatino" pitchFamily="-65" charset="0"/>
                <a:cs typeface="Palatino" pitchFamily="-65" charset="0"/>
              </a:rPr>
              <a:t>Muons, Inc.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of HPRF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Demonstrate High Pressure RF cavity under high radiation condition</a:t>
            </a:r>
          </a:p>
          <a:p>
            <a:r>
              <a:rPr lang="en-US" dirty="0" smtClean="0"/>
              <a:t>Study hydrogen plasma physics</a:t>
            </a:r>
          </a:p>
          <a:p>
            <a:r>
              <a:rPr lang="en-US" dirty="0" smtClean="0"/>
              <a:t>Investigate RF breakdown from different aspect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HPRF with beam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Find maximum acceptable beam intensity with pure GH2</a:t>
            </a:r>
          </a:p>
          <a:p>
            <a:pPr lvl="1"/>
            <a:r>
              <a:rPr lang="en-US" dirty="0" smtClean="0"/>
              <a:t>RF Q reduction</a:t>
            </a:r>
          </a:p>
          <a:p>
            <a:pPr lvl="1"/>
            <a:r>
              <a:rPr lang="en-US" dirty="0" smtClean="0"/>
              <a:t>Recovery time</a:t>
            </a:r>
          </a:p>
          <a:p>
            <a:r>
              <a:rPr lang="en-US" dirty="0" smtClean="0"/>
              <a:t>Improve limitation of beam intensity</a:t>
            </a:r>
          </a:p>
          <a:p>
            <a:pPr lvl="1"/>
            <a:r>
              <a:rPr lang="en-US" dirty="0" smtClean="0"/>
              <a:t>Doping electro-negative gas</a:t>
            </a:r>
          </a:p>
          <a:p>
            <a:r>
              <a:rPr lang="en-US" dirty="0" smtClean="0"/>
              <a:t>Optimize HPRF to apply various projects</a:t>
            </a:r>
          </a:p>
          <a:p>
            <a:pPr lvl="1"/>
            <a:r>
              <a:rPr lang="en-US" dirty="0" err="1"/>
              <a:t>μ</a:t>
            </a:r>
            <a:r>
              <a:rPr lang="en-US" dirty="0" smtClean="0"/>
              <a:t> cooling channel for </a:t>
            </a:r>
            <a:r>
              <a:rPr lang="en-US" dirty="0" err="1" smtClean="0"/>
              <a:t>ν</a:t>
            </a:r>
            <a:r>
              <a:rPr lang="en-US" dirty="0" smtClean="0"/>
              <a:t>-Factory and </a:t>
            </a:r>
            <a:r>
              <a:rPr lang="en-US" dirty="0" err="1" smtClean="0"/>
              <a:t>μ</a:t>
            </a:r>
            <a:r>
              <a:rPr lang="en-US" dirty="0" smtClean="0"/>
              <a:t>-Collider</a:t>
            </a:r>
          </a:p>
          <a:p>
            <a:pPr lvl="1"/>
            <a:r>
              <a:rPr lang="en-US" dirty="0" err="1"/>
              <a:t>μ</a:t>
            </a:r>
            <a:r>
              <a:rPr lang="en-US" dirty="0" smtClean="0"/>
              <a:t> acceleration at LBNL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Design HPRF </a:t>
            </a:r>
            <a:r>
              <a:rPr lang="en-US" dirty="0" err="1" smtClean="0"/>
              <a:t>beamline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62" y="1143000"/>
            <a:ext cx="8958738" cy="36639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95400" y="3276600"/>
            <a:ext cx="725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G-valve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590800" y="2971800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Viewport of viewer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740180" y="4267200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3366FF"/>
                </a:solidFill>
              </a:rPr>
              <a:t>Viewer &amp; storage</a:t>
            </a:r>
            <a:endParaRPr lang="en-US" sz="1400" dirty="0">
              <a:solidFill>
                <a:srgbClr val="3366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9800" y="3886200"/>
            <a:ext cx="966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Beam pipe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04800" y="3808412"/>
            <a:ext cx="533400" cy="1588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2400" y="4267200"/>
            <a:ext cx="18332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400 </a:t>
            </a:r>
            <a:r>
              <a:rPr lang="en-US" sz="1400" dirty="0" err="1" smtClean="0"/>
              <a:t>MeV</a:t>
            </a:r>
            <a:r>
              <a:rPr lang="en-US" sz="1400" dirty="0" smtClean="0"/>
              <a:t> proton beam</a:t>
            </a:r>
          </a:p>
          <a:p>
            <a:r>
              <a:rPr lang="en-US" sz="1400" dirty="0" smtClean="0"/>
              <a:t>from </a:t>
            </a:r>
            <a:r>
              <a:rPr lang="en-US" sz="1400" dirty="0" err="1" smtClean="0"/>
              <a:t>Linac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838200" y="3276600"/>
            <a:ext cx="5285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3366FF"/>
                </a:solidFill>
              </a:rPr>
              <a:t>BPM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7036" y="1447800"/>
            <a:ext cx="23134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Two collimators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(solid: at operation mode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broken: pull collimator out to 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change second collimator)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16200000" flipH="1">
            <a:off x="4330243" y="2733020"/>
            <a:ext cx="1169315" cy="533402"/>
          </a:xfrm>
          <a:prstGeom prst="straightConnector1">
            <a:avLst/>
          </a:prstGeom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6200000" flipH="1">
            <a:off x="4787442" y="2451559"/>
            <a:ext cx="1169318" cy="1143002"/>
          </a:xfrm>
          <a:prstGeom prst="straightConnector1">
            <a:avLst/>
          </a:prstGeom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553200" y="2590800"/>
            <a:ext cx="13003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Beam absorber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16200000" flipH="1">
            <a:off x="6888735" y="3172640"/>
            <a:ext cx="709145" cy="161015"/>
          </a:xfrm>
          <a:prstGeom prst="straightConnector1">
            <a:avLst/>
          </a:prstGeom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638800" y="3045023"/>
            <a:ext cx="14670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FF"/>
                </a:solidFill>
              </a:rPr>
              <a:t>5-T solenoid magnet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13290" y="4806950"/>
            <a:ext cx="18211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FF"/>
                </a:solidFill>
              </a:rPr>
              <a:t>Collimator support rail</a:t>
            </a:r>
            <a:endParaRPr lang="en-US" sz="1400" dirty="0">
              <a:solidFill>
                <a:srgbClr val="FF00FF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5400000" flipH="1" flipV="1">
            <a:off x="5035734" y="4500067"/>
            <a:ext cx="613767" cy="1588"/>
          </a:xfrm>
          <a:prstGeom prst="straightConnector1">
            <a:avLst/>
          </a:prstGeom>
          <a:ln w="6350" cap="flat" cmpd="sng" algn="ctr">
            <a:solidFill>
              <a:srgbClr val="FF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043078" y="4790420"/>
            <a:ext cx="1289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3366FF"/>
                </a:solidFill>
              </a:rPr>
              <a:t>Faraday cup (?)</a:t>
            </a:r>
            <a:endParaRPr lang="en-US" sz="1400" dirty="0">
              <a:solidFill>
                <a:srgbClr val="3366FF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rot="16200000" flipV="1">
            <a:off x="6820389" y="4304317"/>
            <a:ext cx="847429" cy="159428"/>
          </a:xfrm>
          <a:prstGeom prst="straightConnector1">
            <a:avLst/>
          </a:prstGeom>
          <a:ln w="635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162800" y="2133600"/>
            <a:ext cx="9935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Waveguide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74256" y="2898577"/>
            <a:ext cx="966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Coax cable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54353" y="4721423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HP cavity</a:t>
            </a:r>
            <a:endParaRPr lang="en-US" sz="1400" dirty="0">
              <a:solidFill>
                <a:srgbClr val="0000FF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rot="5400000" flipH="1" flipV="1">
            <a:off x="6354004" y="4438826"/>
            <a:ext cx="677702" cy="25487"/>
          </a:xfrm>
          <a:prstGeom prst="straightConnector1">
            <a:avLst/>
          </a:prstGeom>
          <a:ln w="63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914400" y="5181600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 10</a:t>
            </a:r>
            <a:r>
              <a:rPr lang="en-US" baseline="30000" dirty="0" smtClean="0"/>
              <a:t>13</a:t>
            </a:r>
            <a:r>
              <a:rPr lang="en-US" dirty="0" smtClean="0"/>
              <a:t> protons/RF pulse is generated in </a:t>
            </a:r>
            <a:r>
              <a:rPr lang="en-US" dirty="0" err="1" smtClean="0"/>
              <a:t>Linac</a:t>
            </a:r>
            <a:endParaRPr lang="en-US" dirty="0" smtClean="0"/>
          </a:p>
          <a:p>
            <a:r>
              <a:rPr lang="en-US" dirty="0" smtClean="0"/>
              <a:t>Change proton intensity by using various sizes of collimator and focusing magnet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018573" y="3276600"/>
            <a:ext cx="1391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Vacuum window</a:t>
            </a:r>
            <a:endParaRPr lang="en-US" sz="1400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3657600" y="3276600"/>
            <a:ext cx="278394" cy="262357"/>
          </a:xfrm>
          <a:prstGeom prst="straightConnector1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Design collimator</a:t>
            </a:r>
            <a:endParaRPr lang="en-US" dirty="0"/>
          </a:p>
        </p:txBody>
      </p:sp>
      <p:pic>
        <p:nvPicPr>
          <p:cNvPr id="4" name="Picture 3" descr="fig6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914400"/>
            <a:ext cx="3962400" cy="2667000"/>
          </a:xfrm>
          <a:prstGeom prst="rect">
            <a:avLst/>
          </a:prstGeom>
        </p:spPr>
      </p:pic>
      <p:pic>
        <p:nvPicPr>
          <p:cNvPr id="5" name="Picture 4" descr="fig2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4572000" y="914400"/>
            <a:ext cx="3962400" cy="2971800"/>
          </a:xfrm>
          <a:prstGeom prst="rect">
            <a:avLst/>
          </a:prstGeom>
        </p:spPr>
      </p:pic>
      <p:pic>
        <p:nvPicPr>
          <p:cNvPr id="6" name="Picture 5" descr="fig3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5010150" y="2895600"/>
            <a:ext cx="4133850" cy="31003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352800"/>
            <a:ext cx="2596896" cy="1219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00" y="4803340"/>
            <a:ext cx="6070600" cy="19022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95305" y="545068"/>
            <a:ext cx="135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A. </a:t>
            </a:r>
            <a:r>
              <a:rPr lang="en-US" dirty="0" err="1" smtClean="0"/>
              <a:t>Tollestrup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953000" y="914400"/>
            <a:ext cx="2441694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G4bl out:  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Cavity plate and wall are invisible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Blue: collimator, beam absorber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Yellow hemisphere: Cu electrode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Light blue: Contour hole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White: Thread rod to hold electrode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88095" y="3168134"/>
            <a:ext cx="3574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Enlarged picture </a:t>
            </a:r>
            <a:r>
              <a:rPr lang="en-US" sz="1200" dirty="0" smtClean="0">
                <a:solidFill>
                  <a:schemeClr val="bg1"/>
                </a:solidFill>
              </a:rPr>
              <a:t>(yellow  straight line: proton)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324600" y="5285601"/>
            <a:ext cx="2521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Upstream electrode is a hollow dome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Thickness of wall will be ~ 1mm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Expected observation</a:t>
            </a:r>
            <a:endParaRPr lang="en-US" dirty="0"/>
          </a:p>
        </p:txBody>
      </p:sp>
      <p:sp>
        <p:nvSpPr>
          <p:cNvPr id="3" name="Rectangle 50"/>
          <p:cNvSpPr>
            <a:spLocks noChangeArrowheads="1"/>
          </p:cNvSpPr>
          <p:nvPr/>
        </p:nvSpPr>
        <p:spPr bwMode="auto">
          <a:xfrm>
            <a:off x="838200" y="990600"/>
            <a:ext cx="297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ea typeface="Arial" charset="0"/>
                <a:cs typeface="Arial" charset="0"/>
              </a:rPr>
              <a:t>Without SF</a:t>
            </a:r>
            <a:r>
              <a:rPr lang="en-US" sz="2400" baseline="-25000">
                <a:solidFill>
                  <a:schemeClr val="tx2"/>
                </a:solidFill>
                <a:ea typeface="Arial" charset="0"/>
                <a:cs typeface="Arial" charset="0"/>
              </a:rPr>
              <a:t>6</a:t>
            </a:r>
          </a:p>
        </p:txBody>
      </p:sp>
      <p:graphicFrame>
        <p:nvGraphicFramePr>
          <p:cNvPr id="4" name="Object 8"/>
          <p:cNvGraphicFramePr>
            <a:graphicFrameLocks noChangeAspect="1"/>
          </p:cNvGraphicFramePr>
          <p:nvPr/>
        </p:nvGraphicFramePr>
        <p:xfrm>
          <a:off x="76200" y="1376362"/>
          <a:ext cx="4572000" cy="3494088"/>
        </p:xfrm>
        <a:graphic>
          <a:graphicData uri="http://schemas.openxmlformats.org/presentationml/2006/ole">
            <p:oleObj spid="_x0000_s17410" name="Graph" r:id="rId3" imgW="3942720" imgH="3012480" progId="">
              <p:embed/>
            </p:oleObj>
          </a:graphicData>
        </a:graphic>
      </p:graphicFrame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5410200" y="990600"/>
            <a:ext cx="297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ea typeface="Arial" charset="0"/>
                <a:cs typeface="Arial" charset="0"/>
              </a:rPr>
              <a:t>With SF</a:t>
            </a:r>
            <a:r>
              <a:rPr lang="en-US" sz="2400" baseline="-25000">
                <a:solidFill>
                  <a:schemeClr val="tx2"/>
                </a:solidFill>
                <a:ea typeface="Arial" charset="0"/>
                <a:cs typeface="Arial" charset="0"/>
              </a:rPr>
              <a:t>6</a:t>
            </a:r>
          </a:p>
        </p:txBody>
      </p:sp>
      <p:graphicFrame>
        <p:nvGraphicFramePr>
          <p:cNvPr id="6" name="Object 9"/>
          <p:cNvGraphicFramePr>
            <a:graphicFrameLocks noChangeAspect="1"/>
          </p:cNvGraphicFramePr>
          <p:nvPr/>
        </p:nvGraphicFramePr>
        <p:xfrm>
          <a:off x="4495800" y="1376362"/>
          <a:ext cx="4570413" cy="3492500"/>
        </p:xfrm>
        <a:graphic>
          <a:graphicData uri="http://schemas.openxmlformats.org/presentationml/2006/ole">
            <p:oleObj spid="_x0000_s17411" name="Graph" r:id="rId4" imgW="3942720" imgH="3012480" progId="">
              <p:embed/>
            </p:oleObj>
          </a:graphicData>
        </a:graphic>
      </p:graphicFrame>
      <p:sp>
        <p:nvSpPr>
          <p:cNvPr id="7" name="TextBox 38"/>
          <p:cNvSpPr txBox="1">
            <a:spLocks noChangeArrowheads="1"/>
          </p:cNvSpPr>
          <p:nvPr/>
        </p:nvSpPr>
        <p:spPr bwMode="auto">
          <a:xfrm>
            <a:off x="428625" y="4927600"/>
            <a:ext cx="37623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We assume T</a:t>
            </a:r>
            <a:r>
              <a:rPr lang="en-US" sz="1600" baseline="-25000"/>
              <a:t>e</a:t>
            </a:r>
            <a:r>
              <a:rPr lang="en-US" sz="1600"/>
              <a:t> = const. in this example.</a:t>
            </a:r>
          </a:p>
          <a:p>
            <a:r>
              <a:rPr lang="en-US" sz="1600"/>
              <a:t>However, T</a:t>
            </a:r>
            <a:r>
              <a:rPr lang="en-US" sz="1600" baseline="-25000"/>
              <a:t>e</a:t>
            </a:r>
            <a:r>
              <a:rPr lang="en-US" sz="1600"/>
              <a:t> = T</a:t>
            </a:r>
            <a:r>
              <a:rPr lang="en-US" sz="1600" baseline="-25000"/>
              <a:t>e</a:t>
            </a:r>
            <a:r>
              <a:rPr lang="en-US" sz="1600"/>
              <a:t> (V</a:t>
            </a:r>
            <a:r>
              <a:rPr lang="en-US" sz="1600" baseline="-25000"/>
              <a:t>c</a:t>
            </a:r>
            <a:r>
              <a:rPr lang="en-US" sz="1600"/>
              <a:t>) in general.</a:t>
            </a:r>
          </a:p>
          <a:p>
            <a:endParaRPr lang="en-US" sz="1600"/>
          </a:p>
          <a:p>
            <a:r>
              <a:rPr lang="en-US" sz="1600"/>
              <a:t>Effects of recomb. </a:t>
            </a:r>
          </a:p>
          <a:p>
            <a:r>
              <a:rPr lang="en-US" sz="1600"/>
              <a:t>= saturation + linear recovery (&gt;&gt; RC)</a:t>
            </a:r>
          </a:p>
        </p:txBody>
      </p:sp>
      <p:sp>
        <p:nvSpPr>
          <p:cNvPr id="8" name="TextBox 40"/>
          <p:cNvSpPr txBox="1">
            <a:spLocks noChangeArrowheads="1"/>
          </p:cNvSpPr>
          <p:nvPr/>
        </p:nvSpPr>
        <p:spPr bwMode="auto">
          <a:xfrm>
            <a:off x="5029200" y="4957762"/>
            <a:ext cx="40957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/>
              <a:t>Too much of SF</a:t>
            </a:r>
            <a:r>
              <a:rPr lang="en-US" sz="1600" baseline="-25000"/>
              <a:t>6</a:t>
            </a:r>
            <a:r>
              <a:rPr lang="en-US" sz="1600"/>
              <a:t> (Z = 70, A = 146) will change electron dynamics.</a:t>
            </a:r>
          </a:p>
          <a:p>
            <a:endParaRPr lang="en-US" sz="1600"/>
          </a:p>
          <a:p>
            <a:r>
              <a:rPr lang="en-US" sz="1600"/>
              <a:t>e</a:t>
            </a:r>
            <a:r>
              <a:rPr lang="en-US" sz="1600" baseline="30000"/>
              <a:t>-</a:t>
            </a:r>
            <a:r>
              <a:rPr lang="en-US" sz="1600"/>
              <a:t> + SF</a:t>
            </a:r>
            <a:r>
              <a:rPr lang="en-US" sz="1600" baseline="-25000"/>
              <a:t>6</a:t>
            </a:r>
            <a:r>
              <a:rPr lang="en-US" sz="1600"/>
              <a:t> </a:t>
            </a:r>
            <a:r>
              <a:rPr lang="en-US" sz="1600">
                <a:sym typeface="Wingdings" charset="2"/>
              </a:rPr>
              <a:t> SF</a:t>
            </a:r>
            <a:r>
              <a:rPr lang="en-US" sz="1600" baseline="-25000">
                <a:sym typeface="Wingdings" charset="2"/>
              </a:rPr>
              <a:t>6</a:t>
            </a:r>
            <a:r>
              <a:rPr lang="en-US" sz="1600" baseline="30000">
                <a:sym typeface="Wingdings" charset="2"/>
              </a:rPr>
              <a:t>-</a:t>
            </a:r>
          </a:p>
          <a:p>
            <a:r>
              <a:rPr lang="en-US" sz="1600"/>
              <a:t>e</a:t>
            </a:r>
            <a:r>
              <a:rPr lang="en-US" sz="1600" baseline="30000"/>
              <a:t>-</a:t>
            </a:r>
            <a:r>
              <a:rPr lang="en-US" sz="1600"/>
              <a:t> + SF</a:t>
            </a:r>
            <a:r>
              <a:rPr lang="en-US" sz="1600" baseline="-25000"/>
              <a:t>6</a:t>
            </a:r>
            <a:r>
              <a:rPr lang="en-US" sz="1600"/>
              <a:t> </a:t>
            </a:r>
            <a:r>
              <a:rPr lang="en-US" sz="1600">
                <a:sym typeface="Wingdings" charset="2"/>
              </a:rPr>
              <a:t> SF</a:t>
            </a:r>
            <a:r>
              <a:rPr lang="en-US" sz="1600" baseline="-25000">
                <a:sym typeface="Wingdings" charset="2"/>
              </a:rPr>
              <a:t>5</a:t>
            </a:r>
            <a:r>
              <a:rPr lang="en-US" sz="1600" baseline="30000">
                <a:sym typeface="Wingdings" charset="2"/>
              </a:rPr>
              <a:t>-</a:t>
            </a:r>
            <a:r>
              <a:rPr lang="en-US" sz="1600">
                <a:sym typeface="Wingdings" charset="2"/>
              </a:rPr>
              <a:t> + F</a:t>
            </a:r>
            <a:endParaRPr lang="en-US" sz="1600" baseline="30000">
              <a:sym typeface="Wingdings" charset="2"/>
            </a:endParaRPr>
          </a:p>
        </p:txBody>
      </p:sp>
      <p:sp>
        <p:nvSpPr>
          <p:cNvPr id="9" name="TextBox 41"/>
          <p:cNvSpPr txBox="1">
            <a:spLocks noChangeArrowheads="1"/>
          </p:cNvSpPr>
          <p:nvPr/>
        </p:nvSpPr>
        <p:spPr bwMode="auto">
          <a:xfrm>
            <a:off x="2743200" y="3357562"/>
            <a:ext cx="1219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/>
              <a:t>Effects of </a:t>
            </a:r>
          </a:p>
          <a:p>
            <a:pPr algn="ctr"/>
            <a:r>
              <a:rPr lang="en-US" sz="1200"/>
              <a:t>recomb.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120" y="545068"/>
            <a:ext cx="1088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M. Chung </a:t>
            </a:r>
            <a:endParaRPr lang="en-US" dirty="0"/>
          </a:p>
        </p:txBody>
      </p:sp>
      <p:sp>
        <p:nvSpPr>
          <p:cNvPr id="11" name="TextBox 22"/>
          <p:cNvSpPr txBox="1">
            <a:spLocks noChangeArrowheads="1"/>
          </p:cNvSpPr>
          <p:nvPr/>
        </p:nvSpPr>
        <p:spPr bwMode="auto">
          <a:xfrm>
            <a:off x="3505200" y="838200"/>
            <a:ext cx="22098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 err="1"/>
              <a:t>p</a:t>
            </a:r>
            <a:r>
              <a:rPr lang="en-US" sz="1400" dirty="0"/>
              <a:t> ~1000 psi</a:t>
            </a:r>
          </a:p>
          <a:p>
            <a:pPr algn="ctr"/>
            <a:r>
              <a:rPr lang="en-US" sz="1400" dirty="0" err="1">
                <a:latin typeface="Symbol" charset="2"/>
              </a:rPr>
              <a:t>b</a:t>
            </a:r>
            <a:r>
              <a:rPr lang="en-US" sz="1400" baseline="-25000" dirty="0" err="1"/>
              <a:t>r</a:t>
            </a:r>
            <a:r>
              <a:rPr lang="en-US" sz="1400" dirty="0"/>
              <a:t> ~ 10</a:t>
            </a:r>
            <a:r>
              <a:rPr lang="en-US" sz="1400" baseline="30000" dirty="0"/>
              <a:t>-8</a:t>
            </a:r>
            <a:r>
              <a:rPr lang="en-US" sz="1400" dirty="0"/>
              <a:t> cm</a:t>
            </a:r>
            <a:r>
              <a:rPr lang="en-US" sz="1400" baseline="30000" dirty="0"/>
              <a:t>3</a:t>
            </a:r>
            <a:r>
              <a:rPr lang="en-US" sz="1400" dirty="0"/>
              <a:t>/s</a:t>
            </a:r>
          </a:p>
          <a:p>
            <a:r>
              <a:rPr lang="en-US" sz="1400" dirty="0">
                <a:solidFill>
                  <a:srgbClr val="1A702A"/>
                </a:solidFill>
              </a:rPr>
              <a:t>32 </a:t>
            </a:r>
            <a:r>
              <a:rPr lang="en-US" sz="1400" dirty="0" err="1">
                <a:solidFill>
                  <a:srgbClr val="1A702A"/>
                </a:solidFill>
              </a:rPr>
              <a:t>mA</a:t>
            </a:r>
            <a:r>
              <a:rPr lang="en-US" sz="1400" dirty="0">
                <a:solidFill>
                  <a:srgbClr val="1A702A"/>
                </a:solidFill>
              </a:rPr>
              <a:t> H</a:t>
            </a:r>
            <a:r>
              <a:rPr lang="en-US" sz="1400" baseline="30000" dirty="0">
                <a:solidFill>
                  <a:srgbClr val="1A702A"/>
                </a:solidFill>
              </a:rPr>
              <a:t>-</a:t>
            </a:r>
            <a:r>
              <a:rPr lang="en-US" sz="1400" dirty="0">
                <a:solidFill>
                  <a:srgbClr val="1A702A"/>
                </a:solidFill>
              </a:rPr>
              <a:t> ~ 2.5 x10</a:t>
            </a:r>
            <a:r>
              <a:rPr lang="en-US" sz="1400" baseline="30000" dirty="0">
                <a:solidFill>
                  <a:srgbClr val="1A702A"/>
                </a:solidFill>
              </a:rPr>
              <a:t>9</a:t>
            </a:r>
            <a:r>
              <a:rPr lang="en-US" sz="1400" dirty="0">
                <a:solidFill>
                  <a:srgbClr val="1A702A"/>
                </a:solidFill>
              </a:rPr>
              <a:t> MIP  </a:t>
            </a:r>
          </a:p>
          <a:p>
            <a:pPr algn="ctr"/>
            <a:r>
              <a:rPr lang="en-US" sz="1400" dirty="0"/>
              <a:t> 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Action item for first beam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76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Radiation safety assessment</a:t>
            </a:r>
          </a:p>
          <a:p>
            <a:r>
              <a:rPr lang="en-US" sz="2800" dirty="0" smtClean="0"/>
              <a:t>Design and make beam collimator and absorber</a:t>
            </a:r>
          </a:p>
          <a:p>
            <a:r>
              <a:rPr lang="en-US" sz="2800" dirty="0" smtClean="0"/>
              <a:t>Modify RF cavity</a:t>
            </a:r>
          </a:p>
          <a:p>
            <a:r>
              <a:rPr lang="en-US" sz="2800" dirty="0" smtClean="0"/>
              <a:t>Study modulation of RF wave</a:t>
            </a:r>
          </a:p>
          <a:p>
            <a:pPr lvl="1"/>
            <a:r>
              <a:rPr lang="en-US" sz="2400" dirty="0" smtClean="0"/>
              <a:t>Handle RF start timing to study recovery time of HPRF</a:t>
            </a:r>
          </a:p>
          <a:p>
            <a:r>
              <a:rPr lang="en-US" sz="2800" dirty="0" smtClean="0"/>
              <a:t>Design and make beam position/current monitors</a:t>
            </a:r>
          </a:p>
          <a:p>
            <a:r>
              <a:rPr lang="en-US" sz="2800" dirty="0" smtClean="0"/>
              <a:t>Re-configure RF waveguide</a:t>
            </a:r>
          </a:p>
          <a:p>
            <a:r>
              <a:rPr lang="en-US" sz="2800" dirty="0" smtClean="0"/>
              <a:t>Install RF power circulator</a:t>
            </a:r>
          </a:p>
          <a:p>
            <a:r>
              <a:rPr lang="en-US" sz="2800" dirty="0" smtClean="0"/>
              <a:t>Study flexibility of beam phase space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Hydrogen plasma physics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Historic subject</a:t>
            </a:r>
          </a:p>
          <a:p>
            <a:r>
              <a:rPr lang="en-US" sz="2800" dirty="0" smtClean="0"/>
              <a:t>But, it is still hot!</a:t>
            </a:r>
          </a:p>
          <a:p>
            <a:pPr lvl="1"/>
            <a:r>
              <a:rPr lang="en-US" sz="2400" dirty="0" smtClean="0"/>
              <a:t>Simplest system to test quantum mechanics, theory of </a:t>
            </a:r>
            <a:r>
              <a:rPr lang="en-US" sz="2400" dirty="0" smtClean="0"/>
              <a:t>many-body </a:t>
            </a:r>
            <a:r>
              <a:rPr lang="en-US" sz="2400" dirty="0" smtClean="0"/>
              <a:t>system, etc</a:t>
            </a:r>
          </a:p>
          <a:p>
            <a:pPr lvl="1"/>
            <a:r>
              <a:rPr lang="en-US" sz="2400" dirty="0" smtClean="0"/>
              <a:t>Nuclear fusion</a:t>
            </a:r>
          </a:p>
          <a:p>
            <a:pPr lvl="1"/>
            <a:r>
              <a:rPr lang="en-US" sz="2400" dirty="0" smtClean="0"/>
              <a:t>Astrophysics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1/13/10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09791" y="3733800"/>
            <a:ext cx="8456161" cy="193899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000" dirty="0" smtClean="0"/>
              <a:t> Not many experiments and theories have been made in our HPRF condition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/>
              <a:t> Typically, they’ve investigated hydrogen plasma in DC, no B field, and </a:t>
            </a:r>
          </a:p>
          <a:p>
            <a:pPr lvl="1"/>
            <a:r>
              <a:rPr lang="en-US" sz="2000" dirty="0" smtClean="0"/>
              <a:t>   relatively low gas density condition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/>
              <a:t> In our case, high RF E field, high B field, high gas density, low temperature, </a:t>
            </a:r>
          </a:p>
          <a:p>
            <a:r>
              <a:rPr lang="en-US" sz="2000" dirty="0" smtClean="0"/>
              <a:t>           and high radiation in near future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Our interest is recombination process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Polyatomic hydrogen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49" y="933450"/>
            <a:ext cx="8256951" cy="5619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52600" y="3429000"/>
            <a:ext cx="2210862" cy="64633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e</a:t>
            </a:r>
            <a:r>
              <a:rPr lang="en-US" baseline="30000" dirty="0" smtClean="0"/>
              <a:t>-</a:t>
            </a:r>
            <a:r>
              <a:rPr lang="en-US" dirty="0" smtClean="0"/>
              <a:t> + H</a:t>
            </a:r>
            <a:r>
              <a:rPr lang="en-US" baseline="-25000" dirty="0" smtClean="0"/>
              <a:t>2</a:t>
            </a:r>
            <a:r>
              <a:rPr lang="en-US" baseline="30000" dirty="0" smtClean="0"/>
              <a:t>+</a:t>
            </a:r>
            <a:r>
              <a:rPr lang="en-US" dirty="0" smtClean="0"/>
              <a:t> → 2H  &lt; 70 ns </a:t>
            </a:r>
          </a:p>
          <a:p>
            <a:r>
              <a:rPr lang="en-US" dirty="0" smtClean="0"/>
              <a:t>(T. Oka suggested)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63462" y="5465802"/>
            <a:ext cx="5072498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</a:t>
            </a:r>
            <a:r>
              <a:rPr lang="en-US" baseline="-25000" dirty="0" smtClean="0"/>
              <a:t>3</a:t>
            </a:r>
            <a:r>
              <a:rPr lang="en-US" baseline="30000" dirty="0" smtClean="0"/>
              <a:t>+</a:t>
            </a:r>
            <a:r>
              <a:rPr lang="en-US" dirty="0" smtClean="0"/>
              <a:t> + H</a:t>
            </a:r>
            <a:r>
              <a:rPr lang="en-US" baseline="-25000" dirty="0" smtClean="0"/>
              <a:t>2</a:t>
            </a:r>
            <a:r>
              <a:rPr lang="en-US" dirty="0" smtClean="0"/>
              <a:t>+ H</a:t>
            </a:r>
            <a:r>
              <a:rPr lang="en-US" baseline="-25000" dirty="0" smtClean="0"/>
              <a:t>2</a:t>
            </a:r>
            <a:r>
              <a:rPr lang="en-US" dirty="0" smtClean="0"/>
              <a:t> → H</a:t>
            </a:r>
            <a:r>
              <a:rPr lang="en-US" baseline="-25000" dirty="0" smtClean="0"/>
              <a:t>5</a:t>
            </a:r>
            <a:r>
              <a:rPr lang="en-US" baseline="30000" dirty="0" smtClean="0"/>
              <a:t>+</a:t>
            </a:r>
            <a:r>
              <a:rPr lang="en-US" dirty="0" smtClean="0"/>
              <a:t> + H</a:t>
            </a:r>
            <a:r>
              <a:rPr lang="en-US" baseline="-25000" dirty="0" smtClean="0"/>
              <a:t>2</a:t>
            </a:r>
            <a:r>
              <a:rPr lang="en-US" dirty="0" smtClean="0"/>
              <a:t> 3 × 10</a:t>
            </a:r>
            <a:r>
              <a:rPr lang="en-US" baseline="30000" dirty="0" smtClean="0"/>
              <a:t>-15</a:t>
            </a:r>
            <a:r>
              <a:rPr lang="en-US" dirty="0" smtClean="0"/>
              <a:t> </a:t>
            </a:r>
            <a:r>
              <a:rPr lang="en-US" dirty="0" err="1" smtClean="0"/>
              <a:t>s</a:t>
            </a:r>
            <a:r>
              <a:rPr lang="en-US" dirty="0" smtClean="0"/>
              <a:t> (T. Oka suggested)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7249299" y="4866501"/>
            <a:ext cx="1198602" cy="158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5382399" y="5285601"/>
            <a:ext cx="360402" cy="158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416829" y="990600"/>
            <a:ext cx="34291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1400" dirty="0" smtClean="0"/>
              <a:t> H</a:t>
            </a:r>
            <a:r>
              <a:rPr lang="en-US" sz="1400" baseline="-25000" dirty="0" smtClean="0"/>
              <a:t>3</a:t>
            </a:r>
            <a:r>
              <a:rPr lang="en-US" sz="1400" baseline="30000" dirty="0" smtClean="0"/>
              <a:t>+</a:t>
            </a:r>
            <a:r>
              <a:rPr lang="en-US" sz="1400" dirty="0" smtClean="0"/>
              <a:t>, H</a:t>
            </a:r>
            <a:r>
              <a:rPr lang="en-US" sz="1400" baseline="-25000" dirty="0" smtClean="0"/>
              <a:t>5</a:t>
            </a:r>
            <a:r>
              <a:rPr lang="en-US" sz="1400" baseline="30000" dirty="0" smtClean="0"/>
              <a:t>+</a:t>
            </a:r>
            <a:r>
              <a:rPr lang="en-US" sz="1400" dirty="0" smtClean="0"/>
              <a:t>, H</a:t>
            </a:r>
            <a:r>
              <a:rPr lang="en-US" sz="1400" baseline="-25000" dirty="0" smtClean="0"/>
              <a:t>7</a:t>
            </a:r>
            <a:r>
              <a:rPr lang="en-US" sz="1400" baseline="30000" dirty="0" smtClean="0"/>
              <a:t>+</a:t>
            </a:r>
            <a:r>
              <a:rPr lang="en-US" sz="1400" dirty="0" smtClean="0"/>
              <a:t>,… can be formed in very short </a:t>
            </a:r>
          </a:p>
          <a:p>
            <a:r>
              <a:rPr lang="en-US" sz="1400" dirty="0" smtClean="0"/>
              <a:t>  time (10</a:t>
            </a:r>
            <a:r>
              <a:rPr lang="en-US" sz="1400" baseline="30000" dirty="0" smtClean="0"/>
              <a:t>-15 </a:t>
            </a:r>
            <a:r>
              <a:rPr lang="en-US" sz="1400" dirty="0" err="1" smtClean="0"/>
              <a:t>s</a:t>
            </a:r>
            <a:r>
              <a:rPr lang="en-US" sz="1400" dirty="0" smtClean="0"/>
              <a:t>) via three body interaction</a:t>
            </a:r>
          </a:p>
          <a:p>
            <a:pPr>
              <a:buFont typeface="Arial"/>
              <a:buChar char="•"/>
            </a:pPr>
            <a:r>
              <a:rPr lang="en-US" sz="1400" dirty="0" smtClean="0"/>
              <a:t> Unfortunately, no de-excitation light in </a:t>
            </a:r>
          </a:p>
          <a:p>
            <a:r>
              <a:rPr lang="en-US" sz="1400" dirty="0" smtClean="0"/>
              <a:t>  electron recombination process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7130650" y="329624"/>
            <a:ext cx="14037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A. </a:t>
            </a:r>
            <a:r>
              <a:rPr lang="en-US" sz="1600" dirty="0" err="1" smtClean="0"/>
              <a:t>Tollestrup</a:t>
            </a:r>
            <a:endParaRPr lang="en-US" sz="1600" dirty="0" smtClean="0"/>
          </a:p>
          <a:p>
            <a:r>
              <a:rPr lang="en-US" sz="1600" dirty="0" smtClean="0"/>
              <a:t>Updated by KY </a:t>
            </a:r>
            <a:endParaRPr lang="en-US" sz="16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Recombination process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7" name="Object 13"/>
          <p:cNvGraphicFramePr>
            <a:graphicFrameLocks noChangeAspect="1"/>
          </p:cNvGraphicFramePr>
          <p:nvPr/>
        </p:nvGraphicFramePr>
        <p:xfrm>
          <a:off x="3298900" y="3455961"/>
          <a:ext cx="2552700" cy="1028171"/>
        </p:xfrm>
        <a:graphic>
          <a:graphicData uri="http://schemas.openxmlformats.org/presentationml/2006/ole">
            <p:oleObj spid="_x0000_s33794" name="Equation" r:id="rId3" imgW="1892160" imgH="761760" progId="Equation.3">
              <p:embed/>
            </p:oleObj>
          </a:graphicData>
        </a:graphic>
      </p:graphicFrame>
      <p:graphicFrame>
        <p:nvGraphicFramePr>
          <p:cNvPr id="14" name="Object 17"/>
          <p:cNvGraphicFramePr>
            <a:graphicFrameLocks noChangeAspect="1"/>
          </p:cNvGraphicFramePr>
          <p:nvPr/>
        </p:nvGraphicFramePr>
        <p:xfrm>
          <a:off x="479500" y="3522637"/>
          <a:ext cx="2514600" cy="901334"/>
        </p:xfrm>
        <a:graphic>
          <a:graphicData uri="http://schemas.openxmlformats.org/presentationml/2006/ole">
            <p:oleObj spid="_x0000_s33795" name="Equation" r:id="rId4" imgW="1346040" imgH="48240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487118" y="533400"/>
            <a:ext cx="1134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Z. </a:t>
            </a:r>
            <a:r>
              <a:rPr lang="en-US" dirty="0" err="1" smtClean="0"/>
              <a:t>Insepov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57200" y="1428690"/>
            <a:ext cx="2226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</a:t>
            </a:r>
            <a:r>
              <a:rPr lang="en-US" sz="2000" baseline="-25000" dirty="0" smtClean="0"/>
              <a:t>2</a:t>
            </a:r>
            <a:r>
              <a:rPr lang="en-US" sz="2000" baseline="30000" dirty="0" smtClean="0"/>
              <a:t>+</a:t>
            </a:r>
            <a:r>
              <a:rPr lang="en-US" sz="2000" dirty="0" smtClean="0"/>
              <a:t> + </a:t>
            </a:r>
            <a:r>
              <a:rPr lang="en-US" sz="2000" dirty="0" err="1" smtClean="0"/>
              <a:t>e</a:t>
            </a:r>
            <a:r>
              <a:rPr lang="en-US" sz="2000" baseline="30000" dirty="0" smtClean="0"/>
              <a:t>-</a:t>
            </a:r>
            <a:r>
              <a:rPr lang="en-US" sz="2000" dirty="0" smtClean="0"/>
              <a:t> → 2H (+ </a:t>
            </a:r>
            <a:r>
              <a:rPr lang="en-US" sz="2000" dirty="0" err="1" smtClean="0"/>
              <a:t>hν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2573848" y="1428690"/>
            <a:ext cx="1637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σ</a:t>
            </a:r>
            <a:r>
              <a:rPr lang="en-US" baseline="-25000" dirty="0" err="1" smtClean="0"/>
              <a:t>max</a:t>
            </a:r>
            <a:r>
              <a:rPr lang="en-US" dirty="0" smtClean="0"/>
              <a:t> ~10</a:t>
            </a:r>
            <a:r>
              <a:rPr lang="en-US" baseline="30000" dirty="0" smtClean="0"/>
              <a:t>-14</a:t>
            </a:r>
            <a:r>
              <a:rPr lang="en-US" dirty="0" smtClean="0"/>
              <a:t> cm</a:t>
            </a:r>
            <a:r>
              <a:rPr lang="en-US" baseline="30000" dirty="0" smtClean="0"/>
              <a:t>2</a:t>
            </a:r>
            <a:endParaRPr lang="en-US" baseline="30000" dirty="0"/>
          </a:p>
        </p:txBody>
      </p:sp>
      <p:pic>
        <p:nvPicPr>
          <p:cNvPr id="19" name="Picture 12" descr="PE_H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1" y="899327"/>
            <a:ext cx="2601350" cy="2605874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5131642" y="4065561"/>
            <a:ext cx="31173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</a:t>
            </a:r>
            <a:r>
              <a:rPr lang="en-US" sz="1400" dirty="0" err="1" smtClean="0"/>
              <a:t>α</a:t>
            </a:r>
            <a:r>
              <a:rPr lang="en-US" sz="1400" dirty="0" smtClean="0"/>
              <a:t> &gt; 10</a:t>
            </a:r>
            <a:r>
              <a:rPr lang="en-US" sz="1400" baseline="30000" dirty="0" smtClean="0"/>
              <a:t>-8</a:t>
            </a:r>
            <a:r>
              <a:rPr lang="en-US" sz="1400" dirty="0" smtClean="0"/>
              <a:t> cm</a:t>
            </a:r>
            <a:r>
              <a:rPr lang="en-US" sz="1400" baseline="30000" dirty="0" smtClean="0"/>
              <a:t>3</a:t>
            </a:r>
            <a:r>
              <a:rPr lang="en-US" sz="1400" dirty="0" smtClean="0"/>
              <a:t>/s, n</a:t>
            </a:r>
            <a:r>
              <a:rPr lang="en-US" sz="1400" baseline="-25000" dirty="0" smtClean="0"/>
              <a:t>e</a:t>
            </a:r>
            <a:r>
              <a:rPr lang="en-US" sz="1400" dirty="0" smtClean="0"/>
              <a:t> ~ 10</a:t>
            </a:r>
            <a:r>
              <a:rPr lang="en-US" sz="1400" baseline="30000" dirty="0" smtClean="0"/>
              <a:t>14</a:t>
            </a:r>
            <a:r>
              <a:rPr lang="en-US" sz="1400" dirty="0" smtClean="0"/>
              <a:t> electrons/cm</a:t>
            </a:r>
            <a:r>
              <a:rPr lang="en-US" sz="1400" baseline="30000" dirty="0" smtClean="0"/>
              <a:t>3</a:t>
            </a:r>
            <a:r>
              <a:rPr lang="en-US" sz="1400" dirty="0" smtClean="0"/>
              <a:t>)</a:t>
            </a:r>
            <a:endParaRPr lang="en-US" sz="1400" baseline="30000" dirty="0"/>
          </a:p>
        </p:txBody>
      </p:sp>
      <p:sp>
        <p:nvSpPr>
          <p:cNvPr id="25" name="TextBox 24"/>
          <p:cNvSpPr txBox="1"/>
          <p:nvPr/>
        </p:nvSpPr>
        <p:spPr>
          <a:xfrm>
            <a:off x="479226" y="2057400"/>
            <a:ext cx="2057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</a:t>
            </a:r>
            <a:r>
              <a:rPr lang="en-US" sz="2000" baseline="-25000" dirty="0" smtClean="0"/>
              <a:t>2</a:t>
            </a:r>
            <a:r>
              <a:rPr lang="en-US" sz="2000" baseline="30000" dirty="0" smtClean="0"/>
              <a:t>+</a:t>
            </a:r>
            <a:r>
              <a:rPr lang="en-US" sz="2000" dirty="0" smtClean="0"/>
              <a:t> + </a:t>
            </a:r>
            <a:r>
              <a:rPr lang="en-US" sz="2000" dirty="0" err="1" smtClean="0"/>
              <a:t>e</a:t>
            </a:r>
            <a:r>
              <a:rPr lang="en-US" sz="2000" baseline="30000" dirty="0" smtClean="0"/>
              <a:t>-</a:t>
            </a:r>
            <a:r>
              <a:rPr lang="en-US" sz="2000" dirty="0" smtClean="0"/>
              <a:t> → H</a:t>
            </a:r>
            <a:r>
              <a:rPr lang="en-US" sz="2000" baseline="30000" dirty="0" smtClean="0"/>
              <a:t>+</a:t>
            </a:r>
            <a:r>
              <a:rPr lang="en-US" sz="2000" dirty="0" smtClean="0"/>
              <a:t> + H</a:t>
            </a:r>
            <a:r>
              <a:rPr lang="en-US" sz="2000" baseline="30000" dirty="0" smtClean="0"/>
              <a:t>-</a:t>
            </a:r>
            <a:endParaRPr lang="en-US" sz="2000" baseline="30000" dirty="0"/>
          </a:p>
        </p:txBody>
      </p:sp>
      <p:sp>
        <p:nvSpPr>
          <p:cNvPr id="26" name="TextBox 25"/>
          <p:cNvSpPr txBox="1"/>
          <p:nvPr/>
        </p:nvSpPr>
        <p:spPr>
          <a:xfrm>
            <a:off x="2573848" y="2076510"/>
            <a:ext cx="2853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σ</a:t>
            </a:r>
            <a:r>
              <a:rPr lang="en-US" dirty="0" smtClean="0"/>
              <a:t> = 3 × 10</a:t>
            </a:r>
            <a:r>
              <a:rPr lang="en-US" baseline="30000" dirty="0" smtClean="0"/>
              <a:t>-18</a:t>
            </a:r>
            <a:r>
              <a:rPr lang="en-US" dirty="0" smtClean="0"/>
              <a:t> cm</a:t>
            </a:r>
            <a:r>
              <a:rPr lang="en-US" baseline="30000" dirty="0" smtClean="0"/>
              <a:t>2</a:t>
            </a:r>
            <a:r>
              <a:rPr lang="en-US" dirty="0" smtClean="0"/>
              <a:t> @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e</a:t>
            </a:r>
            <a:r>
              <a:rPr lang="en-US" dirty="0" smtClean="0"/>
              <a:t> = 1 </a:t>
            </a:r>
            <a:r>
              <a:rPr lang="en-US" dirty="0" err="1" smtClean="0"/>
              <a:t>eV</a:t>
            </a:r>
            <a:endParaRPr lang="en-US" baseline="30000" dirty="0"/>
          </a:p>
        </p:txBody>
      </p:sp>
      <p:sp>
        <p:nvSpPr>
          <p:cNvPr id="28" name="TextBox 27"/>
          <p:cNvSpPr txBox="1"/>
          <p:nvPr/>
        </p:nvSpPr>
        <p:spPr>
          <a:xfrm>
            <a:off x="479500" y="2438400"/>
            <a:ext cx="2031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</a:t>
            </a:r>
            <a:r>
              <a:rPr lang="en-US" sz="2000" baseline="-25000" dirty="0" smtClean="0"/>
              <a:t>2</a:t>
            </a:r>
            <a:r>
              <a:rPr lang="en-US" sz="2000" baseline="30000" dirty="0" smtClean="0"/>
              <a:t>+</a:t>
            </a:r>
            <a:r>
              <a:rPr lang="en-US" sz="2000" dirty="0" smtClean="0"/>
              <a:t> + </a:t>
            </a:r>
            <a:r>
              <a:rPr lang="en-US" sz="2000" dirty="0" err="1" smtClean="0"/>
              <a:t>e</a:t>
            </a:r>
            <a:r>
              <a:rPr lang="en-US" sz="2000" baseline="30000" dirty="0" smtClean="0"/>
              <a:t>-</a:t>
            </a:r>
            <a:r>
              <a:rPr lang="en-US" sz="2000" dirty="0" smtClean="0"/>
              <a:t> → H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+ </a:t>
            </a:r>
            <a:r>
              <a:rPr lang="en-US" sz="2000" dirty="0" err="1" smtClean="0"/>
              <a:t>hν</a:t>
            </a:r>
            <a:endParaRPr lang="en-US" sz="20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2557734" y="2457510"/>
            <a:ext cx="3027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β</a:t>
            </a:r>
            <a:r>
              <a:rPr lang="en-US" dirty="0" smtClean="0"/>
              <a:t> ~ 10</a:t>
            </a:r>
            <a:r>
              <a:rPr lang="en-US" baseline="30000" dirty="0" smtClean="0"/>
              <a:t>-15</a:t>
            </a:r>
            <a:r>
              <a:rPr lang="en-US" dirty="0" smtClean="0"/>
              <a:t> cm</a:t>
            </a:r>
            <a:r>
              <a:rPr lang="en-US" baseline="30000" dirty="0" smtClean="0"/>
              <a:t>3</a:t>
            </a:r>
            <a:r>
              <a:rPr lang="en-US" dirty="0" smtClean="0"/>
              <a:t>/s @ T</a:t>
            </a:r>
            <a:r>
              <a:rPr lang="en-US" baseline="-25000" dirty="0" smtClean="0"/>
              <a:t>e</a:t>
            </a:r>
            <a:r>
              <a:rPr lang="en-US" dirty="0" smtClean="0"/>
              <a:t> = 10000 K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57200" y="1066800"/>
            <a:ext cx="1772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Primary channel: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57200" y="2971800"/>
            <a:ext cx="1789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Polyatomic state: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79500" y="4572000"/>
            <a:ext cx="5288627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Challenge in simulation: </a:t>
            </a:r>
          </a:p>
          <a:p>
            <a:pPr>
              <a:buFont typeface="Arial"/>
              <a:buChar char="•"/>
            </a:pPr>
            <a:r>
              <a:rPr lang="en-US" dirty="0" smtClean="0"/>
              <a:t> Above values are obtained from dilute condition</a:t>
            </a:r>
          </a:p>
          <a:p>
            <a:pPr>
              <a:buFont typeface="Arial"/>
              <a:buChar char="•"/>
            </a:pPr>
            <a:r>
              <a:rPr lang="en-US" dirty="0" smtClean="0"/>
              <a:t> Density effect will be dominant in the HPRF condition</a:t>
            </a:r>
          </a:p>
          <a:p>
            <a:pPr>
              <a:buFont typeface="Arial"/>
              <a:buChar char="•"/>
            </a:pPr>
            <a:r>
              <a:rPr lang="en-US" dirty="0" smtClean="0"/>
              <a:t> </a:t>
            </a:r>
            <a:r>
              <a:rPr lang="en-US" dirty="0" smtClean="0"/>
              <a:t>Reaction kinetics in a dense gas is</a:t>
            </a:r>
            <a:r>
              <a:rPr lang="en-US" dirty="0" smtClean="0"/>
              <a:t> diffusion</a:t>
            </a:r>
            <a:r>
              <a:rPr lang="en-US" dirty="0" smtClean="0"/>
              <a:t>-limited</a:t>
            </a: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Polyatomic hydrogen seems to be coherent state</a:t>
            </a:r>
          </a:p>
          <a:p>
            <a:pPr>
              <a:buFont typeface="Arial"/>
              <a:buChar char="•"/>
            </a:pPr>
            <a:r>
              <a:rPr lang="en-US" dirty="0" smtClean="0"/>
              <a:t> It may requires </a:t>
            </a:r>
            <a:r>
              <a:rPr lang="en-US" dirty="0" smtClean="0"/>
              <a:t>many-body </a:t>
            </a:r>
            <a:r>
              <a:rPr lang="en-US" dirty="0" smtClean="0"/>
              <a:t>quantum mechanics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 approach: Optical measurement</a:t>
            </a:r>
            <a:endParaRPr lang="en-US" dirty="0"/>
          </a:p>
        </p:txBody>
      </p:sp>
      <p:pic>
        <p:nvPicPr>
          <p:cNvPr id="3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0" y="914400"/>
            <a:ext cx="76581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>
            <a:off x="1828800" y="4582732"/>
            <a:ext cx="228600" cy="15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386584" y="4590288"/>
            <a:ext cx="228600" cy="1588"/>
          </a:xfrm>
          <a:prstGeom prst="straightConnector1">
            <a:avLst/>
          </a:prstGeom>
          <a:ln>
            <a:tailEnd type="arrow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712125" y="4419600"/>
            <a:ext cx="883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3366FF"/>
                </a:solidFill>
              </a:rPr>
              <a:t>Gap = 3 cm</a:t>
            </a:r>
            <a:endParaRPr lang="en-US" sz="12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Observed optical signal</a:t>
            </a:r>
            <a:endParaRPr lang="en-US" dirty="0"/>
          </a:p>
        </p:txBody>
      </p:sp>
      <p:pic>
        <p:nvPicPr>
          <p:cNvPr id="9" name="Picture 8" descr="fig23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52500"/>
            <a:ext cx="4572000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fig22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914400"/>
            <a:ext cx="4572000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1828800" y="2641600"/>
            <a:ext cx="9540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656 nm</a:t>
            </a: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6284913" y="2641600"/>
            <a:ext cx="9540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500 nm</a:t>
            </a: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533400" y="3962400"/>
            <a:ext cx="771236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1600" dirty="0"/>
              <a:t> Two spectroscopic measurements have made at GH2 pressure 620 and 810 psi</a:t>
            </a:r>
          </a:p>
          <a:p>
            <a:pPr>
              <a:buFont typeface="Arial" charset="0"/>
              <a:buChar char="•"/>
            </a:pPr>
            <a:r>
              <a:rPr lang="en-US" sz="1600" dirty="0"/>
              <a:t> Applied electric fields were ~42 MV/</a:t>
            </a:r>
            <a:r>
              <a:rPr lang="en-US" sz="1600" dirty="0" err="1"/>
              <a:t>m</a:t>
            </a:r>
            <a:r>
              <a:rPr lang="en-US" sz="1600" dirty="0"/>
              <a:t> at 620 psi and ~47 MV/</a:t>
            </a:r>
            <a:r>
              <a:rPr lang="en-US" sz="1600" dirty="0" err="1"/>
              <a:t>m</a:t>
            </a:r>
            <a:r>
              <a:rPr lang="en-US" sz="1600" dirty="0"/>
              <a:t> at 810 psi, respectively</a:t>
            </a:r>
          </a:p>
          <a:p>
            <a:pPr>
              <a:buFont typeface="Arial" charset="0"/>
              <a:buChar char="•"/>
            </a:pPr>
            <a:r>
              <a:rPr lang="en-US" sz="1600" dirty="0"/>
              <a:t> Applied RF pulse length was 20 </a:t>
            </a:r>
            <a:r>
              <a:rPr lang="en-US" sz="1600" dirty="0" err="1"/>
              <a:t>μs</a:t>
            </a:r>
            <a:endParaRPr lang="en-US" sz="1600" dirty="0"/>
          </a:p>
          <a:p>
            <a:pPr>
              <a:buFont typeface="Arial" charset="0"/>
              <a:buChar char="•"/>
            </a:pPr>
            <a:r>
              <a:rPr lang="en-US" sz="1600" dirty="0"/>
              <a:t> Above spectrum were taken in spectrometer as monochromatic mode and</a:t>
            </a:r>
            <a:r>
              <a:rPr lang="en-US" sz="1600" dirty="0" smtClean="0"/>
              <a:t> averaged </a:t>
            </a:r>
            <a:r>
              <a:rPr lang="en-US" sz="1600" dirty="0"/>
              <a:t>over</a:t>
            </a:r>
            <a:r>
              <a:rPr lang="en-US" sz="1600" dirty="0" smtClean="0"/>
              <a:t> </a:t>
            </a:r>
          </a:p>
          <a:p>
            <a:r>
              <a:rPr lang="en-US" sz="1600" dirty="0" smtClean="0"/>
              <a:t>  50 </a:t>
            </a:r>
            <a:r>
              <a:rPr lang="en-US" sz="1600" dirty="0"/>
              <a:t>breakdown lights at GH2 pressure 620 psi</a:t>
            </a:r>
          </a:p>
          <a:p>
            <a:pPr>
              <a:buFont typeface="Arial" charset="0"/>
              <a:buChar char="•"/>
            </a:pPr>
            <a:r>
              <a:rPr lang="en-US" sz="1600" dirty="0"/>
              <a:t> Resolution of spectrometer is 2 </a:t>
            </a:r>
            <a:r>
              <a:rPr lang="en-US" sz="1600" dirty="0" smtClean="0"/>
              <a:t>nm</a:t>
            </a:r>
          </a:p>
          <a:p>
            <a:pPr>
              <a:buFont typeface="Arial" charset="0"/>
              <a:buChar char="•"/>
            </a:pPr>
            <a:r>
              <a:rPr lang="en-US" sz="1600" dirty="0"/>
              <a:t> 656 nm is on H-alpha line</a:t>
            </a:r>
          </a:p>
          <a:p>
            <a:pPr>
              <a:buFont typeface="Arial" charset="0"/>
              <a:buChar char="•"/>
            </a:pPr>
            <a:r>
              <a:rPr lang="en-US" sz="1600" dirty="0"/>
              <a:t> Cu lines are spread in VIS region, i.e. it covers around 500 </a:t>
            </a:r>
            <a:r>
              <a:rPr lang="en-US" sz="1600" dirty="0" smtClean="0"/>
              <a:t>nm </a:t>
            </a:r>
            <a:r>
              <a:rPr lang="en-US" sz="1600" dirty="0"/>
              <a:t>but</a:t>
            </a:r>
            <a:r>
              <a:rPr lang="en-US" sz="1600" dirty="0" smtClean="0"/>
              <a:t> atomic H </a:t>
            </a:r>
            <a:r>
              <a:rPr lang="en-US" sz="1600" dirty="0"/>
              <a:t>does not have</a:t>
            </a:r>
            <a:r>
              <a:rPr lang="en-US" sz="1600" dirty="0" smtClean="0"/>
              <a:t> </a:t>
            </a:r>
          </a:p>
          <a:p>
            <a:r>
              <a:rPr lang="en-US" sz="1600" dirty="0" smtClean="0"/>
              <a:t>  any lines </a:t>
            </a:r>
            <a:r>
              <a:rPr lang="en-US" sz="1600" dirty="0"/>
              <a:t>around it (ref. NIST)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Spectroscopy in HPRF</a:t>
            </a:r>
            <a:endParaRPr lang="en-US" dirty="0"/>
          </a:p>
        </p:txBody>
      </p:sp>
      <p:pic>
        <p:nvPicPr>
          <p:cNvPr id="3" name="Picture 12" descr="fig17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763" y="990600"/>
            <a:ext cx="7869237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13"/>
          <p:cNvSpPr txBox="1">
            <a:spLocks noChangeArrowheads="1"/>
          </p:cNvSpPr>
          <p:nvPr/>
        </p:nvSpPr>
        <p:spPr bwMode="auto">
          <a:xfrm>
            <a:off x="2590800" y="1600200"/>
            <a:ext cx="1228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0000FF"/>
                </a:solidFill>
              </a:rPr>
              <a:t>620 psi</a:t>
            </a:r>
          </a:p>
        </p:txBody>
      </p:sp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5248275" y="1976438"/>
            <a:ext cx="12287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800080"/>
                </a:solidFill>
              </a:rPr>
              <a:t>810 psi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rot="5400000" flipH="1" flipV="1">
            <a:off x="5806282" y="3505994"/>
            <a:ext cx="2133600" cy="1587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18"/>
          <p:cNvSpPr txBox="1">
            <a:spLocks noChangeArrowheads="1"/>
          </p:cNvSpPr>
          <p:nvPr/>
        </p:nvSpPr>
        <p:spPr bwMode="auto">
          <a:xfrm>
            <a:off x="5943600" y="4572000"/>
            <a:ext cx="2405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H-alpha line (656 nm)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3734594" y="3123406"/>
            <a:ext cx="1371600" cy="1588"/>
          </a:xfrm>
          <a:prstGeom prst="straightConnector1">
            <a:avLst/>
          </a:prstGeom>
          <a:ln>
            <a:solidFill>
              <a:srgbClr val="80008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21"/>
          <p:cNvSpPr txBox="1">
            <a:spLocks noChangeArrowheads="1"/>
          </p:cNvSpPr>
          <p:nvPr/>
        </p:nvSpPr>
        <p:spPr bwMode="auto">
          <a:xfrm>
            <a:off x="3578225" y="3810000"/>
            <a:ext cx="2289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H-beta line (480 nm)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524000" y="6172200"/>
            <a:ext cx="69548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A point is the</a:t>
            </a:r>
            <a:r>
              <a:rPr lang="en-US" u="sng" dirty="0">
                <a:solidFill>
                  <a:srgbClr val="FF0000"/>
                </a:solidFill>
              </a:rPr>
              <a:t> integrated </a:t>
            </a:r>
            <a:r>
              <a:rPr lang="en-US" dirty="0"/>
              <a:t>PMT signal that is shown in previous slide</a:t>
            </a:r>
          </a:p>
          <a:p>
            <a:r>
              <a:rPr lang="en-US" dirty="0"/>
              <a:t>Data are calibrated with wavelength dependence on PMT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Decay time</a:t>
            </a:r>
            <a:endParaRPr lang="en-US" dirty="0"/>
          </a:p>
        </p:txBody>
      </p:sp>
      <p:pic>
        <p:nvPicPr>
          <p:cNvPr id="3" name="Picture 2" descr="fig20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9650" y="1066800"/>
            <a:ext cx="63817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13"/>
          <p:cNvSpPr txBox="1">
            <a:spLocks noChangeArrowheads="1"/>
          </p:cNvSpPr>
          <p:nvPr/>
        </p:nvSpPr>
        <p:spPr bwMode="auto">
          <a:xfrm>
            <a:off x="3038475" y="1671638"/>
            <a:ext cx="12287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0000FF"/>
                </a:solidFill>
              </a:rPr>
              <a:t>620 psi</a:t>
            </a:r>
          </a:p>
        </p:txBody>
      </p:sp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4953000" y="3195638"/>
            <a:ext cx="12287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800080"/>
                </a:solidFill>
              </a:rPr>
              <a:t>810 psi</a:t>
            </a: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447800" y="5181600"/>
            <a:ext cx="6486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Decay time seems to be more sensitive on the resonance line</a:t>
            </a:r>
          </a:p>
          <a:p>
            <a:r>
              <a:rPr lang="en-US"/>
              <a:t>With and size of τ</a:t>
            </a:r>
            <a:r>
              <a:rPr lang="en-US" baseline="30000"/>
              <a:t>-1</a:t>
            </a:r>
            <a:r>
              <a:rPr lang="en-US"/>
              <a:t> are changed by GH2 pressure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600" dirty="0" smtClean="0"/>
              <a:t>Observations in optical measurement</a:t>
            </a:r>
          </a:p>
        </p:txBody>
      </p:sp>
      <p:sp>
        <p:nvSpPr>
          <p:cNvPr id="21507" name="Content Placeholder 3"/>
          <p:cNvSpPr>
            <a:spLocks noGrp="1"/>
          </p:cNvSpPr>
          <p:nvPr>
            <p:ph idx="1"/>
          </p:nvPr>
        </p:nvSpPr>
        <p:spPr>
          <a:xfrm>
            <a:off x="152400" y="838200"/>
            <a:ext cx="8915400" cy="551815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We confirmed that a light was produced in the HPRF cavity only when a breakdown happened, where the breakdown is that the RF cavity releases significant amount of RF power in a very short time</a:t>
            </a:r>
          </a:p>
          <a:p>
            <a:r>
              <a:rPr lang="en-US" sz="2000" dirty="0" smtClean="0"/>
              <a:t>We observed one large peak around 656 nm and one small peak around 480 nm in breakdown spectra</a:t>
            </a:r>
          </a:p>
          <a:p>
            <a:r>
              <a:rPr lang="en-US" sz="2000" dirty="0" smtClean="0"/>
              <a:t>The width of each peak is (unexpectedly) broadened</a:t>
            </a:r>
          </a:p>
          <a:p>
            <a:r>
              <a:rPr lang="en-US" sz="2000" dirty="0" smtClean="0"/>
              <a:t>We observed a high intensity continuum spectrum</a:t>
            </a:r>
          </a:p>
          <a:p>
            <a:r>
              <a:rPr lang="en-US" sz="2000" dirty="0" smtClean="0"/>
              <a:t>We observed strong correlation between PMT decay time and wavelength</a:t>
            </a:r>
          </a:p>
          <a:p>
            <a:r>
              <a:rPr lang="en-US" sz="2000" dirty="0" smtClean="0"/>
              <a:t>The observed rise time of PMT signal is 5 ~ 10 ns, this time scale is reasonably matched to the observed decay time of electric and magnetic probes (10 ~ 15 ns)</a:t>
            </a:r>
            <a:r>
              <a:rPr lang="en-US" sz="1600" dirty="0" smtClean="0"/>
              <a:t> </a:t>
            </a:r>
          </a:p>
          <a:p>
            <a:r>
              <a:rPr lang="en-US" sz="2000" dirty="0" smtClean="0"/>
              <a:t>However, there is a dependence on wavelength and PMT rise time, e.g. </a:t>
            </a:r>
            <a:r>
              <a:rPr lang="en-US" sz="2000" dirty="0" err="1" smtClean="0"/>
              <a:t>τ</a:t>
            </a:r>
            <a:r>
              <a:rPr lang="en-US" sz="2000" dirty="0" smtClean="0"/>
              <a:t> ≈ 10 ns at </a:t>
            </a:r>
            <a:r>
              <a:rPr lang="en-US" sz="2000" dirty="0" err="1" smtClean="0"/>
              <a:t>λ</a:t>
            </a:r>
            <a:r>
              <a:rPr lang="en-US" sz="2000" dirty="0" smtClean="0"/>
              <a:t> = 656 nm, </a:t>
            </a:r>
            <a:r>
              <a:rPr lang="en-US" sz="2000" dirty="0" err="1" smtClean="0"/>
              <a:t>τ</a:t>
            </a:r>
            <a:r>
              <a:rPr lang="en-US" sz="2000" dirty="0" smtClean="0"/>
              <a:t> ≈ 5 ns at </a:t>
            </a:r>
            <a:r>
              <a:rPr lang="en-US" sz="2000" dirty="0" err="1" smtClean="0"/>
              <a:t>λ</a:t>
            </a:r>
            <a:r>
              <a:rPr lang="en-US" sz="2000" dirty="0" smtClean="0"/>
              <a:t> = 400 nm</a:t>
            </a:r>
          </a:p>
          <a:p>
            <a:r>
              <a:rPr lang="en-US" sz="2000" dirty="0" smtClean="0"/>
              <a:t>Decay time at </a:t>
            </a:r>
            <a:r>
              <a:rPr lang="en-US" sz="2000" dirty="0" err="1" smtClean="0"/>
              <a:t>λ</a:t>
            </a:r>
            <a:r>
              <a:rPr lang="en-US" sz="2000" dirty="0" smtClean="0"/>
              <a:t> = 656 nm is 500 ns which is well matched with Einstein coefficient</a:t>
            </a:r>
          </a:p>
          <a:p>
            <a:r>
              <a:rPr lang="en-US" sz="2000" dirty="0" smtClean="0"/>
              <a:t>Decay time at </a:t>
            </a:r>
            <a:r>
              <a:rPr lang="en-US" sz="2000" dirty="0" err="1" smtClean="0"/>
              <a:t>λ</a:t>
            </a:r>
            <a:r>
              <a:rPr lang="en-US" sz="2000" dirty="0" smtClean="0"/>
              <a:t> = 400 nm is 60 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RF breakdown in dense GH2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Experimental facts: </a:t>
            </a:r>
          </a:p>
          <a:p>
            <a:pPr lvl="1"/>
            <a:r>
              <a:rPr lang="en-US" dirty="0" smtClean="0"/>
              <a:t>Cavity is insensitive to B field by filling dense GH2</a:t>
            </a:r>
          </a:p>
          <a:p>
            <a:pPr lvl="1"/>
            <a:r>
              <a:rPr lang="en-US" dirty="0" smtClean="0"/>
              <a:t>Maximum E field is determined by gas density at gas breakdown region</a:t>
            </a:r>
          </a:p>
          <a:p>
            <a:pPr lvl="1"/>
            <a:r>
              <a:rPr lang="en-US" dirty="0" smtClean="0"/>
              <a:t>Maximum E field seems to saturate at metallic breakdown region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Maximum E </a:t>
            </a:r>
            <a:r>
              <a:rPr lang="en-US" dirty="0" err="1" smtClean="0"/>
              <a:t>vs</a:t>
            </a:r>
            <a:r>
              <a:rPr lang="en-US" dirty="0" smtClean="0"/>
              <a:t> GH2 pressure</a:t>
            </a:r>
            <a:endParaRPr lang="en-US" dirty="0"/>
          </a:p>
        </p:txBody>
      </p:sp>
      <p:pic>
        <p:nvPicPr>
          <p:cNvPr id="3" name="Picture 13" descr="fig18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95400"/>
            <a:ext cx="7096125" cy="490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2133600" y="1535113"/>
            <a:ext cx="4095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1.0</a:t>
            </a:r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2149475" y="1709738"/>
            <a:ext cx="407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0.1</a:t>
            </a:r>
          </a:p>
        </p:txBody>
      </p:sp>
      <p:sp>
        <p:nvSpPr>
          <p:cNvPr id="6" name="TextBox 17"/>
          <p:cNvSpPr txBox="1">
            <a:spLocks noChangeArrowheads="1"/>
          </p:cNvSpPr>
          <p:nvPr/>
        </p:nvSpPr>
        <p:spPr bwMode="auto">
          <a:xfrm>
            <a:off x="2154238" y="1892300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0.01</a:t>
            </a:r>
          </a:p>
        </p:txBody>
      </p:sp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2154238" y="2249488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0.002</a:t>
            </a:r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2154238" y="2057400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0.005</a:t>
            </a:r>
          </a:p>
        </p:txBody>
      </p:sp>
      <p:sp>
        <p:nvSpPr>
          <p:cNvPr id="9" name="TextBox 21"/>
          <p:cNvSpPr txBox="1">
            <a:spLocks noChangeArrowheads="1"/>
          </p:cNvSpPr>
          <p:nvPr/>
        </p:nvSpPr>
        <p:spPr bwMode="auto">
          <a:xfrm>
            <a:off x="2154238" y="2438400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0.001</a:t>
            </a:r>
          </a:p>
        </p:txBody>
      </p:sp>
      <p:sp>
        <p:nvSpPr>
          <p:cNvPr id="10" name="TextBox 23"/>
          <p:cNvSpPr txBox="1">
            <a:spLocks noChangeArrowheads="1"/>
          </p:cNvSpPr>
          <p:nvPr/>
        </p:nvSpPr>
        <p:spPr bwMode="auto">
          <a:xfrm>
            <a:off x="2154238" y="2606675"/>
            <a:ext cx="677862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0.0005</a:t>
            </a:r>
          </a:p>
        </p:txBody>
      </p: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2154238" y="2779713"/>
            <a:ext cx="6778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0.0001</a:t>
            </a:r>
          </a:p>
        </p:txBody>
      </p:sp>
      <p:sp>
        <p:nvSpPr>
          <p:cNvPr id="12" name="TextBox 26"/>
          <p:cNvSpPr txBox="1">
            <a:spLocks noChangeArrowheads="1"/>
          </p:cNvSpPr>
          <p:nvPr/>
        </p:nvSpPr>
        <p:spPr bwMode="auto">
          <a:xfrm>
            <a:off x="2162175" y="2952750"/>
            <a:ext cx="2841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</a:t>
            </a:r>
          </a:p>
        </p:txBody>
      </p:sp>
      <p:sp>
        <p:nvSpPr>
          <p:cNvPr id="13" name="TextBox 27"/>
          <p:cNvSpPr txBox="1">
            <a:spLocks noChangeArrowheads="1"/>
          </p:cNvSpPr>
          <p:nvPr/>
        </p:nvSpPr>
        <p:spPr bwMode="auto">
          <a:xfrm>
            <a:off x="1905000" y="1279525"/>
            <a:ext cx="1211263" cy="369888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" charset="0"/>
                <a:ea typeface="Times" charset="0"/>
                <a:cs typeface="Times" charset="0"/>
              </a:rPr>
              <a:t>Probability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64307" y="2743200"/>
            <a:ext cx="149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Nov, 2009 run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Maximum E </a:t>
            </a:r>
            <a:r>
              <a:rPr lang="en-US" dirty="0" err="1" smtClean="0"/>
              <a:t>vs</a:t>
            </a:r>
            <a:r>
              <a:rPr lang="en-US" dirty="0" smtClean="0"/>
              <a:t> GH2 pressure</a:t>
            </a:r>
            <a:endParaRPr lang="en-US" dirty="0"/>
          </a:p>
        </p:txBody>
      </p:sp>
      <p:pic>
        <p:nvPicPr>
          <p:cNvPr id="14" name="Picture 5" descr="fig19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93813"/>
            <a:ext cx="7162800" cy="495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2133600" y="1535113"/>
            <a:ext cx="4095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1.0</a:t>
            </a:r>
          </a:p>
        </p:txBody>
      </p: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2149475" y="1709738"/>
            <a:ext cx="407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0.1</a:t>
            </a: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2154238" y="1892300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0.01</a:t>
            </a:r>
          </a:p>
        </p:txBody>
      </p:sp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2154238" y="2249488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0.002</a:t>
            </a:r>
          </a:p>
        </p:txBody>
      </p:sp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2154238" y="2057400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0.005</a:t>
            </a:r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2154238" y="2438400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0.001</a:t>
            </a:r>
          </a:p>
        </p:txBody>
      </p:sp>
      <p:sp>
        <p:nvSpPr>
          <p:cNvPr id="21" name="TextBox 12"/>
          <p:cNvSpPr txBox="1">
            <a:spLocks noChangeArrowheads="1"/>
          </p:cNvSpPr>
          <p:nvPr/>
        </p:nvSpPr>
        <p:spPr bwMode="auto">
          <a:xfrm>
            <a:off x="2154238" y="2606675"/>
            <a:ext cx="677862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0.0005</a:t>
            </a: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2154238" y="2779713"/>
            <a:ext cx="6778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0.0001</a:t>
            </a:r>
          </a:p>
        </p:txBody>
      </p:sp>
      <p:sp>
        <p:nvSpPr>
          <p:cNvPr id="23" name="TextBox 14"/>
          <p:cNvSpPr txBox="1">
            <a:spLocks noChangeArrowheads="1"/>
          </p:cNvSpPr>
          <p:nvPr/>
        </p:nvSpPr>
        <p:spPr bwMode="auto">
          <a:xfrm>
            <a:off x="2162175" y="2952750"/>
            <a:ext cx="2841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Times" charset="0"/>
                <a:ea typeface="Times" charset="0"/>
                <a:cs typeface="Times" charset="0"/>
              </a:rPr>
              <a:t>0</a:t>
            </a:r>
          </a:p>
        </p:txBody>
      </p:sp>
      <p:sp>
        <p:nvSpPr>
          <p:cNvPr id="24" name="TextBox 15"/>
          <p:cNvSpPr txBox="1">
            <a:spLocks noChangeArrowheads="1"/>
          </p:cNvSpPr>
          <p:nvPr/>
        </p:nvSpPr>
        <p:spPr bwMode="auto">
          <a:xfrm>
            <a:off x="1905000" y="1279525"/>
            <a:ext cx="1211263" cy="369888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" charset="0"/>
                <a:ea typeface="Times" charset="0"/>
                <a:cs typeface="Times" charset="0"/>
              </a:rPr>
              <a:t>Probability</a:t>
            </a:r>
          </a:p>
        </p:txBody>
      </p:sp>
      <p:sp>
        <p:nvSpPr>
          <p:cNvPr id="25" name="TextBox 16"/>
          <p:cNvSpPr txBox="1">
            <a:spLocks noChangeArrowheads="1"/>
          </p:cNvSpPr>
          <p:nvPr/>
        </p:nvSpPr>
        <p:spPr bwMode="auto">
          <a:xfrm>
            <a:off x="3330575" y="4049713"/>
            <a:ext cx="169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Sep., 2008 run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10800000">
            <a:off x="2930525" y="3886200"/>
            <a:ext cx="422275" cy="3698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64307" y="2743200"/>
            <a:ext cx="149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Nov, 2009 run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330575" y="990600"/>
            <a:ext cx="2948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Compare with previous result</a:t>
            </a:r>
            <a:endParaRPr lang="en-US" dirty="0"/>
          </a:p>
        </p:txBody>
      </p:sp>
      <p:sp>
        <p:nvSpPr>
          <p:cNvPr id="29" name="Date Placeholder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Probability of breakdown</a:t>
            </a:r>
            <a:endParaRPr lang="en-US" dirty="0"/>
          </a:p>
        </p:txBody>
      </p:sp>
      <p:pic>
        <p:nvPicPr>
          <p:cNvPr id="3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0"/>
            <a:ext cx="4419600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7100" y="1676400"/>
            <a:ext cx="4254500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5486400" y="1339850"/>
            <a:ext cx="31813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Long run (10~20k RF pulses)</a:t>
            </a: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5773738" y="1752600"/>
            <a:ext cx="930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620 psi</a:t>
            </a: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7148513" y="1752600"/>
            <a:ext cx="1039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1150 psi</a:t>
            </a:r>
          </a:p>
        </p:txBody>
      </p:sp>
      <p:pic>
        <p:nvPicPr>
          <p:cNvPr id="8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7100" y="4495800"/>
            <a:ext cx="2882900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67200" y="4622800"/>
            <a:ext cx="6096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79900" y="4927600"/>
            <a:ext cx="584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4979988" y="4572000"/>
            <a:ext cx="200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: # of breakdowns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5003800" y="4887913"/>
            <a:ext cx="18002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: # of RF pulses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1447800" y="5410200"/>
            <a:ext cx="6762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 typeface="Arial" charset="0"/>
              <a:buChar char="•"/>
            </a:pPr>
            <a:r>
              <a:rPr lang="en-US"/>
              <a:t> BD probability curve is very clear shape at low pressure region</a:t>
            </a:r>
          </a:p>
          <a:p>
            <a:pPr>
              <a:buFont typeface="Arial" charset="0"/>
              <a:buChar char="•"/>
            </a:pPr>
            <a:r>
              <a:rPr lang="en-US"/>
              <a:t> Boundary becomes fuzzy at high pressure region (&gt; ~1000 psi)</a:t>
            </a: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1143000" y="1306513"/>
            <a:ext cx="28908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Normal run (1k RF pulses)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14400"/>
            <a:ext cx="4495800" cy="32766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RF power decays in 10 ~ 20 ns at breakdown event while propagation of plasma only makes a few mm in this time scale. </a:t>
            </a:r>
            <a:r>
              <a:rPr lang="en-US" sz="2000" dirty="0" smtClean="0">
                <a:solidFill>
                  <a:srgbClr val="FF0000"/>
                </a:solidFill>
              </a:rPr>
              <a:t>How does electronic breakdown happens? </a:t>
            </a:r>
          </a:p>
          <a:p>
            <a:r>
              <a:rPr lang="en-US" sz="2000" dirty="0" smtClean="0"/>
              <a:t>PMT signal seems to be observed only when breakdown takes place. If some amount of field emission electrons exist in the HPRF </a:t>
            </a:r>
            <a:r>
              <a:rPr lang="en-US" sz="2000" dirty="0" smtClean="0">
                <a:solidFill>
                  <a:srgbClr val="FF0000"/>
                </a:solidFill>
              </a:rPr>
              <a:t>why they do not induce de-excitation light? Poor light sensitivity or no high energy electron?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944563"/>
            <a:ext cx="4191000" cy="3143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83229" y="2253734"/>
            <a:ext cx="1692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FFFF"/>
                </a:solidFill>
              </a:rPr>
              <a:t>RF pickup probe</a:t>
            </a:r>
            <a:endParaRPr lang="en-US" dirty="0">
              <a:solidFill>
                <a:srgbClr val="00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38800" y="3288268"/>
            <a:ext cx="1782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RF reflection </a:t>
            </a:r>
            <a:r>
              <a:rPr lang="en-US" dirty="0" err="1" smtClean="0">
                <a:solidFill>
                  <a:srgbClr val="FF00FF"/>
                </a:solidFill>
              </a:rPr>
              <a:t>pwr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64708" y="1611868"/>
            <a:ext cx="1626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RF forward </a:t>
            </a:r>
            <a:r>
              <a:rPr lang="en-US" dirty="0" err="1" smtClean="0">
                <a:solidFill>
                  <a:srgbClr val="FF6600"/>
                </a:solidFill>
              </a:rPr>
              <a:t>pwr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60108" y="1002268"/>
            <a:ext cx="120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PMT signal</a:t>
            </a:r>
            <a:endParaRPr lang="en-US" dirty="0">
              <a:solidFill>
                <a:srgbClr val="CCFFCC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170" y="3991471"/>
            <a:ext cx="3420830" cy="2866529"/>
          </a:xfrm>
          <a:prstGeom prst="rect">
            <a:avLst/>
          </a:prstGeom>
        </p:spPr>
      </p:pic>
      <p:sp>
        <p:nvSpPr>
          <p:cNvPr id="13" name="Content Placeholder 3"/>
          <p:cNvSpPr txBox="1">
            <a:spLocks/>
          </p:cNvSpPr>
          <p:nvPr/>
        </p:nvSpPr>
        <p:spPr>
          <a:xfrm>
            <a:off x="457200" y="4038600"/>
            <a:ext cx="44958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Have we ever seen any evidence of electron accumulation process even there must be a lot of field emission electrons?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5511902"/>
            <a:ext cx="4043858" cy="126989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31611" y="5334000"/>
            <a:ext cx="1778389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Electron energy distribution </a:t>
            </a:r>
          </a:p>
          <a:p>
            <a:r>
              <a:rPr lang="en-US" sz="900" dirty="0" smtClean="0"/>
              <a:t>(Red: E/P &lt; 14 V/cm/mmHg</a:t>
            </a:r>
          </a:p>
          <a:p>
            <a:r>
              <a:rPr lang="en-US" sz="900" dirty="0" smtClean="0"/>
              <a:t>Blue: E/</a:t>
            </a:r>
            <a:r>
              <a:rPr lang="en-US" sz="900" dirty="0" err="1" smtClean="0"/>
              <a:t>p</a:t>
            </a:r>
            <a:r>
              <a:rPr lang="en-US" sz="900" dirty="0" smtClean="0"/>
              <a:t> &gt; 14 V/cm/mmHg)</a:t>
            </a:r>
            <a:endParaRPr lang="en-US" sz="900" dirty="0"/>
          </a:p>
        </p:txBody>
      </p:sp>
      <p:sp>
        <p:nvSpPr>
          <p:cNvPr id="18" name="TextBox 17"/>
          <p:cNvSpPr txBox="1"/>
          <p:nvPr/>
        </p:nvSpPr>
        <p:spPr>
          <a:xfrm>
            <a:off x="3810000" y="5334000"/>
            <a:ext cx="963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A. </a:t>
            </a:r>
            <a:r>
              <a:rPr lang="en-US" sz="1200" dirty="0" err="1" smtClean="0"/>
              <a:t>Tollestrup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8180725" y="4343400"/>
            <a:ext cx="963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A. </a:t>
            </a:r>
            <a:r>
              <a:rPr lang="en-US" sz="1200" dirty="0" err="1" smtClean="0"/>
              <a:t>Tollestrup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Timetable for HPRF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Jan., 2010 HPRF with no beam test</a:t>
            </a:r>
          </a:p>
          <a:p>
            <a:r>
              <a:rPr lang="en-US" sz="2800" dirty="0" smtClean="0"/>
              <a:t>Spring 2010 First beam test</a:t>
            </a:r>
          </a:p>
          <a:p>
            <a:r>
              <a:rPr lang="en-US" sz="2800" dirty="0" smtClean="0"/>
              <a:t>Summer 2010 Second beam test, test proto-type HPRF</a:t>
            </a:r>
          </a:p>
          <a:p>
            <a:r>
              <a:rPr lang="en-US" sz="2800" dirty="0" smtClean="0"/>
              <a:t>Winter 2010 Third beam test, test dielectric loaded RF</a:t>
            </a:r>
          </a:p>
          <a:p>
            <a:r>
              <a:rPr lang="en-US" sz="2800" dirty="0" smtClean="0"/>
              <a:t>2011~  6D cooling demo experiment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906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Start preparing first beam test</a:t>
            </a:r>
          </a:p>
          <a:p>
            <a:pPr lvl="1"/>
            <a:r>
              <a:rPr lang="en-US" sz="2400" dirty="0" smtClean="0"/>
              <a:t>Design collimator to vary beam intensity</a:t>
            </a:r>
          </a:p>
          <a:p>
            <a:r>
              <a:rPr lang="en-US" sz="2800" dirty="0" smtClean="0"/>
              <a:t>Non-beam test analysis has been made from two successful runs (Sep. ’08 and Nov. ’09)</a:t>
            </a:r>
          </a:p>
          <a:p>
            <a:pPr lvl="1"/>
            <a:r>
              <a:rPr lang="en-US" sz="2400" dirty="0" smtClean="0"/>
              <a:t>Always observed a big spark light at breakdown</a:t>
            </a:r>
          </a:p>
          <a:p>
            <a:pPr lvl="1"/>
            <a:r>
              <a:rPr lang="en-US" sz="2400" dirty="0" smtClean="0"/>
              <a:t>But, no de-excitation light without breakdown is observed</a:t>
            </a:r>
          </a:p>
          <a:p>
            <a:pPr lvl="1"/>
            <a:r>
              <a:rPr lang="en-US" sz="2400" dirty="0" smtClean="0"/>
              <a:t>Need to find out why we do not see it</a:t>
            </a:r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1/13/10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F6AE-78D4-DA44-A49C-9DC7B2737F99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NFMCC meeting @ University of Mississippi, K. Yonehara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1660</TotalTime>
  <Words>1862</Words>
  <Application>Microsoft Macintosh PowerPoint</Application>
  <PresentationFormat>On-screen Show (4:3)</PresentationFormat>
  <Paragraphs>287</Paragraphs>
  <Slides>22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Office Theme</vt:lpstr>
      <vt:lpstr>Image</vt:lpstr>
      <vt:lpstr>Graph</vt:lpstr>
      <vt:lpstr>Equation</vt:lpstr>
      <vt:lpstr>Report of High Pressurizing gaseous Hydrogen filled RF cavity experiment</vt:lpstr>
      <vt:lpstr>Goal of HPRF project</vt:lpstr>
      <vt:lpstr>HPRF with beam</vt:lpstr>
      <vt:lpstr>Design HPRF beamline</vt:lpstr>
      <vt:lpstr>Design collimator</vt:lpstr>
      <vt:lpstr>Expected observation</vt:lpstr>
      <vt:lpstr>Action item for first beam test</vt:lpstr>
      <vt:lpstr>Hydrogen plasma physics</vt:lpstr>
      <vt:lpstr>Polyatomic hydrogen</vt:lpstr>
      <vt:lpstr>Recombination process</vt:lpstr>
      <vt:lpstr>New approach: Optical measurement</vt:lpstr>
      <vt:lpstr>Observed optical signal</vt:lpstr>
      <vt:lpstr>Spectroscopy in HPRF</vt:lpstr>
      <vt:lpstr>Decay time</vt:lpstr>
      <vt:lpstr>Observations in optical measurement</vt:lpstr>
      <vt:lpstr>RF breakdown in dense GH2</vt:lpstr>
      <vt:lpstr>Maximum E vs GH2 pressure</vt:lpstr>
      <vt:lpstr>Maximum E vs GH2 pressure</vt:lpstr>
      <vt:lpstr>Probability of breakdown</vt:lpstr>
      <vt:lpstr>Questions</vt:lpstr>
      <vt:lpstr>Timetable for HPRF project</vt:lpstr>
      <vt:lpstr>Conclusions</vt:lpstr>
    </vt:vector>
  </TitlesOfParts>
  <Company>fermilab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HPRF effort</dc:title>
  <dc:creator>Katsuya Yonehara</dc:creator>
  <cp:lastModifiedBy>Katsuya Yonehara</cp:lastModifiedBy>
  <cp:revision>73</cp:revision>
  <dcterms:created xsi:type="dcterms:W3CDTF">2010-01-13T18:56:58Z</dcterms:created>
  <dcterms:modified xsi:type="dcterms:W3CDTF">2010-01-13T18:58:57Z</dcterms:modified>
</cp:coreProperties>
</file>