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473" r:id="rId3"/>
    <p:sldId id="488" r:id="rId4"/>
    <p:sldId id="417" r:id="rId5"/>
    <p:sldId id="416" r:id="rId6"/>
    <p:sldId id="419" r:id="rId7"/>
    <p:sldId id="476" r:id="rId8"/>
    <p:sldId id="477" r:id="rId9"/>
    <p:sldId id="478" r:id="rId10"/>
    <p:sldId id="479" r:id="rId11"/>
    <p:sldId id="480" r:id="rId12"/>
    <p:sldId id="481" r:id="rId13"/>
    <p:sldId id="482" r:id="rId14"/>
    <p:sldId id="483" r:id="rId15"/>
    <p:sldId id="484" r:id="rId16"/>
    <p:sldId id="486" r:id="rId17"/>
    <p:sldId id="487" r:id="rId18"/>
    <p:sldId id="485" r:id="rId19"/>
    <p:sldId id="490" r:id="rId20"/>
    <p:sldId id="491" r:id="rId21"/>
    <p:sldId id="492" r:id="rId22"/>
    <p:sldId id="489" r:id="rId23"/>
    <p:sldId id="326" r:id="rId24"/>
    <p:sldId id="475" r:id="rId25"/>
    <p:sldId id="474" r:id="rId26"/>
    <p:sldId id="493" r:id="rId27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131FF"/>
    <a:srgbClr val="3366FF"/>
    <a:srgbClr val="D20000"/>
    <a:srgbClr val="006600"/>
    <a:srgbClr val="009900"/>
    <a:srgbClr val="FF99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307" autoAdjust="0"/>
    <p:restoredTop sz="94613" autoAdjust="0"/>
  </p:normalViewPr>
  <p:slideViewPr>
    <p:cSldViewPr snapToGrid="0">
      <p:cViewPr>
        <p:scale>
          <a:sx n="80" d="100"/>
          <a:sy n="80" d="100"/>
        </p:scale>
        <p:origin x="-1278" y="-54"/>
      </p:cViewPr>
      <p:guideLst>
        <p:guide orient="horz" pos="473"/>
        <p:guide pos="29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20"/>
    </p:cViewPr>
  </p:sorterViewPr>
  <p:notesViewPr>
    <p:cSldViewPr snapToGrid="0">
      <p:cViewPr varScale="1">
        <p:scale>
          <a:sx n="65" d="100"/>
          <a:sy n="65" d="100"/>
        </p:scale>
        <p:origin x="-1416" y="-53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t" anchorCtr="0" compatLnSpc="1">
            <a:prstTxWarp prst="textNoShape">
              <a:avLst/>
            </a:prstTxWarp>
          </a:bodyPr>
          <a:lstStyle>
            <a:lvl1pPr algn="l" defTabSz="925513">
              <a:defRPr sz="1200"/>
            </a:lvl1pPr>
          </a:lstStyle>
          <a:p>
            <a:endParaRPr lang="en-US" altLang="zh-CN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/>
            </a:lvl1pPr>
          </a:lstStyle>
          <a:p>
            <a:endParaRPr lang="en-US" altLang="zh-CN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b" anchorCtr="0" compatLnSpc="1">
            <a:prstTxWarp prst="textNoShape">
              <a:avLst/>
            </a:prstTxWarp>
          </a:bodyPr>
          <a:lstStyle>
            <a:lvl1pPr algn="l" defTabSz="925513">
              <a:defRPr sz="1200"/>
            </a:lvl1pPr>
          </a:lstStyle>
          <a:p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/>
            </a:lvl1pPr>
          </a:lstStyle>
          <a:p>
            <a:fld id="{5610E18C-1BA5-4D86-8519-E12EEF41AF6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t" anchorCtr="0" compatLnSpc="1">
            <a:prstTxWarp prst="textNoShape">
              <a:avLst/>
            </a:prstTxWarp>
          </a:bodyPr>
          <a:lstStyle>
            <a:lvl1pPr algn="l" defTabSz="925513">
              <a:defRPr sz="1200"/>
            </a:lvl1pPr>
          </a:lstStyle>
          <a:p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/>
            </a:lvl1pPr>
          </a:lstStyle>
          <a:p>
            <a:endParaRPr lang="en-US" altLang="zh-CN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6613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b" anchorCtr="0" compatLnSpc="1">
            <a:prstTxWarp prst="textNoShape">
              <a:avLst/>
            </a:prstTxWarp>
          </a:bodyPr>
          <a:lstStyle>
            <a:lvl1pPr algn="l" defTabSz="925513">
              <a:defRPr sz="1200"/>
            </a:lvl1pPr>
          </a:lstStyle>
          <a:p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0" tIns="46205" rIns="92410" bIns="46205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/>
            </a:lvl1pPr>
          </a:lstStyle>
          <a:p>
            <a:fld id="{BA32C7B1-C32C-4B6E-A29D-4B8776EFB44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D5AA6D-BE2C-47CF-84F7-849A38C9CBFB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169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483A4-55D5-4E05-AD51-D5D975507F20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169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F289E5-EBCC-451D-83AF-C0C6B62798D0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157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B14200-BB20-429A-A055-C30B83F0BA2F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156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56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</p:spPr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F47F19-E15B-4738-B190-98F70A05D8A6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157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AA40F8-70A0-4C81-B18B-102CB0A86508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1425410" name="Rectangle 11"/>
          <p:cNvSpPr txBox="1">
            <a:spLocks noGrp="1" noChangeArrowheads="1"/>
          </p:cNvSpPr>
          <p:nvPr/>
        </p:nvSpPr>
        <p:spPr bwMode="auto">
          <a:xfrm>
            <a:off x="3973513" y="8831263"/>
            <a:ext cx="3030537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9" tIns="46085" rIns="92529" bIns="46085" anchor="b"/>
          <a:lstStyle/>
          <a:p>
            <a:pPr algn="r" defTabSz="457200" eaLnBrk="1"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4858F2EF-55A5-4FBD-A660-D14930FAB469}" type="slidenum">
              <a:rPr lang="en-US" altLang="zh-CN" sz="1200">
                <a:solidFill>
                  <a:srgbClr val="000000"/>
                </a:solidFill>
                <a:cs typeface="Lucida Sans Unicode" pitchFamily="34" charset="0"/>
              </a:rPr>
              <a:pPr algn="r" defTabSz="457200" eaLnBrk="1"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23</a:t>
            </a:fld>
            <a:endParaRPr lang="en-US" altLang="zh-CN" sz="1200">
              <a:solidFill>
                <a:srgbClr val="000000"/>
              </a:solidFill>
              <a:cs typeface="Lucida Sans Unicode" pitchFamily="34" charset="0"/>
            </a:endParaRPr>
          </a:p>
        </p:txBody>
      </p:sp>
      <p:sp>
        <p:nvSpPr>
          <p:cNvPr id="1425411" name="Text Box 1"/>
          <p:cNvSpPr txBox="1">
            <a:spLocks noChangeArrowheads="1"/>
          </p:cNvSpPr>
          <p:nvPr/>
        </p:nvSpPr>
        <p:spPr bwMode="auto">
          <a:xfrm>
            <a:off x="3973513" y="8832850"/>
            <a:ext cx="3038475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9" tIns="46085" rIns="92529" bIns="46085" anchor="b"/>
          <a:lstStyle/>
          <a:p>
            <a:pPr algn="r" defTabSz="45720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658E66D-E4D7-4BE1-B46E-5E12207DC8D4}" type="slidenum">
              <a:rPr lang="en-US" altLang="zh-CN" sz="1200">
                <a:solidFill>
                  <a:srgbClr val="000000"/>
                </a:solidFill>
                <a:cs typeface="Lucida Sans Unicode" pitchFamily="34" charset="0"/>
              </a:rPr>
              <a:pPr algn="r" defTabSz="45720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 altLang="zh-CN" sz="1200">
              <a:solidFill>
                <a:srgbClr val="000000"/>
              </a:solidFill>
              <a:cs typeface="Lucida Sans Unicode" pitchFamily="34" charset="0"/>
            </a:endParaRPr>
          </a:p>
        </p:txBody>
      </p:sp>
      <p:sp>
        <p:nvSpPr>
          <p:cNvPr id="1425412" name="Text Box 2"/>
          <p:cNvSpPr txBox="1">
            <a:spLocks noChangeArrowheads="1"/>
          </p:cNvSpPr>
          <p:nvPr/>
        </p:nvSpPr>
        <p:spPr bwMode="auto">
          <a:xfrm>
            <a:off x="1181100" y="698500"/>
            <a:ext cx="4648200" cy="34845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49" tIns="45725" rIns="91449" bIns="45725" anchor="ctr"/>
          <a:lstStyle/>
          <a:p>
            <a:pPr defTabSz="45720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CN">
              <a:solidFill>
                <a:schemeClr val="bg1"/>
              </a:solidFill>
              <a:cs typeface="Lucida Sans Unicode" pitchFamily="34" charset="0"/>
            </a:endParaRPr>
          </a:p>
        </p:txBody>
      </p:sp>
      <p:sp>
        <p:nvSpPr>
          <p:cNvPr id="1425413" name="Rectangle 3"/>
          <p:cNvSpPr>
            <a:spLocks noGrp="1" noChangeArrowheads="1"/>
          </p:cNvSpPr>
          <p:nvPr>
            <p:ph type="body"/>
          </p:nvPr>
        </p:nvSpPr>
        <p:spPr>
          <a:xfrm>
            <a:off x="935038" y="4414838"/>
            <a:ext cx="5135562" cy="4178300"/>
          </a:xfrm>
          <a:noFill/>
        </p:spPr>
        <p:txBody>
          <a:bodyPr wrap="none" lIns="92529" tIns="46085" rIns="92529" bIns="46085" anchor="ctr"/>
          <a:lstStyle/>
          <a:p>
            <a:pPr defTabSz="457200"/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9D3AD3-28F8-4B97-868B-F3EBA327DCD0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171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72A0C0-D4DA-4C77-9A99-AFE7DF853A7E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1708034" name="Rectangle 11"/>
          <p:cNvSpPr txBox="1">
            <a:spLocks noGrp="1" noChangeArrowheads="1"/>
          </p:cNvSpPr>
          <p:nvPr/>
        </p:nvSpPr>
        <p:spPr bwMode="auto">
          <a:xfrm>
            <a:off x="3973513" y="8831263"/>
            <a:ext cx="3030537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9" tIns="46085" rIns="92529" bIns="46085" anchor="b"/>
          <a:lstStyle/>
          <a:p>
            <a:pPr algn="r" defTabSz="457200" eaLnBrk="1"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CD00AA1D-A103-4808-A20E-FDC8B4B5F8F6}" type="slidenum">
              <a:rPr lang="en-US" altLang="zh-CN" sz="1200">
                <a:solidFill>
                  <a:srgbClr val="000000"/>
                </a:solidFill>
                <a:cs typeface="Lucida Sans Unicode" pitchFamily="34" charset="0"/>
              </a:rPr>
              <a:pPr algn="r" defTabSz="457200" eaLnBrk="1"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25</a:t>
            </a:fld>
            <a:endParaRPr lang="en-US" altLang="zh-CN" sz="1200">
              <a:solidFill>
                <a:srgbClr val="000000"/>
              </a:solidFill>
              <a:cs typeface="Lucida Sans Unicode" pitchFamily="34" charset="0"/>
            </a:endParaRPr>
          </a:p>
        </p:txBody>
      </p:sp>
      <p:sp>
        <p:nvSpPr>
          <p:cNvPr id="1708035" name="Text Box 1"/>
          <p:cNvSpPr txBox="1">
            <a:spLocks noChangeArrowheads="1"/>
          </p:cNvSpPr>
          <p:nvPr/>
        </p:nvSpPr>
        <p:spPr bwMode="auto">
          <a:xfrm>
            <a:off x="3973513" y="8832850"/>
            <a:ext cx="3038475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9" tIns="46085" rIns="92529" bIns="46085" anchor="b"/>
          <a:lstStyle/>
          <a:p>
            <a:pPr algn="r" defTabSz="45720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AA4FC7B-490C-4C9D-AA1E-9CA89E93203A}" type="slidenum">
              <a:rPr lang="en-US" altLang="zh-CN" sz="1200">
                <a:solidFill>
                  <a:srgbClr val="000000"/>
                </a:solidFill>
                <a:cs typeface="Lucida Sans Unicode" pitchFamily="34" charset="0"/>
              </a:rPr>
              <a:pPr algn="r" defTabSz="45720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 altLang="zh-CN" sz="1200">
              <a:solidFill>
                <a:srgbClr val="000000"/>
              </a:solidFill>
              <a:cs typeface="Lucida Sans Unicode" pitchFamily="34" charset="0"/>
            </a:endParaRPr>
          </a:p>
        </p:txBody>
      </p:sp>
      <p:sp>
        <p:nvSpPr>
          <p:cNvPr id="1708036" name="Text Box 2"/>
          <p:cNvSpPr txBox="1">
            <a:spLocks noChangeArrowheads="1"/>
          </p:cNvSpPr>
          <p:nvPr/>
        </p:nvSpPr>
        <p:spPr bwMode="auto">
          <a:xfrm>
            <a:off x="1181100" y="698500"/>
            <a:ext cx="4648200" cy="34845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49" tIns="45725" rIns="91449" bIns="45725" anchor="ctr"/>
          <a:lstStyle/>
          <a:p>
            <a:pPr defTabSz="45720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CN">
              <a:solidFill>
                <a:schemeClr val="bg1"/>
              </a:solidFill>
              <a:cs typeface="Lucida Sans Unicode" pitchFamily="34" charset="0"/>
            </a:endParaRPr>
          </a:p>
        </p:txBody>
      </p:sp>
      <p:sp>
        <p:nvSpPr>
          <p:cNvPr id="1708037" name="Rectangle 3"/>
          <p:cNvSpPr>
            <a:spLocks noGrp="1" noChangeArrowheads="1"/>
          </p:cNvSpPr>
          <p:nvPr>
            <p:ph type="body"/>
          </p:nvPr>
        </p:nvSpPr>
        <p:spPr>
          <a:xfrm>
            <a:off x="935038" y="4414838"/>
            <a:ext cx="5135562" cy="4178300"/>
          </a:xfrm>
          <a:noFill/>
        </p:spPr>
        <p:txBody>
          <a:bodyPr wrap="none" lIns="92529" tIns="46085" rIns="92529" bIns="46085" anchor="ctr"/>
          <a:lstStyle/>
          <a:p>
            <a:pPr defTabSz="457200"/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9D3AD3-28F8-4B97-868B-F3EBA327DCD0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171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Rectangle 28"/>
          <p:cNvSpPr>
            <a:spLocks noChangeArrowheads="1"/>
          </p:cNvSpPr>
          <p:nvPr userDrawn="1"/>
        </p:nvSpPr>
        <p:spPr bwMode="auto">
          <a:xfrm>
            <a:off x="157163" y="180975"/>
            <a:ext cx="8799512" cy="6492875"/>
          </a:xfrm>
          <a:prstGeom prst="rect">
            <a:avLst/>
          </a:prstGeom>
          <a:noFill/>
          <a:ln w="57150" cmpd="thickThin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8ED6C7E6-0585-460B-818F-6DCE833DFD80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56F4BE3C-F921-4C65-9B98-30C124ACD4A6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76A3C906-071E-453D-858A-34F7EF1CAD3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BCA0BDF9-2E4A-43F5-A2BA-2B29F8B321C0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D81A0F36-624C-47E4-AA8D-BAEC2CFF5D98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58443333-290B-4BD0-AFA6-F438996F35B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641EB22C-67E2-426B-B355-FBE41D74C5DD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F7237EDE-17C9-46D9-8A9F-B8866FEC3894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48E5ED6E-2058-4DF8-8AFD-CE955B18233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94A2D11A-7869-46AF-BC81-BB140D5ACE23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96988" y="5892800"/>
            <a:ext cx="675322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102475" y="6302375"/>
            <a:ext cx="94932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Page </a:t>
            </a:r>
            <a:fld id="{422679B9-DA21-481E-BF36-BC1B01175DB1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296988" y="6302375"/>
            <a:ext cx="574992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>
                <a:gamma/>
                <a:shade val="46275"/>
                <a:invGamma/>
              </a:srgbClr>
            </a:gs>
            <a:gs pos="50000">
              <a:srgbClr val="000099"/>
            </a:gs>
            <a:gs pos="100000">
              <a:srgbClr val="000099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Rectangle 24"/>
          <p:cNvSpPr>
            <a:spLocks noChangeArrowheads="1"/>
          </p:cNvSpPr>
          <p:nvPr userDrawn="1"/>
        </p:nvSpPr>
        <p:spPr bwMode="auto">
          <a:xfrm>
            <a:off x="185738" y="5851525"/>
            <a:ext cx="8748712" cy="795338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96988" y="5892800"/>
            <a:ext cx="675322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99"/>
                </a:solidFill>
                <a:latin typeface="Trebuchet MS" pitchFamily="34" charset="0"/>
                <a:ea typeface="宋体" pitchFamily="2" charset="-122"/>
              </a:defRPr>
            </a:lvl1pPr>
          </a:lstStyle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02475" y="6302375"/>
            <a:ext cx="94932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99"/>
                </a:solidFill>
                <a:latin typeface="Trebuchet MS" pitchFamily="34" charset="0"/>
                <a:ea typeface="宋体" pitchFamily="2" charset="-122"/>
              </a:defRPr>
            </a:lvl1pPr>
          </a:lstStyle>
          <a:p>
            <a:r>
              <a:rPr lang="en-US" altLang="zh-CN"/>
              <a:t>Page </a:t>
            </a:r>
            <a:fld id="{7B99714A-079E-4592-894F-23BB2CB3410E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051" name="Picture 27" descr="75th_logo_300dpi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1138" y="5891213"/>
            <a:ext cx="1035050" cy="730250"/>
          </a:xfrm>
          <a:prstGeom prst="rect">
            <a:avLst/>
          </a:prstGeom>
          <a:noFill/>
        </p:spPr>
      </p:pic>
      <p:sp>
        <p:nvSpPr>
          <p:cNvPr id="1052" name="Rectangle 28"/>
          <p:cNvSpPr>
            <a:spLocks noChangeArrowheads="1"/>
          </p:cNvSpPr>
          <p:nvPr userDrawn="1"/>
        </p:nvSpPr>
        <p:spPr bwMode="auto">
          <a:xfrm>
            <a:off x="157163" y="180975"/>
            <a:ext cx="8799512" cy="6492875"/>
          </a:xfrm>
          <a:prstGeom prst="rect">
            <a:avLst/>
          </a:prstGeom>
          <a:noFill/>
          <a:ln w="57150" cmpd="thickThin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96988" y="6302375"/>
            <a:ext cx="574992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99"/>
                </a:solidFill>
                <a:latin typeface="Trebuchet MS" pitchFamily="34" charset="0"/>
                <a:ea typeface="宋体" pitchFamily="2" charset="-122"/>
              </a:defRPr>
            </a:lvl1pPr>
          </a:lstStyle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1053" name="Rectangle 29"/>
          <p:cNvSpPr>
            <a:spLocks noChangeArrowheads="1"/>
          </p:cNvSpPr>
          <p:nvPr userDrawn="1"/>
        </p:nvSpPr>
        <p:spPr bwMode="auto">
          <a:xfrm>
            <a:off x="214313" y="5895975"/>
            <a:ext cx="1033462" cy="719138"/>
          </a:xfrm>
          <a:prstGeom prst="rect">
            <a:avLst/>
          </a:prstGeom>
          <a:noFill/>
          <a:ln w="6350">
            <a:solidFill>
              <a:srgbClr val="00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8" name="Rectangle 34"/>
          <p:cNvSpPr>
            <a:spLocks noChangeArrowheads="1"/>
          </p:cNvSpPr>
          <p:nvPr userDrawn="1"/>
        </p:nvSpPr>
        <p:spPr bwMode="auto">
          <a:xfrm>
            <a:off x="8104188" y="5891213"/>
            <a:ext cx="793750" cy="7318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57" name="Picture 33" descr="mice-logo-300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159750" y="5922963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990033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CC33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Rectangle 17"/>
          <p:cNvSpPr>
            <a:spLocks noGrp="1" noChangeArrowheads="1"/>
          </p:cNvSpPr>
          <p:nvPr>
            <p:ph type="ctrTitle"/>
          </p:nvPr>
        </p:nvSpPr>
        <p:spPr bwMode="auto">
          <a:xfrm>
            <a:off x="1227220" y="1203158"/>
            <a:ext cx="6713621" cy="16448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tabLst>
                <a:tab pos="228600" algn="l"/>
                <a:tab pos="576263" algn="l"/>
              </a:tabLst>
            </a:pP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MICE </a:t>
            </a:r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RFCC Module Status: RF Cavities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2066" name="Rectangle 1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095375" y="4589463"/>
            <a:ext cx="6934200" cy="88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tabLst>
                <a:tab pos="339725" algn="l"/>
                <a:tab pos="4232275" algn="l"/>
              </a:tabLst>
            </a:pPr>
            <a:r>
              <a:rPr lang="en-US" altLang="zh-CN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Derun</a:t>
            </a:r>
            <a:r>
              <a:rPr lang="en-US" altLang="zh-C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Li</a:t>
            </a:r>
          </a:p>
          <a:p>
            <a:pPr marL="0" indent="0" algn="ctr">
              <a:spcBef>
                <a:spcPct val="0"/>
              </a:spcBef>
              <a:buFontTx/>
              <a:buNone/>
              <a:tabLst>
                <a:tab pos="339725" algn="l"/>
                <a:tab pos="4232275" algn="l"/>
              </a:tabLst>
            </a:pPr>
            <a:r>
              <a:rPr lang="en-US" altLang="zh-CN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A. </a:t>
            </a:r>
            <a:r>
              <a:rPr lang="en-US" altLang="zh-CN" sz="2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DeMello</a:t>
            </a:r>
            <a:r>
              <a:rPr lang="en-US" altLang="zh-CN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, S. </a:t>
            </a:r>
            <a:r>
              <a:rPr lang="en-US" altLang="zh-CN" sz="2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Virostek</a:t>
            </a:r>
            <a:r>
              <a:rPr lang="en-US" altLang="zh-CN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, M. </a:t>
            </a:r>
            <a:r>
              <a:rPr lang="en-US" altLang="zh-CN" sz="2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Zisman</a:t>
            </a:r>
            <a:endParaRPr lang="en-US" altLang="zh-CN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0" indent="0" algn="ctr">
              <a:buFontTx/>
              <a:buNone/>
              <a:tabLst>
                <a:tab pos="339725" algn="l"/>
                <a:tab pos="4232275" algn="l"/>
              </a:tabLst>
            </a:pPr>
            <a:r>
              <a:rPr lang="en-US" altLang="zh-CN" sz="2000" dirty="0">
                <a:solidFill>
                  <a:srgbClr val="FFDA3D"/>
                </a:solidFill>
                <a:latin typeface="Trebuchet MS" pitchFamily="34" charset="0"/>
                <a:ea typeface="宋体" pitchFamily="2" charset="-122"/>
              </a:rPr>
              <a:t>Lawrence Berkeley National </a:t>
            </a:r>
            <a:r>
              <a:rPr lang="en-US" altLang="zh-CN" sz="2000" dirty="0" smtClean="0">
                <a:solidFill>
                  <a:srgbClr val="FFDA3D"/>
                </a:solidFill>
                <a:latin typeface="Trebuchet MS" pitchFamily="34" charset="0"/>
                <a:ea typeface="宋体" pitchFamily="2" charset="-122"/>
              </a:rPr>
              <a:t>Laboratory</a:t>
            </a:r>
            <a:endParaRPr lang="en-US" altLang="zh-CN" sz="2000" dirty="0">
              <a:solidFill>
                <a:srgbClr val="FFDA3D"/>
              </a:solidFill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598667" y="3019425"/>
            <a:ext cx="6029216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en-US" altLang="zh-CN" b="1" dirty="0" smtClean="0">
                <a:solidFill>
                  <a:srgbClr val="FFDA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NFMCC </a:t>
            </a:r>
            <a:r>
              <a:rPr lang="en-US" altLang="zh-CN" b="1" dirty="0">
                <a:solidFill>
                  <a:srgbClr val="FFDA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Collaboration Meeting</a:t>
            </a:r>
          </a:p>
          <a:p>
            <a:pPr>
              <a:spcAft>
                <a:spcPct val="30000"/>
              </a:spcAft>
            </a:pPr>
            <a:r>
              <a:rPr lang="en-US" altLang="zh-CN" b="1" dirty="0" smtClean="0">
                <a:solidFill>
                  <a:srgbClr val="FFDA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The University of Mississippi, Oxford, MS</a:t>
            </a:r>
            <a:endParaRPr lang="en-US" altLang="zh-CN" b="1" dirty="0">
              <a:solidFill>
                <a:srgbClr val="FFDA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r>
              <a:rPr lang="en-US" altLang="zh-CN" b="1" dirty="0">
                <a:solidFill>
                  <a:srgbClr val="FFDA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</a:t>
            </a:r>
            <a:r>
              <a:rPr lang="en-US" altLang="zh-CN" sz="2000" b="1" dirty="0">
                <a:solidFill>
                  <a:srgbClr val="FFDA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January </a:t>
            </a:r>
            <a:r>
              <a:rPr lang="en-US" altLang="zh-CN" sz="2000" b="1" dirty="0" smtClean="0">
                <a:solidFill>
                  <a:srgbClr val="FFDA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16, 2010</a:t>
            </a:r>
            <a:endParaRPr lang="en-US" altLang="zh-CN" sz="2000" b="1" dirty="0">
              <a:solidFill>
                <a:srgbClr val="FFDA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2068" name="Line 20"/>
          <p:cNvSpPr>
            <a:spLocks noChangeShapeType="1"/>
          </p:cNvSpPr>
          <p:nvPr/>
        </p:nvSpPr>
        <p:spPr bwMode="auto">
          <a:xfrm>
            <a:off x="2762250" y="4526717"/>
            <a:ext cx="36353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B79A61A-5819-44CA-9D6B-33331BF33893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1690626" name="Rectangle 2"/>
          <p:cNvSpPr>
            <a:spLocks noChangeArrowheads="1"/>
          </p:cNvSpPr>
          <p:nvPr/>
        </p:nvSpPr>
        <p:spPr bwMode="auto">
          <a:xfrm>
            <a:off x="147638" y="306388"/>
            <a:ext cx="8809037" cy="7493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zh-CN" sz="3200" b="1">
                <a:solidFill>
                  <a:schemeClr val="bg1"/>
                </a:solidFill>
                <a:latin typeface="Trebuchet MS" pitchFamily="34" charset="0"/>
                <a:ea typeface="宋体" pitchFamily="2" charset="-122"/>
              </a:rPr>
              <a:t>Overview</a:t>
            </a:r>
          </a:p>
        </p:txBody>
      </p:sp>
      <p:sp>
        <p:nvSpPr>
          <p:cNvPr id="1690627" name="Line 3"/>
          <p:cNvSpPr>
            <a:spLocks noChangeShapeType="1"/>
          </p:cNvSpPr>
          <p:nvPr/>
        </p:nvSpPr>
        <p:spPr bwMode="auto">
          <a:xfrm>
            <a:off x="371475" y="1023938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906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674" y="1092782"/>
            <a:ext cx="8518525" cy="47005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lnSpc>
                <a:spcPct val="90000"/>
              </a:lnSpc>
              <a:spcBef>
                <a:spcPct val="30000"/>
              </a:spcBef>
            </a:pP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First five RF cavities (one spare) are 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complete</a:t>
            </a:r>
            <a:endParaRPr lang="en-US" altLang="zh-CN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628650" lvl="1" indent="-228600">
              <a:lnSpc>
                <a:spcPct val="90000"/>
              </a:lnSpc>
              <a:spcBef>
                <a:spcPct val="40000"/>
              </a:spcBef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Cavity fabrication awarded to Applied Fusion in </a:t>
            </a: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February </a:t>
            </a: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2009</a:t>
            </a:r>
          </a:p>
          <a:p>
            <a:pPr marL="628650" lvl="1" indent="-228600">
              <a:lnSpc>
                <a:spcPct val="90000"/>
              </a:lnSpc>
              <a:spcBef>
                <a:spcPct val="40000"/>
              </a:spcBef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Cavity body fabrication started in April 2009</a:t>
            </a:r>
          </a:p>
          <a:p>
            <a:pPr marL="628650" lvl="1" indent="-228600">
              <a:lnSpc>
                <a:spcPct val="90000"/>
              </a:lnSpc>
              <a:spcBef>
                <a:spcPct val="40000"/>
              </a:spcBef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Welding the stiffener ring to the shell and cutting the irises</a:t>
            </a:r>
          </a:p>
          <a:p>
            <a:pPr marL="628650" lvl="1" indent="-228600">
              <a:lnSpc>
                <a:spcPct val="90000"/>
              </a:lnSpc>
              <a:spcBef>
                <a:spcPct val="40000"/>
              </a:spcBef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E-beam welding 10 copper shells with the stiffener rings to 5 cavities</a:t>
            </a:r>
          </a:p>
          <a:p>
            <a:pPr marL="628650" lvl="1" indent="-228600">
              <a:lnSpc>
                <a:spcPct val="90000"/>
              </a:lnSpc>
              <a:spcBef>
                <a:spcPct val="40000"/>
              </a:spcBef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Ports extruding</a:t>
            </a:r>
          </a:p>
          <a:p>
            <a:pPr marL="628650" lvl="1" indent="-228600">
              <a:lnSpc>
                <a:spcPct val="90000"/>
              </a:lnSpc>
              <a:spcBef>
                <a:spcPct val="40000"/>
              </a:spcBef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Welding the nose ring into the cavity irises</a:t>
            </a:r>
          </a:p>
          <a:p>
            <a:pPr marL="628650" lvl="1" indent="-228600">
              <a:lnSpc>
                <a:spcPct val="90000"/>
              </a:lnSpc>
              <a:spcBef>
                <a:spcPct val="40000"/>
              </a:spcBef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Welding the strut mounting posts onto the cavity</a:t>
            </a:r>
          </a:p>
          <a:p>
            <a:pPr marL="628650" lvl="1" indent="-228600">
              <a:lnSpc>
                <a:spcPct val="90000"/>
              </a:lnSpc>
              <a:spcBef>
                <a:spcPct val="40000"/>
              </a:spcBef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Welding of the water cooling tubing onto the cavity</a:t>
            </a:r>
          </a:p>
          <a:p>
            <a:pPr marL="628650" lvl="1" indent="-228600">
              <a:lnSpc>
                <a:spcPct val="90000"/>
              </a:lnSpc>
            </a:pPr>
            <a:r>
              <a:rPr lang="en-US" altLang="zh-CN" sz="16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first 5 cavities are scheduled were delivered to LBNL on December 2009</a:t>
            </a:r>
            <a:endParaRPr lang="en-US" altLang="zh-CN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28600" indent="-228600">
              <a:lnSpc>
                <a:spcPct val="90000"/>
              </a:lnSpc>
              <a:spcBef>
                <a:spcPct val="30000"/>
              </a:spcBef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Coupling coil design (MICE/</a:t>
            </a:r>
            <a:r>
              <a:rPr lang="en-US" altLang="zh-CN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MuCool</a:t>
            </a: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) and fabrication are being provided by ICST of HIT, Harbin, </a:t>
            </a: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China</a:t>
            </a:r>
          </a:p>
          <a:p>
            <a:pPr marL="628650" lvl="1" indent="-228600">
              <a:lnSpc>
                <a:spcPct val="90000"/>
              </a:lnSpc>
              <a:spcBef>
                <a:spcPct val="30000"/>
              </a:spcBef>
            </a:pPr>
            <a:r>
              <a:rPr lang="en-US" altLang="zh-CN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Fabrication contract expects to be awarded on March 15, 2010</a:t>
            </a:r>
            <a:endParaRPr lang="en-US" altLang="zh-CN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28600" indent="-228600">
              <a:lnSpc>
                <a:spcPct val="90000"/>
              </a:lnSpc>
              <a:spcBef>
                <a:spcPct val="30000"/>
              </a:spcBef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MICE cavity design is heavily based on </a:t>
            </a:r>
            <a:r>
              <a:rPr lang="en-US" altLang="zh-CN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MuCool</a:t>
            </a: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201-MHz </a:t>
            </a: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prototype RF </a:t>
            </a: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cavity: fabrication techniques + 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post processing </a:t>
            </a:r>
            <a:endParaRPr lang="en-US" altLang="zh-CN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84146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4 Completed Cavities, 1 Spare Cavity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D81A0F36-624C-47E4-AA8D-BAEC2CFF5D98}" type="slidenum">
              <a:rPr lang="en-US" altLang="zh-CN" smtClean="0"/>
              <a:pPr/>
              <a:t>3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pic>
        <p:nvPicPr>
          <p:cNvPr id="7" name="Picture 6" descr="Cavity SN-04.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94" y="1160812"/>
            <a:ext cx="6182769" cy="4637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371475" y="1023938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37117" y="5320151"/>
            <a:ext cx="3533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Photo taken Jan. 2010 at LBNL</a:t>
            </a:r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B7E4FDF9-FE6D-4EE3-829A-10B0A433CB90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1570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8450"/>
            <a:ext cx="8229600" cy="1143000"/>
          </a:xfr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RFCC Module</a:t>
            </a:r>
          </a:p>
        </p:txBody>
      </p:sp>
      <p:grpSp>
        <p:nvGrpSpPr>
          <p:cNvPr id="1570819" name="Group 3"/>
          <p:cNvGrpSpPr>
            <a:grpSpLocks/>
          </p:cNvGrpSpPr>
          <p:nvPr/>
        </p:nvGrpSpPr>
        <p:grpSpPr bwMode="auto">
          <a:xfrm>
            <a:off x="617538" y="1104900"/>
            <a:ext cx="8128000" cy="4645025"/>
            <a:chOff x="389" y="696"/>
            <a:chExt cx="5120" cy="2926"/>
          </a:xfrm>
        </p:grpSpPr>
        <p:pic>
          <p:nvPicPr>
            <p:cNvPr id="1570820" name="Picture 4" descr="RFCC_MODULE_COMPLE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9" y="696"/>
              <a:ext cx="2332" cy="29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70821" name="Picture 5" descr="FULL_90°_CROSS_SECTION_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17" y="701"/>
              <a:ext cx="2395" cy="292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70822" name="Line 6"/>
            <p:cNvSpPr>
              <a:spLocks noChangeShapeType="1"/>
            </p:cNvSpPr>
            <p:nvPr/>
          </p:nvSpPr>
          <p:spPr bwMode="auto">
            <a:xfrm flipV="1">
              <a:off x="4136" y="988"/>
              <a:ext cx="488" cy="458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 type="arrow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0823" name="Text Box 7"/>
            <p:cNvSpPr txBox="1">
              <a:spLocks noChangeArrowheads="1"/>
            </p:cNvSpPr>
            <p:nvPr/>
          </p:nvSpPr>
          <p:spPr bwMode="auto">
            <a:xfrm>
              <a:off x="4327" y="773"/>
              <a:ext cx="1152" cy="224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1600" b="1">
                  <a:solidFill>
                    <a:srgbClr val="FFCC00"/>
                  </a:solidFill>
                  <a:latin typeface="Arial" charset="0"/>
                  <a:ea typeface="宋体" pitchFamily="2" charset="-122"/>
                </a:rPr>
                <a:t>SC coupling Coil</a:t>
              </a:r>
            </a:p>
          </p:txBody>
        </p:sp>
        <p:sp>
          <p:nvSpPr>
            <p:cNvPr id="1570824" name="Text Box 8"/>
            <p:cNvSpPr txBox="1">
              <a:spLocks noChangeArrowheads="1"/>
            </p:cNvSpPr>
            <p:nvPr/>
          </p:nvSpPr>
          <p:spPr bwMode="auto">
            <a:xfrm rot="19800000">
              <a:off x="4407" y="2759"/>
              <a:ext cx="1102" cy="224"/>
            </a:xfrm>
            <a:prstGeom prst="rect">
              <a:avLst/>
            </a:prstGeom>
            <a:solidFill>
              <a:schemeClr val="accent2">
                <a:alpha val="72000"/>
              </a:schemeClr>
            </a:solidFill>
            <a:ln w="1905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1600" b="1">
                  <a:solidFill>
                    <a:srgbClr val="FFCC00"/>
                  </a:solidFill>
                  <a:latin typeface="Arial" charset="0"/>
                  <a:ea typeface="宋体" pitchFamily="2" charset="-122"/>
                </a:rPr>
                <a:t>Cavity Couplers</a:t>
              </a:r>
            </a:p>
          </p:txBody>
        </p:sp>
        <p:sp>
          <p:nvSpPr>
            <p:cNvPr id="1570825" name="Text Box 9"/>
            <p:cNvSpPr txBox="1">
              <a:spLocks noChangeArrowheads="1"/>
            </p:cNvSpPr>
            <p:nvPr/>
          </p:nvSpPr>
          <p:spPr bwMode="auto">
            <a:xfrm>
              <a:off x="4375" y="3327"/>
              <a:ext cx="1016" cy="224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1600" b="1">
                  <a:solidFill>
                    <a:srgbClr val="FFCC00"/>
                  </a:solidFill>
                  <a:latin typeface="Arial" charset="0"/>
                  <a:ea typeface="宋体" pitchFamily="2" charset="-122"/>
                </a:rPr>
                <a:t>Vacuum Pump</a:t>
              </a:r>
            </a:p>
          </p:txBody>
        </p:sp>
        <p:sp>
          <p:nvSpPr>
            <p:cNvPr id="1570826" name="Line 10"/>
            <p:cNvSpPr>
              <a:spLocks noChangeShapeType="1"/>
            </p:cNvSpPr>
            <p:nvPr/>
          </p:nvSpPr>
          <p:spPr bwMode="auto">
            <a:xfrm flipH="1" flipV="1">
              <a:off x="3916" y="3228"/>
              <a:ext cx="453" cy="157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70827" name="Text Box 11"/>
            <p:cNvSpPr txBox="1">
              <a:spLocks noChangeArrowheads="1"/>
            </p:cNvSpPr>
            <p:nvPr/>
          </p:nvSpPr>
          <p:spPr bwMode="auto">
            <a:xfrm>
              <a:off x="2354" y="3346"/>
              <a:ext cx="1046" cy="224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600" b="1">
                  <a:solidFill>
                    <a:srgbClr val="FFCC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宋体" pitchFamily="2" charset="-122"/>
                </a:rPr>
                <a:t>201-MHz cavity</a:t>
              </a:r>
            </a:p>
          </p:txBody>
        </p:sp>
        <p:sp>
          <p:nvSpPr>
            <p:cNvPr id="1570828" name="Line 12"/>
            <p:cNvSpPr>
              <a:spLocks noChangeShapeType="1"/>
            </p:cNvSpPr>
            <p:nvPr/>
          </p:nvSpPr>
          <p:spPr bwMode="auto">
            <a:xfrm flipH="1">
              <a:off x="2960" y="2531"/>
              <a:ext cx="538" cy="811"/>
            </a:xfrm>
            <a:prstGeom prst="line">
              <a:avLst/>
            </a:prstGeom>
            <a:noFill/>
            <a:ln w="15875">
              <a:solidFill>
                <a:srgbClr val="FFCC00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70829" name="Text Box 13"/>
            <p:cNvSpPr txBox="1">
              <a:spLocks noChangeArrowheads="1"/>
            </p:cNvSpPr>
            <p:nvPr/>
          </p:nvSpPr>
          <p:spPr bwMode="auto">
            <a:xfrm>
              <a:off x="2484" y="821"/>
              <a:ext cx="797" cy="378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FFCC00"/>
                  </a:solidFill>
                  <a:latin typeface="Arial" charset="0"/>
                  <a:ea typeface="宋体" pitchFamily="2" charset="-122"/>
                </a:rPr>
                <a:t>Curved </a:t>
              </a:r>
            </a:p>
            <a:p>
              <a:r>
                <a:rPr lang="en-US" altLang="zh-CN" sz="1600" b="1">
                  <a:solidFill>
                    <a:srgbClr val="FFCC00"/>
                  </a:solidFill>
                  <a:latin typeface="Arial" charset="0"/>
                  <a:ea typeface="宋体" pitchFamily="2" charset="-122"/>
                </a:rPr>
                <a:t>Be window</a:t>
              </a:r>
            </a:p>
          </p:txBody>
        </p:sp>
        <p:sp>
          <p:nvSpPr>
            <p:cNvPr id="1570830" name="Line 14"/>
            <p:cNvSpPr>
              <a:spLocks noChangeShapeType="1"/>
            </p:cNvSpPr>
            <p:nvPr/>
          </p:nvSpPr>
          <p:spPr bwMode="auto">
            <a:xfrm>
              <a:off x="2890" y="1207"/>
              <a:ext cx="794" cy="1232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70831" name="AutoShape 15"/>
            <p:cNvSpPr>
              <a:spLocks/>
            </p:cNvSpPr>
            <p:nvPr/>
          </p:nvSpPr>
          <p:spPr bwMode="auto">
            <a:xfrm rot="14400000" flipH="1">
              <a:off x="4902" y="2086"/>
              <a:ext cx="155" cy="934"/>
            </a:xfrm>
            <a:prstGeom prst="rightBrace">
              <a:avLst>
                <a:gd name="adj1" fmla="val 50215"/>
                <a:gd name="adj2" fmla="val 50000"/>
              </a:avLst>
            </a:prstGeom>
            <a:noFill/>
            <a:ln w="19050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70833" name="Line 17"/>
          <p:cNvSpPr>
            <a:spLocks noChangeShapeType="1"/>
          </p:cNvSpPr>
          <p:nvPr/>
        </p:nvSpPr>
        <p:spPr bwMode="auto">
          <a:xfrm>
            <a:off x="371475" y="1023938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66A6F4AA-50B8-432C-BD41-098D560B75EB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1568770" name="Rectangle 2"/>
          <p:cNvSpPr>
            <a:spLocks noChangeArrowheads="1"/>
          </p:cNvSpPr>
          <p:nvPr/>
        </p:nvSpPr>
        <p:spPr bwMode="auto">
          <a:xfrm>
            <a:off x="376238" y="301625"/>
            <a:ext cx="8353425" cy="73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Eight 201-MHz 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Cavities 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&amp; 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Two 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CC 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Magnets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</p:txBody>
      </p:sp>
      <p:pic>
        <p:nvPicPr>
          <p:cNvPr id="1568771" name="Picture 3" descr="MICE-3D-coolingchann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525" y="1082675"/>
            <a:ext cx="6975475" cy="4729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68772" name="Line 4"/>
          <p:cNvSpPr>
            <a:spLocks noChangeShapeType="1"/>
          </p:cNvSpPr>
          <p:nvPr/>
        </p:nvSpPr>
        <p:spPr bwMode="auto">
          <a:xfrm flipH="1">
            <a:off x="2817813" y="1987550"/>
            <a:ext cx="80962" cy="1730375"/>
          </a:xfrm>
          <a:prstGeom prst="line">
            <a:avLst/>
          </a:prstGeom>
          <a:noFill/>
          <a:ln w="15875">
            <a:solidFill>
              <a:srgbClr val="052EB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68773" name="Line 5"/>
          <p:cNvSpPr>
            <a:spLocks noChangeShapeType="1"/>
          </p:cNvSpPr>
          <p:nvPr/>
        </p:nvSpPr>
        <p:spPr bwMode="auto">
          <a:xfrm>
            <a:off x="4851400" y="1692275"/>
            <a:ext cx="1220788" cy="1352550"/>
          </a:xfrm>
          <a:prstGeom prst="line">
            <a:avLst/>
          </a:prstGeom>
          <a:noFill/>
          <a:ln w="15875">
            <a:solidFill>
              <a:srgbClr val="052EB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68774" name="Text Box 6"/>
          <p:cNvSpPr txBox="1">
            <a:spLocks noChangeArrowheads="1"/>
          </p:cNvSpPr>
          <p:nvPr/>
        </p:nvSpPr>
        <p:spPr bwMode="auto">
          <a:xfrm rot="21060000">
            <a:off x="2239963" y="1446213"/>
            <a:ext cx="3032125" cy="382587"/>
          </a:xfrm>
          <a:prstGeom prst="rect">
            <a:avLst/>
          </a:prstGeom>
          <a:solidFill>
            <a:schemeClr val="accent2"/>
          </a:solidFill>
          <a:ln w="15875">
            <a:solidFill>
              <a:srgbClr val="052EB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1800" b="1">
                <a:solidFill>
                  <a:srgbClr val="FF3300"/>
                </a:solidFill>
                <a:latin typeface="Arial" charset="0"/>
                <a:ea typeface="宋体" pitchFamily="2" charset="-122"/>
              </a:rPr>
              <a:t>Eight</a:t>
            </a:r>
            <a:r>
              <a:rPr lang="en-US" altLang="zh-CN" sz="1800" b="1">
                <a:solidFill>
                  <a:srgbClr val="052EB1"/>
                </a:solidFill>
                <a:latin typeface="Arial" charset="0"/>
                <a:ea typeface="宋体" pitchFamily="2" charset="-122"/>
              </a:rPr>
              <a:t> </a:t>
            </a:r>
            <a:r>
              <a:rPr lang="en-US" altLang="zh-CN" sz="1800" b="1">
                <a:solidFill>
                  <a:srgbClr val="FFCC00"/>
                </a:solidFill>
                <a:latin typeface="Arial" charset="0"/>
                <a:ea typeface="宋体" pitchFamily="2" charset="-122"/>
              </a:rPr>
              <a:t>201-MHz RF cavities</a:t>
            </a:r>
          </a:p>
        </p:txBody>
      </p:sp>
      <p:sp>
        <p:nvSpPr>
          <p:cNvPr id="1568776" name="Oval 8"/>
          <p:cNvSpPr>
            <a:spLocks noChangeArrowheads="1"/>
          </p:cNvSpPr>
          <p:nvPr/>
        </p:nvSpPr>
        <p:spPr bwMode="auto">
          <a:xfrm>
            <a:off x="2297113" y="1998663"/>
            <a:ext cx="2160587" cy="3530600"/>
          </a:xfrm>
          <a:prstGeom prst="ellipse">
            <a:avLst/>
          </a:prstGeom>
          <a:noFill/>
          <a:ln w="1587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8777" name="Oval 9"/>
          <p:cNvSpPr>
            <a:spLocks noChangeArrowheads="1"/>
          </p:cNvSpPr>
          <p:nvPr/>
        </p:nvSpPr>
        <p:spPr bwMode="auto">
          <a:xfrm>
            <a:off x="4832350" y="1558925"/>
            <a:ext cx="2160588" cy="3530600"/>
          </a:xfrm>
          <a:prstGeom prst="ellipse">
            <a:avLst/>
          </a:prstGeom>
          <a:noFill/>
          <a:ln w="1587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8778" name="Text Box 10"/>
          <p:cNvSpPr txBox="1">
            <a:spLocks noChangeArrowheads="1"/>
          </p:cNvSpPr>
          <p:nvPr/>
        </p:nvSpPr>
        <p:spPr bwMode="auto">
          <a:xfrm>
            <a:off x="4637088" y="5303838"/>
            <a:ext cx="1882775" cy="412750"/>
          </a:xfrm>
          <a:prstGeom prst="rect">
            <a:avLst/>
          </a:prstGeom>
          <a:solidFill>
            <a:schemeClr val="accent2"/>
          </a:solidFill>
          <a:ln w="158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FFCC00"/>
                </a:solidFill>
                <a:latin typeface="Trebuchet MS" pitchFamily="34" charset="0"/>
                <a:ea typeface="宋体" pitchFamily="2" charset="-122"/>
              </a:rPr>
              <a:t>RFCC modules</a:t>
            </a:r>
          </a:p>
        </p:txBody>
      </p:sp>
      <p:sp>
        <p:nvSpPr>
          <p:cNvPr id="1568779" name="Line 11"/>
          <p:cNvSpPr>
            <a:spLocks noChangeShapeType="1"/>
          </p:cNvSpPr>
          <p:nvPr/>
        </p:nvSpPr>
        <p:spPr bwMode="auto">
          <a:xfrm flipH="1" flipV="1">
            <a:off x="4183063" y="5002213"/>
            <a:ext cx="447675" cy="29210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68780" name="Line 12"/>
          <p:cNvSpPr>
            <a:spLocks noChangeShapeType="1"/>
          </p:cNvSpPr>
          <p:nvPr/>
        </p:nvSpPr>
        <p:spPr bwMode="auto">
          <a:xfrm flipH="1" flipV="1">
            <a:off x="6118225" y="5068888"/>
            <a:ext cx="388938" cy="23495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68782" name="Line 14"/>
          <p:cNvSpPr>
            <a:spLocks noChangeShapeType="1"/>
          </p:cNvSpPr>
          <p:nvPr/>
        </p:nvSpPr>
        <p:spPr bwMode="auto">
          <a:xfrm>
            <a:off x="371475" y="1023938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A2B83C8D-25EA-48AE-97E9-FCC4F327C750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1574914" name="Rectangle 2"/>
          <p:cNvSpPr>
            <a:spLocks noChangeArrowheads="1"/>
          </p:cNvSpPr>
          <p:nvPr/>
        </p:nvSpPr>
        <p:spPr bwMode="auto">
          <a:xfrm>
            <a:off x="457200" y="255588"/>
            <a:ext cx="82296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Trebuchet MS" pitchFamily="34" charset="0"/>
                <a:ea typeface="宋体" pitchFamily="2" charset="-122"/>
              </a:rPr>
              <a:t>MICE RF Cavity Design</a:t>
            </a:r>
          </a:p>
        </p:txBody>
      </p:sp>
      <p:sp>
        <p:nvSpPr>
          <p:cNvPr id="1574915" name="Rectangle 3"/>
          <p:cNvSpPr>
            <a:spLocks noChangeArrowheads="1"/>
          </p:cNvSpPr>
          <p:nvPr/>
        </p:nvSpPr>
        <p:spPr bwMode="auto">
          <a:xfrm>
            <a:off x="250825" y="1312863"/>
            <a:ext cx="5807075" cy="425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90513" indent="-290513" algn="l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3-D CST MWS parameterized RF model including ports and curved Be windows to simulate frequency, </a:t>
            </a:r>
            <a:r>
              <a:rPr lang="en-US" altLang="zh-CN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E</a:t>
            </a:r>
            <a:r>
              <a:rPr lang="en-US" altLang="zh-CN" sz="2000" b="1" baseline="-25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peak</a:t>
            </a: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, power loss &amp; etc.</a:t>
            </a:r>
          </a:p>
          <a:p>
            <a:pPr marL="290513" indent="-290513" algn="l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Estimated frequency variations between cavities should be within </a:t>
            </a: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  <a:sym typeface="Symbol" pitchFamily="18" charset="2"/>
              </a:rPr>
              <a:t> 100 kHz</a:t>
            </a: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 (after fabrication)</a:t>
            </a:r>
          </a:p>
          <a:p>
            <a:pPr marL="290513" indent="-290513" algn="l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Absolute frequency: 201.25-MHz </a:t>
            </a: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  <a:sym typeface="Symbol" pitchFamily="18" charset="2"/>
              </a:rPr>
              <a:t> 400-KHz</a:t>
            </a:r>
            <a:endParaRPr lang="en-US" altLang="zh-CN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90513" indent="-290513" algn="l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Approach</a:t>
            </a:r>
          </a:p>
          <a:p>
            <a:pPr marL="573088" lvl="1" indent="-168275" algn="l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Slightly modify prototype cavity diameter </a:t>
            </a:r>
          </a:p>
          <a:p>
            <a:pPr marL="573088" lvl="1" indent="-168275" algn="l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Target a higher cavity frequency</a:t>
            </a:r>
          </a:p>
          <a:p>
            <a:pPr marL="573088" lvl="1" indent="-168275" algn="l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Tune cavities close to design frequency by deformation of cavity body (if needed)</a:t>
            </a:r>
          </a:p>
          <a:p>
            <a:pPr marL="573088" lvl="1" indent="-168275" algn="l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Tuners operate in the 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push-pull mode</a:t>
            </a: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  <a:sym typeface="Symbol" pitchFamily="18" charset="2"/>
            </a:endParaRPr>
          </a:p>
        </p:txBody>
      </p:sp>
      <p:pic>
        <p:nvPicPr>
          <p:cNvPr id="1574916" name="Picture 4" descr="cavity_mod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4738" y="1071563"/>
            <a:ext cx="2576512" cy="1893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74917" name="Picture 5" descr="e-fiel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4263" y="2994025"/>
            <a:ext cx="2566987" cy="2817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74919" name="Line 7"/>
          <p:cNvSpPr>
            <a:spLocks noChangeShapeType="1"/>
          </p:cNvSpPr>
          <p:nvPr/>
        </p:nvSpPr>
        <p:spPr bwMode="auto">
          <a:xfrm>
            <a:off x="371475" y="1023938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 RF Cavity Status – NFMCC Meeting, Univ. of Mississippi, Oxford, MS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Page </a:t>
            </a:r>
            <a:fld id="{D81A0F36-624C-47E4-AA8D-BAEC2CFF5D98}" type="slidenum">
              <a:rPr lang="en-US" altLang="zh-CN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7</a:t>
            </a:fld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Derun Li - Lawrence Berkeley National Laboratory - January 16, 2010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13" descr="Cavity_Exploded.jpg"/>
          <p:cNvPicPr>
            <a:picLocks noChangeAspect="1"/>
          </p:cNvPicPr>
          <p:nvPr/>
        </p:nvPicPr>
        <p:blipFill>
          <a:blip r:embed="rId2" cstate="print">
            <a:lum bright="-20000" contrast="14000"/>
          </a:blip>
          <a:srcRect/>
          <a:stretch>
            <a:fillRect/>
          </a:stretch>
        </p:blipFill>
        <p:spPr bwMode="auto">
          <a:xfrm>
            <a:off x="2295942" y="1023994"/>
            <a:ext cx="4694404" cy="4760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3317875" y="3732213"/>
            <a:ext cx="876300" cy="4699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2057400" y="3505200"/>
            <a:ext cx="1524000" cy="30480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2502" y="1312022"/>
            <a:ext cx="2410895" cy="649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174625" indent="-174625"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Strut </a:t>
            </a:r>
          </a:p>
          <a:p>
            <a:pPr marL="174625" indent="-174625"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		Mounting Post</a:t>
            </a: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371475" y="896938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2209800" y="1981200"/>
            <a:ext cx="1905000" cy="121920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1676400" y="5181600"/>
            <a:ext cx="2438400" cy="38100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801259" y="1256208"/>
            <a:ext cx="2078037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174625" indent="-174625"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Cooling Tubing</a:t>
            </a: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flipH="1">
            <a:off x="6894104" y="3541296"/>
            <a:ext cx="457200" cy="15240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 flipH="1" flipV="1">
            <a:off x="5899488" y="4343400"/>
            <a:ext cx="1219200" cy="83820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5791200" y="1600200"/>
            <a:ext cx="1219200" cy="38100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ontent Placeholder 19"/>
          <p:cNvSpPr txBox="1">
            <a:spLocks/>
          </p:cNvSpPr>
          <p:nvPr/>
        </p:nvSpPr>
        <p:spPr bwMode="auto">
          <a:xfrm>
            <a:off x="737936" y="240129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Cavity Component Parts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6921579" y="3195135"/>
            <a:ext cx="2078037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174625" indent="-174625"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Stiffener Ring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6717035" y="5087521"/>
            <a:ext cx="2078037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174625" indent="-174625"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Nose Ring</a:t>
            </a: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16296" y="3072056"/>
            <a:ext cx="2763838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174625" indent="-174625"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Cavity Shells</a:t>
            </a: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68168" y="4498040"/>
            <a:ext cx="2763838" cy="649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174625" indent="-174625"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Extruded </a:t>
            </a:r>
          </a:p>
          <a:p>
            <a:pPr marL="174625" indent="-174625"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		Port Flange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8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pic>
        <p:nvPicPr>
          <p:cNvPr id="6" name="Picture 6" descr="Sciaky visit 01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978" y="2281218"/>
            <a:ext cx="4388881" cy="3291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36887" y="978568"/>
            <a:ext cx="4698251" cy="1396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27013" indent="-227013" algn="l">
              <a:lnSpc>
                <a:spcPct val="90000"/>
              </a:lnSpc>
              <a:buFont typeface="Arial" charset="0"/>
              <a:buChar char="•"/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Applied Fusion’s e-beam welder is a German made </a:t>
            </a: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machine</a:t>
            </a:r>
            <a:endParaRPr lang="en-US" sz="18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227013" indent="-227013" algn="l">
              <a:lnSpc>
                <a:spcPct val="90000"/>
              </a:lnSpc>
              <a:buFont typeface="Arial" charset="0"/>
              <a:buChar char="•"/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Applied Fusion has the machining equipment necessary to fabricate the complete RF cavity (minus spinning)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52714" y="5506429"/>
            <a:ext cx="44395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Electron beam welding machine</a:t>
            </a:r>
          </a:p>
          <a:p>
            <a:pPr>
              <a:lnSpc>
                <a:spcPct val="80000"/>
              </a:lnSpc>
            </a:pPr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 b="16099"/>
          <a:stretch>
            <a:fillRect/>
          </a:stretch>
        </p:blipFill>
        <p:spPr bwMode="auto">
          <a:xfrm>
            <a:off x="5149027" y="3248533"/>
            <a:ext cx="3344459" cy="2610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613774" y="3076075"/>
            <a:ext cx="250757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Cavity Inspection</a:t>
            </a:r>
            <a:endParaRPr lang="en-US" sz="18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>
              <a:lnSpc>
                <a:spcPct val="80000"/>
              </a:lnSpc>
            </a:pPr>
            <a:endParaRPr lang="en-US" sz="18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15" name="Picture 13" descr="P828049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493" y="950489"/>
            <a:ext cx="3410956" cy="2273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Content Placeholder 1"/>
          <p:cNvSpPr txBox="1">
            <a:spLocks/>
          </p:cNvSpPr>
          <p:nvPr/>
        </p:nvSpPr>
        <p:spPr bwMode="auto">
          <a:xfrm>
            <a:off x="280726" y="228100"/>
            <a:ext cx="855044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Cavity Fabricator - Applied Fusion, Inc.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itchFamily="34" charset="0"/>
              <a:ea typeface="宋体" pitchFamily="2" charset="-122"/>
              <a:cs typeface="+mn-cs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371475" y="896938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9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81000" y="15240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rgbClr val="FFFFFF"/>
              </a:buClr>
              <a:buFont typeface="Trebuchet MS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b="1">
                <a:solidFill>
                  <a:srgbClr val="FFFFFF"/>
                </a:solidFill>
                <a:latin typeface="Trebuchet MS" pitchFamily="34" charset="0"/>
              </a:rPr>
              <a:t>Title Here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71475" y="896938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120192" y="3168312"/>
            <a:ext cx="1981200" cy="243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normAutofit/>
          </a:bodyPr>
          <a:lstStyle/>
          <a:p>
            <a:pPr marL="342900" indent="-342900" algn="l">
              <a:spcBef>
                <a:spcPts val="588"/>
              </a:spcBef>
              <a:buClr>
                <a:srgbClr val="FDDF03"/>
              </a:buClr>
              <a:buFont typeface="+mj-lt"/>
              <a:buAutoNum type="arabicPeriod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14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Spun shells from Acme, MN</a:t>
            </a:r>
          </a:p>
          <a:p>
            <a:pPr marL="342900" indent="-342900" algn="l">
              <a:spcBef>
                <a:spcPts val="588"/>
              </a:spcBef>
              <a:buClr>
                <a:srgbClr val="FDDF03"/>
              </a:buClr>
              <a:buFont typeface="+mj-lt"/>
              <a:buAutoNum type="arabicPeriod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14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</a:t>
            </a:r>
            <a:r>
              <a:rPr lang="en-US" sz="14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stiffener ring is welded on to the half </a:t>
            </a:r>
            <a:r>
              <a:rPr lang="en-US" sz="14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shell</a:t>
            </a:r>
          </a:p>
          <a:p>
            <a:pPr marL="342900" indent="-342900" algn="l">
              <a:spcBef>
                <a:spcPts val="588"/>
              </a:spcBef>
              <a:buClr>
                <a:srgbClr val="FDDF03"/>
              </a:buClr>
              <a:buFont typeface="+mj-lt"/>
              <a:buAutoNum type="arabicPeriod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14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Equator welding</a:t>
            </a:r>
            <a:endParaRPr lang="en-US" sz="14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342900" indent="-342900" algn="l">
              <a:spcBef>
                <a:spcPts val="588"/>
              </a:spcBef>
              <a:buClr>
                <a:srgbClr val="FDDF03"/>
              </a:buClr>
              <a:buFont typeface="+mj-lt"/>
              <a:buAutoNum type="arabicPeriod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14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iris is machined out</a:t>
            </a:r>
          </a:p>
        </p:txBody>
      </p:sp>
      <p:pic>
        <p:nvPicPr>
          <p:cNvPr id="8" name="Picture 10" descr="DSCN333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715" y="3007910"/>
            <a:ext cx="2829362" cy="2707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2" descr="P520007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5316" y="940381"/>
            <a:ext cx="3039558" cy="213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3" descr="DSC0408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60023" y="926432"/>
            <a:ext cx="2854157" cy="2140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0" descr="DSCN332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319" y="925432"/>
            <a:ext cx="2840789" cy="2130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1" descr="P828049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29464" y="3064040"/>
            <a:ext cx="3766895" cy="265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Content Placeholder 25"/>
          <p:cNvSpPr txBox="1">
            <a:spLocks/>
          </p:cNvSpPr>
          <p:nvPr/>
        </p:nvSpPr>
        <p:spPr bwMode="auto">
          <a:xfrm>
            <a:off x="762000" y="21606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Cavity Stiffener Ring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10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pic>
        <p:nvPicPr>
          <p:cNvPr id="5" name="Picture 1" descr="P8280500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66800"/>
            <a:ext cx="3454400" cy="4618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771900" y="1066800"/>
            <a:ext cx="5105400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normAutofit fontScale="85000" lnSpcReduction="20000"/>
          </a:bodyPr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cavity shells were inspected at LBNL and paired for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best inside edge match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cavity shells are oriented (clocked) to the stiffener rings with a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pin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Matched shells were </a:t>
            </a:r>
            <a:r>
              <a:rPr lang="en-US" sz="22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e-beam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 </a:t>
            </a: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welded into a cavity </a:t>
            </a:r>
          </a:p>
        </p:txBody>
      </p:sp>
      <p:sp>
        <p:nvSpPr>
          <p:cNvPr id="7" name="Content Placeholder 11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E-beam Weld Shells into a Cavity</a:t>
            </a:r>
          </a:p>
        </p:txBody>
      </p:sp>
      <p:pic>
        <p:nvPicPr>
          <p:cNvPr id="8" name="Picture 10" descr="Perimeter weld 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9688" y="2905125"/>
            <a:ext cx="4984750" cy="2765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Arrow Connector 8"/>
          <p:cNvCxnSpPr/>
          <p:nvPr/>
        </p:nvCxnSpPr>
        <p:spPr>
          <a:xfrm rot="5400000">
            <a:off x="5927561" y="2546844"/>
            <a:ext cx="2442409" cy="158415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71475" y="896938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7652086" y="2081468"/>
            <a:ext cx="288756" cy="3609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11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pic>
        <p:nvPicPr>
          <p:cNvPr id="5" name="Picture 1" descr="P609031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753" y="1161799"/>
            <a:ext cx="4498717" cy="2863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P60903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802577"/>
            <a:ext cx="3885044" cy="2907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931225" y="1166750"/>
            <a:ext cx="37338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Cavity is placed on a horizontal milling machine to bore the pilot hole for the extruded ports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64025" y="4224650"/>
            <a:ext cx="38100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shell alignment key is bored out as one of these pilot holes</a:t>
            </a:r>
          </a:p>
        </p:txBody>
      </p:sp>
      <p:sp>
        <p:nvSpPr>
          <p:cNvPr id="9" name="Content Placeholder 7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Preparation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 for Extruded Port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12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pic>
        <p:nvPicPr>
          <p:cNvPr id="5" name="Picture 8" descr="Image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854" y="973785"/>
            <a:ext cx="4124199" cy="25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9" descr="P828048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3027" y="1012375"/>
            <a:ext cx="3786579" cy="252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0" descr="extruded po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1289" y="3585624"/>
            <a:ext cx="2386962" cy="217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5" descr="P828048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760" y="3557736"/>
            <a:ext cx="1555667" cy="2189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762003" y="3691245"/>
            <a:ext cx="3990109" cy="205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normAutofit fontScale="85000" lnSpcReduction="20000"/>
          </a:bodyPr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Ports are extruded using </a:t>
            </a:r>
            <a:r>
              <a:rPr lang="en-US" sz="22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LBNL-</a:t>
            </a:r>
            <a:r>
              <a:rPr lang="en-US" sz="2200" b="1" dirty="0" err="1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Jlab</a:t>
            </a:r>
            <a:r>
              <a:rPr lang="en-US" sz="22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provided </a:t>
            </a: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tool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inside of the perimeter weld is ground to blend the two shell </a:t>
            </a:r>
            <a:r>
              <a:rPr lang="en-US" sz="22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halves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Port flange is e-beam welded to a machined port face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endParaRPr lang="en-US" sz="22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800599" y="3728852"/>
            <a:ext cx="1517073" cy="212568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normAutofit/>
          </a:bodyPr>
          <a:lstStyle/>
          <a:p>
            <a:pPr marL="165100" indent="-165100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endParaRPr lang="en-US" sz="2200" dirty="0">
              <a:solidFill>
                <a:srgbClr val="FDDF03"/>
              </a:solidFill>
              <a:latin typeface="Trebuchet MS" pitchFamily="34" charset="0"/>
            </a:endParaRPr>
          </a:p>
        </p:txBody>
      </p:sp>
      <p:sp>
        <p:nvSpPr>
          <p:cNvPr id="11" name="Content Placeholder 19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Extruded Port</a:t>
            </a:r>
          </a:p>
        </p:txBody>
      </p:sp>
      <p:sp>
        <p:nvSpPr>
          <p:cNvPr id="15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13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28600" y="4343400"/>
            <a:ext cx="5105400" cy="152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normAutofit fontScale="85000" lnSpcReduction="20000"/>
          </a:bodyPr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nose ring is welded into the </a:t>
            </a:r>
            <a:r>
              <a:rPr lang="en-US" sz="22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iris</a:t>
            </a:r>
            <a:endParaRPr lang="en-US" sz="22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inside weld is ground down to blend the nose ring into the cavity wall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Threaded holes for mounting the Be window to the cavity</a:t>
            </a:r>
          </a:p>
        </p:txBody>
      </p:sp>
      <p:sp>
        <p:nvSpPr>
          <p:cNvPr id="6" name="Content Placeholder 19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Nose Ring Welded into Cavity Iris</a:t>
            </a:r>
          </a:p>
        </p:txBody>
      </p:sp>
      <p:pic>
        <p:nvPicPr>
          <p:cNvPr id="7" name="Picture 4" descr="IMG_259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700" y="1062345"/>
            <a:ext cx="4352306" cy="3264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7" descr="IMG_2600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7900" y="1033159"/>
            <a:ext cx="3656021" cy="2494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8" descr="Nose Ring Close-up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0763" y="3498418"/>
            <a:ext cx="3606387" cy="2276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/>
          <p:cNvCxnSpPr/>
          <p:nvPr/>
        </p:nvCxnSpPr>
        <p:spPr>
          <a:xfrm rot="5400000" flipH="1" flipV="1">
            <a:off x="4055424" y="3167749"/>
            <a:ext cx="1986153" cy="923301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606650" y="4381995"/>
            <a:ext cx="2969807" cy="94520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725400" y="3515096"/>
            <a:ext cx="913395" cy="780804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14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pic>
        <p:nvPicPr>
          <p:cNvPr id="5" name="Picture 3" descr="P828047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550" y="1066800"/>
            <a:ext cx="4276725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724400" y="1295400"/>
            <a:ext cx="4114800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normAutofit fontScale="92500" lnSpcReduction="10000"/>
          </a:bodyPr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cavities will be suspended inside the vacuum vessel with 6 struts in a hexapod arrangement</a:t>
            </a:r>
          </a:p>
        </p:txBody>
      </p:sp>
      <p:sp>
        <p:nvSpPr>
          <p:cNvPr id="7" name="Content Placeholder 9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Strut Mounting Post</a:t>
            </a:r>
          </a:p>
        </p:txBody>
      </p:sp>
      <p:pic>
        <p:nvPicPr>
          <p:cNvPr id="8" name="Picture 6" descr="Strut Mounting Pos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25" y="2895600"/>
            <a:ext cx="4079875" cy="2782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304800" y="4336475"/>
            <a:ext cx="4343400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normAutofit fontScale="85000" lnSpcReduction="10000"/>
          </a:bodyPr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Arial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Strut mounting posts are TIG welded to the cavity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  <a:defRPr/>
            </a:pPr>
            <a:r>
              <a:rPr lang="en-US" sz="22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Strut mounting posts will have a Heli-coil thread insert for strength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5956460" y="2878783"/>
            <a:ext cx="1185550" cy="629381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3847605" y="3265714"/>
            <a:ext cx="3455720" cy="985652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4619501" y="4096987"/>
            <a:ext cx="760021" cy="237507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332509" y="5712031"/>
            <a:ext cx="1175657" cy="35626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/>
          <p:cNvCxnSpPr/>
          <p:nvPr/>
        </p:nvCxnSpPr>
        <p:spPr>
          <a:xfrm>
            <a:off x="2921330" y="2660073"/>
            <a:ext cx="4560125" cy="1555667"/>
          </a:xfrm>
          <a:prstGeom prst="straightConnector1">
            <a:avLst/>
          </a:prstGeom>
          <a:ln w="19050">
            <a:solidFill>
              <a:srgbClr val="FFC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15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Content Placeholder 4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Cooling Tubing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888175" y="1002288"/>
            <a:ext cx="4994564" cy="151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Cavity cooling circuit uses one continuous tube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No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in vacuum </a:t>
            </a: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cooling tube joints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Tubing is TIG brazed to the </a:t>
            </a: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(pre-heated) cavity with argon gas flow inside the tube</a:t>
            </a:r>
            <a:endParaRPr lang="en-US" sz="18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7" name="Picture 4" descr="Place holde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575" y="1019853"/>
            <a:ext cx="3212274" cy="2404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5" descr="Tubing tacke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824" y="3372590"/>
            <a:ext cx="3218213" cy="2413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7" descr="Tubing tacked 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4225" y="2609600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40320" y="2873767"/>
            <a:ext cx="37593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Minimizing cavity distortion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16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Content Placeholder 4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itchFamily="34" charset="0"/>
                <a:ea typeface="宋体" pitchFamily="2" charset="-122"/>
                <a:cs typeface="+mn-cs"/>
              </a:rPr>
              <a:t>Cooling Tubing (cont’d)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84959" y="4149253"/>
            <a:ext cx="4472049" cy="16459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Visual inspection did not find any surface deformation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Slightly sagging of the nose ring (surface) for</a:t>
            </a:r>
            <a:r>
              <a:rPr lang="en-US" sz="2000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mounting the Be window </a:t>
            </a:r>
            <a:endParaRPr lang="en-US" sz="20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 descr="PA29004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96886" y="988066"/>
            <a:ext cx="4916384" cy="3180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PA2900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5756" y="2772035"/>
            <a:ext cx="4085112" cy="3056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225139" y="1178441"/>
            <a:ext cx="3596245" cy="151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latin typeface="Trebuchet MS" pitchFamily="34" charset="0"/>
              </a:rPr>
              <a:t>Visible discoloration both outside and inside the cavity after (nearly continuous) TIG brazing   </a:t>
            </a:r>
            <a:endParaRPr lang="en-US" sz="2000" b="1" dirty="0">
              <a:solidFill>
                <a:srgbClr val="FDDF03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17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Content Placeholder 4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Completed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Cavity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868889" y="1178441"/>
            <a:ext cx="3596245" cy="151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latin typeface="Trebuchet MS" pitchFamily="34" charset="0"/>
              </a:rPr>
              <a:t>With beryllium window on to check the alignment of mounting holes and surface flatness     </a:t>
            </a:r>
            <a:endParaRPr lang="en-US" sz="2000" b="1" dirty="0">
              <a:solidFill>
                <a:srgbClr val="FDDF03"/>
              </a:solidFill>
              <a:latin typeface="Trebuchet MS" pitchFamily="34" charset="0"/>
            </a:endParaRPr>
          </a:p>
        </p:txBody>
      </p:sp>
      <p:pic>
        <p:nvPicPr>
          <p:cNvPr id="11" name="Picture 10" descr="PA29005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08762" y="938384"/>
            <a:ext cx="4465117" cy="2978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 descr="Cavity SN-02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9406" y="2805545"/>
            <a:ext cx="3926458" cy="2944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Cavity SN-05.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908" y="3761518"/>
            <a:ext cx="2810177" cy="2107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Cavity SN-02.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970810" y="2099149"/>
            <a:ext cx="1793178" cy="1000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 descr="Cavity SN-05.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3004454" y="3807971"/>
            <a:ext cx="1769423" cy="1334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180621" y="5071554"/>
            <a:ext cx="1438887" cy="64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65100" indent="-165100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4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One spare cavity (No.5)    </a:t>
            </a:r>
            <a:endParaRPr lang="en-US" sz="14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18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Rectangle 4"/>
          <p:cNvSpPr/>
          <p:nvPr/>
        </p:nvSpPr>
        <p:spPr>
          <a:xfrm>
            <a:off x="439390" y="972428"/>
            <a:ext cx="825334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Cavities must be “tuned” to each other for best center frequency (four cavities) by plastic deformation (will be done at LBNL)</a:t>
            </a:r>
          </a:p>
          <a:p>
            <a:pPr marL="622300" lvl="1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Measure cavity frequencies and find the average frequency (to be completed by next MICE CM)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Cavity post-processing</a:t>
            </a:r>
          </a:p>
          <a:p>
            <a:pPr marL="622300" lvl="1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inside surface of each cavity needs to be cleaned and electro-polished (to be done at LBNL)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Frequency tuner system testing and verification will be conducted on a finished cavity</a:t>
            </a:r>
          </a:p>
          <a:p>
            <a:pPr marL="622300" lvl="1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Prototype for tuner test is in fabrication + MTA tests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Option to order the remaining 5 cavities (four plus one spare) for the second RFCC module</a:t>
            </a:r>
          </a:p>
          <a:p>
            <a:pPr marL="622300" lvl="1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Decision needs to be made soon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Continue to work on other accessory components: coupler, ceramic windows and Be windows, support structures and vacuum vessels</a:t>
            </a:r>
            <a:endParaRPr lang="en-US" sz="18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Future Plans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 algn="l"/>
              <a:t>19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57200" y="228600"/>
            <a:ext cx="82296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>
                <a:srgbClr val="FFFFFF"/>
              </a:buClr>
              <a:buFont typeface="Trebuchet MS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</a:rPr>
              <a:t>Cavity </a:t>
            </a:r>
            <a:r>
              <a:rPr lang="en-US" sz="3600" b="1" dirty="0" smtClean="0">
                <a:solidFill>
                  <a:srgbClr val="FFFFFF"/>
                </a:solidFill>
                <a:latin typeface="Trebuchet MS" pitchFamily="34" charset="0"/>
              </a:rPr>
              <a:t>Tuner Design</a:t>
            </a:r>
            <a:endParaRPr lang="en-US" sz="3600" b="1" dirty="0">
              <a:solidFill>
                <a:srgbClr val="FFFFFF"/>
              </a:solidFill>
              <a:latin typeface="Trebuchet MS" pitchFamily="34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71475" y="896938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96881" y="4177891"/>
            <a:ext cx="8597737" cy="170039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normAutofit/>
          </a:bodyPr>
          <a:lstStyle/>
          <a:p>
            <a:pPr marL="91440" indent="-165100" algn="l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rgbClr val="FDDF03"/>
              </a:buClr>
              <a:buFont typeface="Courier New" pitchFamily="49" charset="0"/>
              <a:buChar char="o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Six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tuners, spaced evenly every 60º around cavity, provide frequency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adjustment;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91440" indent="-165100" algn="l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rgbClr val="FDDF03"/>
              </a:buClr>
              <a:buFont typeface="Courier New" pitchFamily="49" charset="0"/>
              <a:buChar char="o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Clocking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of tuner position between adjacent cavities avoids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interference;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91440" indent="-165100" algn="l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rgbClr val="FDDF03"/>
              </a:buClr>
              <a:buFont typeface="Courier New" pitchFamily="49" charset="0"/>
              <a:buChar char="o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Tuners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touch cavity and apply loads only at the stiffener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rings;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91440" indent="-165100" algn="l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rgbClr val="FDDF03"/>
              </a:buClr>
              <a:buFont typeface="Courier New" pitchFamily="49" charset="0"/>
              <a:buChar char="o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Tuner/actuators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are thermally independent of the vacuum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vessel</a:t>
            </a:r>
          </a:p>
          <a:p>
            <a:pPr marL="91440" indent="-165100" algn="l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rgbClr val="FDDF03"/>
              </a:buClr>
              <a:buFont typeface="Courier New" pitchFamily="49" charset="0"/>
              <a:buChar char="o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Tuners operate in a bi-directional Push-Pull mode.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8" name="Picture 14" descr="Tuner section view 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5761" y="1083229"/>
            <a:ext cx="3764478" cy="2940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15513" y="911400"/>
            <a:ext cx="4819628" cy="430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l">
              <a:spcBef>
                <a:spcPts val="750"/>
              </a:spcBef>
              <a:spcAft>
                <a:spcPts val="450"/>
              </a:spcAft>
              <a:buClr>
                <a:srgbClr val="FFFFFF"/>
              </a:buClr>
              <a:buFont typeface="Trebuchet MS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</a:t>
            </a: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design parameters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are based on a finite element analysis of the cavity </a:t>
            </a: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shell, and tuning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range is limited by material yield </a:t>
            </a: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stress:</a:t>
            </a:r>
            <a:endParaRPr lang="en-US" sz="18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91440" lvl="1" algn="l">
              <a:spcBef>
                <a:spcPts val="0"/>
              </a:spcBef>
              <a:spcAft>
                <a:spcPts val="500"/>
              </a:spcAft>
              <a:buClr>
                <a:srgbClr val="FFC000"/>
              </a:buClr>
              <a:buFont typeface="Courier New" pitchFamily="49" charset="0"/>
              <a:buChar char="o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Overall 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cavity stiffness: 7950 </a:t>
            </a: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N/mm</a:t>
            </a:r>
          </a:p>
          <a:p>
            <a:pPr marL="91440" lvl="1" algn="l">
              <a:spcBef>
                <a:spcPts val="0"/>
              </a:spcBef>
              <a:spcAft>
                <a:spcPts val="500"/>
              </a:spcAft>
              <a:buClr>
                <a:srgbClr val="FFC000"/>
              </a:buClr>
              <a:buFont typeface="Courier New" pitchFamily="49" charset="0"/>
              <a:buChar char="o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Tuning 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sensitivity: ±</a:t>
            </a: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230-kHz/mm 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per </a:t>
            </a: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side</a:t>
            </a:r>
          </a:p>
          <a:p>
            <a:pPr marL="91440" lvl="1" algn="l">
              <a:spcBef>
                <a:spcPts val="0"/>
              </a:spcBef>
              <a:spcAft>
                <a:spcPts val="500"/>
              </a:spcAft>
              <a:buClr>
                <a:srgbClr val="FFC000"/>
              </a:buClr>
              <a:buFont typeface="Courier New" pitchFamily="49" charset="0"/>
              <a:buChar char="o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Total 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tuning range: 460 kHz (±1 mm per side)</a:t>
            </a:r>
            <a:r>
              <a:rPr lang="ar-SA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‏</a:t>
            </a:r>
            <a:endParaRPr lang="en-US" sz="1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91440" lvl="1" algn="l">
              <a:spcBef>
                <a:spcPts val="0"/>
              </a:spcBef>
              <a:spcAft>
                <a:spcPts val="500"/>
              </a:spcAft>
              <a:buClr>
                <a:srgbClr val="FFC000"/>
              </a:buClr>
              <a:buFont typeface="Courier New" pitchFamily="49" charset="0"/>
              <a:buChar char="o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Number 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of tuners: </a:t>
            </a: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6</a:t>
            </a:r>
          </a:p>
          <a:p>
            <a:pPr marL="91440" lvl="1" algn="l">
              <a:spcBef>
                <a:spcPts val="0"/>
              </a:spcBef>
              <a:spcAft>
                <a:spcPts val="500"/>
              </a:spcAft>
              <a:buClr>
                <a:srgbClr val="FFC000"/>
              </a:buClr>
              <a:buFont typeface="Courier New" pitchFamily="49" charset="0"/>
              <a:buChar char="o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Maximum 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ring load/tuner: 5.3 </a:t>
            </a:r>
            <a:r>
              <a:rPr lang="en-US" sz="16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kN</a:t>
            </a:r>
            <a:endParaRPr lang="en-US" sz="1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91440" lvl="1" algn="l">
              <a:spcBef>
                <a:spcPts val="0"/>
              </a:spcBef>
              <a:spcAft>
                <a:spcPts val="500"/>
              </a:spcAft>
              <a:buClr>
                <a:srgbClr val="FFC000"/>
              </a:buClr>
              <a:buFont typeface="Courier New" pitchFamily="49" charset="0"/>
              <a:buChar char="o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Max 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actuator press. (100 mm): </a:t>
            </a:r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200 psi</a:t>
            </a:r>
            <a:endParaRPr lang="en-US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flexure-sst 0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flipH="1">
            <a:off x="5807033" y="1026626"/>
            <a:ext cx="2921329" cy="2405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 algn="l"/>
              <a:t>20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57200" y="228600"/>
            <a:ext cx="82296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>
                <a:srgbClr val="FFFFFF"/>
              </a:buClr>
              <a:buFont typeface="Trebuchet MS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</a:rPr>
              <a:t>Cavity </a:t>
            </a:r>
            <a:r>
              <a:rPr lang="en-US" sz="3600" b="1" dirty="0" smtClean="0">
                <a:solidFill>
                  <a:srgbClr val="FFFFFF"/>
                </a:solidFill>
                <a:latin typeface="Trebuchet MS" pitchFamily="34" charset="0"/>
              </a:rPr>
              <a:t>Tuner Prototype</a:t>
            </a:r>
            <a:endParaRPr lang="en-US" sz="3600" b="1" dirty="0">
              <a:solidFill>
                <a:srgbClr val="FFFFFF"/>
              </a:solidFill>
              <a:latin typeface="Trebuchet MS" pitchFamily="34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71475" y="896938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pic>
        <p:nvPicPr>
          <p:cNvPr id="11" name="Picture 21" descr="Tuner section view X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2800" y="1358725"/>
            <a:ext cx="3592353" cy="3671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Line 2"/>
          <p:cNvSpPr>
            <a:spLocks noChangeShapeType="1"/>
          </p:cNvSpPr>
          <p:nvPr/>
        </p:nvSpPr>
        <p:spPr bwMode="auto">
          <a:xfrm flipV="1">
            <a:off x="3317875" y="3732213"/>
            <a:ext cx="876300" cy="4699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371475" y="896938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 27"/>
          <p:cNvGrpSpPr>
            <a:grpSpLocks/>
          </p:cNvGrpSpPr>
          <p:nvPr/>
        </p:nvGrpSpPr>
        <p:grpSpPr bwMode="auto">
          <a:xfrm>
            <a:off x="38600" y="942109"/>
            <a:ext cx="6694753" cy="4065100"/>
            <a:chOff x="50475" y="1066705"/>
            <a:chExt cx="6694753" cy="4064327"/>
          </a:xfrm>
        </p:grpSpPr>
        <p:sp>
          <p:nvSpPr>
            <p:cNvPr id="16" name="Line 3"/>
            <p:cNvSpPr>
              <a:spLocks noChangeShapeType="1"/>
            </p:cNvSpPr>
            <p:nvPr/>
          </p:nvSpPr>
          <p:spPr bwMode="auto">
            <a:xfrm flipV="1">
              <a:off x="1550725" y="2986183"/>
              <a:ext cx="729337" cy="750456"/>
            </a:xfrm>
            <a:prstGeom prst="line">
              <a:avLst/>
            </a:prstGeom>
            <a:noFill/>
            <a:ln w="25560">
              <a:solidFill>
                <a:srgbClr val="FFC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V="1">
              <a:off x="1520041" y="4755271"/>
              <a:ext cx="570017" cy="23745"/>
            </a:xfrm>
            <a:prstGeom prst="line">
              <a:avLst/>
            </a:prstGeom>
            <a:noFill/>
            <a:ln w="25560">
              <a:solidFill>
                <a:srgbClr val="FFC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V="1">
              <a:off x="1520040" y="1965100"/>
              <a:ext cx="617517" cy="819241"/>
            </a:xfrm>
            <a:prstGeom prst="line">
              <a:avLst/>
            </a:prstGeom>
            <a:noFill/>
            <a:ln w="25560">
              <a:solidFill>
                <a:srgbClr val="FFC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228600" y="2322513"/>
              <a:ext cx="1493322" cy="8330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indent="-171450" algn="l"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b="1" dirty="0" smtClean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Dual bellows</a:t>
              </a:r>
              <a:endParaRPr lang="en-US" sz="16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  <a:p>
              <a:pPr indent="-171450"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	</a:t>
              </a:r>
              <a:r>
                <a:rPr lang="en-US" sz="1600" b="1" dirty="0" smtClean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vacuum sealing</a:t>
              </a:r>
              <a:endParaRPr lang="en-US" sz="16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1484415" y="1585161"/>
              <a:ext cx="475014" cy="320572"/>
            </a:xfrm>
            <a:prstGeom prst="line">
              <a:avLst/>
            </a:prstGeom>
            <a:noFill/>
            <a:ln w="25560">
              <a:solidFill>
                <a:srgbClr val="FFC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228600" y="1103313"/>
              <a:ext cx="1445821" cy="8330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marL="0" lvl="1" indent="-171450">
                <a:buClr>
                  <a:srgbClr val="FDDF03"/>
                </a:buClr>
                <a:tabLst>
                  <a:tab pos="0" algn="l"/>
                  <a:tab pos="17145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dirty="0" smtClean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Dual–action </a:t>
              </a:r>
              <a:r>
                <a:rPr lang="en-US" sz="1600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tuner actuator</a:t>
              </a: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 flipH="1">
              <a:off x="5118264" y="1656401"/>
              <a:ext cx="510640" cy="1650355"/>
            </a:xfrm>
            <a:prstGeom prst="line">
              <a:avLst/>
            </a:prstGeom>
            <a:noFill/>
            <a:ln w="25560">
              <a:solidFill>
                <a:srgbClr val="FFC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4791019" y="1066705"/>
              <a:ext cx="1323096" cy="5868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marL="171450" indent="-171450" fontAlgn="auto">
                <a:spcBef>
                  <a:spcPts val="0"/>
                </a:spcBef>
                <a:spcAft>
                  <a:spcPts val="0"/>
                </a:spcAft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Flexure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FDDF03"/>
                </a:buClr>
                <a:tabLst>
                  <a:tab pos="0" algn="l"/>
                  <a:tab pos="17145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		tuner arm</a:t>
              </a:r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 flipH="1">
              <a:off x="5130141" y="4149746"/>
              <a:ext cx="154378" cy="522415"/>
            </a:xfrm>
            <a:prstGeom prst="line">
              <a:avLst/>
            </a:prstGeom>
            <a:noFill/>
            <a:ln w="25560">
              <a:solidFill>
                <a:srgbClr val="FFC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>
              <a:off x="5114350" y="3589204"/>
              <a:ext cx="1630878" cy="132536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Screws fix the tuner to the cavity stiffener ring (both sides)</a:t>
              </a: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50475" y="3503077"/>
              <a:ext cx="1695202" cy="8330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marL="171450" indent="-171450"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Actuator is </a:t>
              </a:r>
            </a:p>
            <a:p>
              <a:pPr marL="171450" indent="-171450"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		screwed into</a:t>
              </a:r>
            </a:p>
            <a:p>
              <a:pPr marL="171450" indent="-171450"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		the tuner arm</a:t>
              </a:r>
            </a:p>
          </p:txBody>
        </p:sp>
        <p:sp>
          <p:nvSpPr>
            <p:cNvPr id="27" name="Text Box 21"/>
            <p:cNvSpPr txBox="1">
              <a:spLocks noChangeArrowheads="1"/>
            </p:cNvSpPr>
            <p:nvPr/>
          </p:nvSpPr>
          <p:spPr bwMode="auto">
            <a:xfrm>
              <a:off x="121725" y="4544187"/>
              <a:ext cx="1600200" cy="5868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171450" indent="-171450"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Fixed</a:t>
              </a:r>
              <a:r>
                <a:rPr lang="ar-SA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‏</a:t>
              </a:r>
              <a:endParaRPr lang="en-US" sz="16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  <a:p>
              <a:pPr marL="171450" indent="-171450">
                <a:buClr>
                  <a:srgbClr val="FDDF03"/>
                </a:buCl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600" b="1" dirty="0">
                  <a:solidFill>
                    <a:srgbClr val="FDDF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		connection</a:t>
              </a:r>
            </a:p>
          </p:txBody>
        </p:sp>
      </p:grp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216725" y="5059675"/>
            <a:ext cx="8610600" cy="710067"/>
          </a:xfrm>
          <a:prstGeom prst="rect">
            <a:avLst/>
          </a:prstGeom>
          <a:noFill/>
          <a:ln w="1908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Forces are transmitted to the stiffener ring by means of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push-pull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loads applied to the tuner lever arms by the dual action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actuator.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9" name="Line 3"/>
          <p:cNvSpPr>
            <a:spLocks noChangeShapeType="1"/>
          </p:cNvSpPr>
          <p:nvPr/>
        </p:nvSpPr>
        <p:spPr bwMode="auto">
          <a:xfrm flipV="1">
            <a:off x="1503218" y="2493817"/>
            <a:ext cx="693717" cy="1165761"/>
          </a:xfrm>
          <a:prstGeom prst="line">
            <a:avLst/>
          </a:prstGeom>
          <a:noFill/>
          <a:ln w="25560">
            <a:solidFill>
              <a:srgbClr val="FFC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7012423" y="3581861"/>
            <a:ext cx="1630878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FDDF03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tuner prototype is in fabrication at LBNL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21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54375" y="348875"/>
            <a:ext cx="8823366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rgbClr val="FFFF00"/>
              </a:buClr>
              <a:buFont typeface="Trebuchet MS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Stiffener Ring Analysis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(Prototype test):</a:t>
            </a:r>
          </a:p>
          <a:p>
            <a:pPr algn="ctr">
              <a:buClr>
                <a:srgbClr val="FFFF00"/>
              </a:buClr>
              <a:buFont typeface="Trebuchet MS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Applied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Displacement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00" y="1618875"/>
            <a:ext cx="4895850" cy="3905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AutoShape 7"/>
          <p:cNvCxnSpPr>
            <a:cxnSpLocks noChangeShapeType="1"/>
          </p:cNvCxnSpPr>
          <p:nvPr/>
        </p:nvCxnSpPr>
        <p:spPr bwMode="auto">
          <a:xfrm rot="10800000" flipV="1">
            <a:off x="2133603" y="1911927"/>
            <a:ext cx="3198419" cy="328550"/>
          </a:xfrm>
          <a:prstGeom prst="straightConnector1">
            <a:avLst/>
          </a:prstGeom>
          <a:noFill/>
          <a:ln w="38160">
            <a:solidFill>
              <a:srgbClr val="FFC000"/>
            </a:solidFill>
            <a:miter lim="800000"/>
            <a:headEnd/>
            <a:tailEnd type="triangle" w="med" len="med"/>
          </a:ln>
        </p:spPr>
      </p:cxnSp>
      <p:cxnSp>
        <p:nvCxnSpPr>
          <p:cNvPr id="8" name="AutoShape 7"/>
          <p:cNvCxnSpPr>
            <a:cxnSpLocks noChangeShapeType="1"/>
          </p:cNvCxnSpPr>
          <p:nvPr/>
        </p:nvCxnSpPr>
        <p:spPr bwMode="auto">
          <a:xfrm rot="10800000">
            <a:off x="4191001" y="4319979"/>
            <a:ext cx="1236023" cy="299522"/>
          </a:xfrm>
          <a:prstGeom prst="straightConnector1">
            <a:avLst/>
          </a:prstGeom>
          <a:noFill/>
          <a:ln w="38160">
            <a:solidFill>
              <a:srgbClr val="FFC000"/>
            </a:solidFill>
            <a:miter lim="800000"/>
            <a:headEnd/>
            <a:tailEnd type="triangle" w="med" len="med"/>
          </a:ln>
        </p:spPr>
      </p:cxnSp>
      <p:cxnSp>
        <p:nvCxnSpPr>
          <p:cNvPr id="9" name="AutoShape 7"/>
          <p:cNvCxnSpPr>
            <a:cxnSpLocks noChangeShapeType="1"/>
          </p:cNvCxnSpPr>
          <p:nvPr/>
        </p:nvCxnSpPr>
        <p:spPr bwMode="auto">
          <a:xfrm rot="10800000">
            <a:off x="4405745" y="2398816"/>
            <a:ext cx="1056904" cy="1045030"/>
          </a:xfrm>
          <a:prstGeom prst="straightConnector1">
            <a:avLst/>
          </a:prstGeom>
          <a:noFill/>
          <a:ln w="38160">
            <a:solidFill>
              <a:srgbClr val="FFC000"/>
            </a:solidFill>
            <a:miter lim="800000"/>
            <a:headEnd/>
            <a:tailEnd type="triangle" w="med" len="med"/>
          </a:ln>
        </p:spPr>
      </p:cxnSp>
      <p:sp>
        <p:nvSpPr>
          <p:cNvPr id="10" name="TextBox 17"/>
          <p:cNvSpPr txBox="1">
            <a:spLocks noChangeArrowheads="1"/>
          </p:cNvSpPr>
          <p:nvPr/>
        </p:nvSpPr>
        <p:spPr bwMode="auto">
          <a:xfrm>
            <a:off x="5410200" y="1714974"/>
            <a:ext cx="3429000" cy="380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1450" indent="-171450" algn="l">
              <a:buFont typeface="Arial" charset="0"/>
              <a:buChar char="•"/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Von </a:t>
            </a:r>
            <a:r>
              <a:rPr lang="en-US" sz="1800" b="1" dirty="0" err="1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Mises</a:t>
            </a: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stress at the flexure is </a:t>
            </a: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29.7Kpsi</a:t>
            </a:r>
          </a:p>
          <a:p>
            <a:pPr marL="171450" indent="-171450" algn="l">
              <a:buFont typeface="Arial" charset="0"/>
              <a:buChar char="•"/>
            </a:pPr>
            <a:endParaRPr lang="en-US" sz="18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171450" indent="-171450" algn="l">
              <a:buFont typeface="Arial" charset="0"/>
              <a:buChar char="•"/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input load by the air actuator is 800 </a:t>
            </a: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lbs</a:t>
            </a:r>
          </a:p>
          <a:p>
            <a:pPr marL="171450" indent="-171450" algn="l">
              <a:buFont typeface="Arial" charset="0"/>
              <a:buChar char="•"/>
            </a:pPr>
            <a:endParaRPr lang="en-US" sz="18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171450" indent="-171450" algn="l">
              <a:buFont typeface="Arial" charset="0"/>
              <a:buChar char="•"/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flex-arm displacement is 0.214” (~0.43” bi-directional</a:t>
            </a:r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)</a:t>
            </a:r>
          </a:p>
          <a:p>
            <a:pPr marL="171450" indent="-171450" algn="l"/>
            <a:r>
              <a:rPr lang="en-US" sz="18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endParaRPr lang="en-US" sz="1800" b="1" dirty="0">
              <a:solidFill>
                <a:srgbClr val="FDDF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171450" indent="-171450" algn="l">
              <a:buFont typeface="Arial" charset="0"/>
              <a:buChar char="•"/>
            </a:pPr>
            <a:r>
              <a:rPr lang="en-US" sz="1800" b="1" dirty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cavity displacement is 1.05mm per side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71475" y="1276938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smtClean="0"/>
              <a:t>Page </a:t>
            </a:r>
            <a:fld id="{58443333-290B-4BD0-AFA6-F438996F35BC}" type="slidenum">
              <a:rPr lang="en-US" altLang="zh-CN" smtClean="0"/>
              <a:pPr/>
              <a:t>22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5" name="Rectangle 4"/>
          <p:cNvSpPr/>
          <p:nvPr/>
        </p:nvSpPr>
        <p:spPr>
          <a:xfrm>
            <a:off x="439390" y="1031803"/>
            <a:ext cx="825334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We have received two “good” beryllium windows at LBNL</a:t>
            </a:r>
          </a:p>
          <a:p>
            <a:pPr marL="622300" lvl="1" indent="-165100" algn="l">
              <a:spcBef>
                <a:spcPts val="588"/>
              </a:spcBef>
              <a:buClr>
                <a:schemeClr val="bg1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Curved thin beryllium window brazed (sandwiched) between) two annular copper rings;</a:t>
            </a:r>
          </a:p>
          <a:p>
            <a:pPr marL="622300" lvl="1" indent="-165100" algn="l">
              <a:spcBef>
                <a:spcPts val="588"/>
              </a:spcBef>
              <a:buClr>
                <a:schemeClr val="bg1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Beryllium windows coated with </a:t>
            </a:r>
            <a:r>
              <a:rPr lang="en-US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TiN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on both sides (can be installed on either side of the cavity) </a:t>
            </a:r>
          </a:p>
          <a:p>
            <a:pPr marL="622300" lvl="1" indent="-165100" algn="l">
              <a:spcBef>
                <a:spcPts val="588"/>
              </a:spcBef>
              <a:buClr>
                <a:schemeClr val="bg1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41-cm in diameter;</a:t>
            </a:r>
          </a:p>
          <a:p>
            <a:pPr marL="622300" lvl="1" indent="-165100" algn="l">
              <a:spcBef>
                <a:spcPts val="588"/>
              </a:spcBef>
              <a:buClr>
                <a:schemeClr val="bg1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0.38-mm in thickness.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Trebuchet MS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 two windows will be used 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  for frequency measurements of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  the five MICE cavities;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buFont typeface="Arial" pitchFamily="34" charset="0"/>
              <a:buChar char="•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Eight more windows are coming 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 soon.</a:t>
            </a:r>
          </a:p>
          <a:p>
            <a:pPr marL="165100" indent="-165100" algn="l">
              <a:spcBef>
                <a:spcPts val="588"/>
              </a:spcBef>
              <a:buClr>
                <a:srgbClr val="FDDF03"/>
              </a:buClr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sz="2000" b="1" dirty="0" smtClean="0">
                <a:solidFill>
                  <a:srgbClr val="FDDF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762000" y="276225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Beryllium Windows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371475" y="932563"/>
            <a:ext cx="8361363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8" name="Picture 7" descr="PA3000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31371" y="2538237"/>
            <a:ext cx="4180114" cy="3138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A7CF7A79-4F43-4910-9619-7BBD19B96BA4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1424389" name="Text Box 4"/>
          <p:cNvSpPr txBox="1">
            <a:spLocks noChangeArrowheads="1"/>
          </p:cNvSpPr>
          <p:nvPr/>
        </p:nvSpPr>
        <p:spPr bwMode="auto">
          <a:xfrm>
            <a:off x="457200" y="274638"/>
            <a:ext cx="8229600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defTabSz="457200"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  <a:cs typeface="Lucida Sans Unicode" pitchFamily="34" charset="0"/>
              </a:rPr>
              <a:t>MICE Cavity RF Couplers</a:t>
            </a:r>
          </a:p>
        </p:txBody>
      </p:sp>
      <p:pic>
        <p:nvPicPr>
          <p:cNvPr id="142439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513" y="1199411"/>
            <a:ext cx="4049053" cy="290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24396" name="AutoShape 11"/>
          <p:cNvCxnSpPr>
            <a:cxnSpLocks noChangeShapeType="1"/>
          </p:cNvCxnSpPr>
          <p:nvPr/>
        </p:nvCxnSpPr>
        <p:spPr bwMode="auto">
          <a:xfrm rot="5400000" flipH="1" flipV="1">
            <a:off x="2481943" y="3420093"/>
            <a:ext cx="843148" cy="748146"/>
          </a:xfrm>
          <a:prstGeom prst="straightConnector1">
            <a:avLst/>
          </a:prstGeom>
          <a:noFill/>
          <a:ln w="25527">
            <a:solidFill>
              <a:srgbClr val="FFFF00"/>
            </a:solidFill>
            <a:miter lim="800000"/>
            <a:headEnd/>
            <a:tailEnd type="triangle" w="med" len="lg"/>
          </a:ln>
        </p:spPr>
      </p:cxnSp>
      <p:sp>
        <p:nvSpPr>
          <p:cNvPr id="1424397" name="Text Box 12"/>
          <p:cNvSpPr txBox="1">
            <a:spLocks noChangeArrowheads="1"/>
          </p:cNvSpPr>
          <p:nvPr/>
        </p:nvSpPr>
        <p:spPr bwMode="auto">
          <a:xfrm>
            <a:off x="283079" y="4289896"/>
            <a:ext cx="4170168" cy="1543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defTabSz="457200">
              <a:spcBef>
                <a:spcPts val="600"/>
              </a:spcBef>
              <a:buClr>
                <a:srgbClr val="FFFF00"/>
              </a:buClr>
              <a:buSzPct val="100000"/>
              <a:tabLst>
                <a:tab pos="165100" algn="l"/>
                <a:tab pos="622300" algn="l"/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</a:tabLst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  <a:cs typeface="Lucida Sans Unicode" pitchFamily="34" charset="0"/>
              </a:rPr>
              <a:t>A bellows connection between the coupler and the vacuum vessel provides compliance for mating with the cavity</a:t>
            </a:r>
          </a:p>
        </p:txBody>
      </p:sp>
      <p:sp>
        <p:nvSpPr>
          <p:cNvPr id="1424400" name="Line 16"/>
          <p:cNvSpPr>
            <a:spLocks noChangeShapeType="1"/>
          </p:cNvSpPr>
          <p:nvPr/>
        </p:nvSpPr>
        <p:spPr bwMode="auto">
          <a:xfrm>
            <a:off x="371475" y="1023938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0594" y="1181388"/>
            <a:ext cx="3572761" cy="3213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4845132" y="4500518"/>
            <a:ext cx="3621974" cy="11640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17463" indent="-7938" defTabSz="457200">
              <a:spcBef>
                <a:spcPts val="600"/>
              </a:spcBef>
              <a:buClr>
                <a:srgbClr val="FFFF00"/>
              </a:buClr>
              <a:buSzPct val="100000"/>
              <a:buFont typeface="Trebuchet MS" pitchFamily="34" charset="0"/>
              <a:buNone/>
              <a:tabLst>
                <a:tab pos="-150813" algn="l"/>
                <a:tab pos="474663" algn="l"/>
                <a:tab pos="931863" algn="l"/>
                <a:tab pos="1389063" algn="l"/>
                <a:tab pos="1846263" algn="l"/>
                <a:tab pos="2303463" algn="l"/>
                <a:tab pos="2760663" algn="l"/>
                <a:tab pos="3217863" algn="l"/>
                <a:tab pos="3675063" algn="l"/>
                <a:tab pos="4132263" algn="l"/>
                <a:tab pos="4589463" algn="l"/>
                <a:tab pos="5046663" algn="l"/>
                <a:tab pos="5503863" algn="l"/>
                <a:tab pos="5961063" algn="l"/>
                <a:tab pos="6418263" algn="l"/>
                <a:tab pos="6875463" algn="l"/>
                <a:tab pos="7332663" algn="l"/>
                <a:tab pos="7789863" algn="l"/>
                <a:tab pos="8247063" algn="l"/>
                <a:tab pos="8704263" algn="l"/>
                <a:tab pos="9161463" algn="l"/>
              </a:tabLst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  <a:cs typeface="Lucida Sans Unicode" pitchFamily="34" charset="0"/>
              </a:rPr>
              <a:t>Off the shelf flange “V” clamp secures RF coupler to cavity</a:t>
            </a:r>
          </a:p>
        </p:txBody>
      </p:sp>
      <p:pic>
        <p:nvPicPr>
          <p:cNvPr id="15" name="Picture 12" descr="3in v band clamp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47613" y="2977810"/>
            <a:ext cx="1543792" cy="1438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6" name="AutoShape 11"/>
          <p:cNvCxnSpPr>
            <a:cxnSpLocks noChangeShapeType="1"/>
          </p:cNvCxnSpPr>
          <p:nvPr/>
        </p:nvCxnSpPr>
        <p:spPr bwMode="auto">
          <a:xfrm rot="16200000" flipV="1">
            <a:off x="5242956" y="4114799"/>
            <a:ext cx="401782" cy="318655"/>
          </a:xfrm>
          <a:prstGeom prst="straightConnector1">
            <a:avLst/>
          </a:prstGeom>
          <a:noFill/>
          <a:ln w="25527">
            <a:solidFill>
              <a:srgbClr val="FFFF00"/>
            </a:solidFill>
            <a:miter lim="800000"/>
            <a:headEnd/>
            <a:tailEnd type="triangle" w="med" len="lg"/>
          </a:ln>
        </p:spPr>
      </p:cxnSp>
      <p:cxnSp>
        <p:nvCxnSpPr>
          <p:cNvPr id="18" name="AutoShape 11"/>
          <p:cNvCxnSpPr>
            <a:cxnSpLocks noChangeShapeType="1"/>
          </p:cNvCxnSpPr>
          <p:nvPr/>
        </p:nvCxnSpPr>
        <p:spPr bwMode="auto">
          <a:xfrm rot="5400000" flipH="1" flipV="1">
            <a:off x="5486404" y="3443846"/>
            <a:ext cx="1151905" cy="914398"/>
          </a:xfrm>
          <a:prstGeom prst="straightConnector1">
            <a:avLst/>
          </a:prstGeom>
          <a:noFill/>
          <a:ln w="25527">
            <a:solidFill>
              <a:srgbClr val="FFFF00"/>
            </a:solidFill>
            <a:miter lim="800000"/>
            <a:headEnd/>
            <a:tailEnd type="triangle" w="med" len="lg"/>
          </a:ln>
        </p:spPr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F1CE3CBA-0FBB-465A-A827-F61AB5244358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1711106" name="TextBox 4"/>
          <p:cNvSpPr txBox="1">
            <a:spLocks noChangeArrowheads="1"/>
          </p:cNvSpPr>
          <p:nvPr/>
        </p:nvSpPr>
        <p:spPr bwMode="auto">
          <a:xfrm>
            <a:off x="168275" y="300038"/>
            <a:ext cx="87645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Progress: </a:t>
            </a:r>
            <a:r>
              <a:rPr lang="en-US" altLang="zh-CN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MuCool</a:t>
            </a:r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/MICE CC 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Magnets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5925" y="1144588"/>
            <a:ext cx="8361363" cy="4626820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/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Collaboration between LBNL and ICST of HIT, Harbin</a:t>
            </a: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Final design review was held in Harbin (Dec. 2008) </a:t>
            </a:r>
            <a:endParaRPr lang="en-US" altLang="zh-CN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Little progress since the review due to personnel, funding issues and cryogenic test system</a:t>
            </a:r>
            <a:endParaRPr lang="en-US" altLang="zh-CN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Recent visit to HIT (Dec. 2009)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New management team formed and near term plan developed</a:t>
            </a:r>
          </a:p>
          <a:p>
            <a:pPr marL="1146175" lvl="2" indent="-231775" algn="l">
              <a:spcBef>
                <a:spcPts val="600"/>
              </a:spcBef>
              <a:buFontTx/>
              <a:buChar char="•"/>
            </a:pPr>
            <a:r>
              <a:rPr lang="en-US" altLang="zh-CN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Good progress on drawing reviews and initiating contract 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CC fabrication contract open for bidding: three registered vendors (deadline was Jan. 9</a:t>
            </a:r>
            <a:r>
              <a:rPr lang="en-US" altLang="zh-CN" sz="2000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th</a:t>
            </a: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2010) 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Fabrication contract to be awarded on March 15</a:t>
            </a:r>
            <a:r>
              <a:rPr lang="en-US" altLang="zh-CN" sz="2000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th</a:t>
            </a: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2010</a:t>
            </a: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Outlook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Cautiously optimistic on the fabrication contract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Management and monitoring the contract 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MuCool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CC magnet (1</a:t>
            </a:r>
            <a:r>
              <a:rPr lang="en-US" altLang="zh-CN" sz="2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st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) could be ready around end of 2010</a:t>
            </a:r>
          </a:p>
          <a:p>
            <a:pPr marL="1146175" lvl="2" indent="-231775" algn="l">
              <a:spcBef>
                <a:spcPts val="600"/>
              </a:spcBef>
              <a:buFontTx/>
              <a:buChar char="•"/>
            </a:pPr>
            <a:r>
              <a:rPr lang="en-US" altLang="zh-CN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Three forged Al mandrels expect to arrive </a:t>
            </a:r>
            <a:r>
              <a:rPr lang="en-US" altLang="zh-CN" sz="19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Qi</a:t>
            </a:r>
            <a:r>
              <a:rPr lang="en-US" altLang="zh-CN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</a:t>
            </a:r>
            <a:r>
              <a:rPr lang="en-US" altLang="zh-CN" sz="19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Huan</a:t>
            </a:r>
            <a:r>
              <a:rPr lang="en-US" altLang="zh-CN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Company, Beijing </a:t>
            </a:r>
            <a:r>
              <a:rPr lang="en-US" altLang="zh-CN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in</a:t>
            </a:r>
            <a:r>
              <a:rPr lang="en-US" altLang="zh-CN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</a:t>
            </a:r>
            <a:r>
              <a:rPr lang="en-US" altLang="zh-CN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March 2010 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endParaRPr lang="en-US" altLang="zh-CN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742950" lvl="1" indent="-285750" algn="l">
              <a:spcBef>
                <a:spcPts val="600"/>
              </a:spcBef>
              <a:buFontTx/>
              <a:buChar char="•"/>
            </a:pPr>
            <a:endParaRPr lang="en-US" altLang="zh-CN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1711108" name="Line 4"/>
          <p:cNvSpPr>
            <a:spLocks noChangeShapeType="1"/>
          </p:cNvSpPr>
          <p:nvPr/>
        </p:nvSpPr>
        <p:spPr bwMode="auto">
          <a:xfrm>
            <a:off x="371475" y="1023938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accent2"/>
                </a:solidFill>
              </a:rPr>
              <a:t>MICE RF Cavity Status – NFMCC Meeting, Univ. of Mississippi, Oxford, MS</a:t>
            </a:r>
            <a:endParaRPr lang="en-US" altLang="zh-CN" dirty="0">
              <a:solidFill>
                <a:schemeClr val="accent2"/>
              </a:solidFill>
            </a:endParaRPr>
          </a:p>
        </p:txBody>
      </p:sp>
      <p:sp>
        <p:nvSpPr>
          <p:cNvPr id="22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Page </a:t>
            </a:r>
            <a:fld id="{499678AD-5C54-4458-B054-3B7BF678E471}" type="slidenum">
              <a:rPr lang="en-US" altLang="zh-CN">
                <a:solidFill>
                  <a:schemeClr val="accent2"/>
                </a:solidFill>
              </a:rPr>
              <a:pPr/>
              <a:t>25</a:t>
            </a:fld>
            <a:endParaRPr lang="en-US" altLang="zh-CN" dirty="0">
              <a:solidFill>
                <a:schemeClr val="accent2"/>
              </a:solidFill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chemeClr val="accent2"/>
                </a:solidFill>
              </a:rPr>
              <a:t>Derun</a:t>
            </a:r>
            <a:r>
              <a:rPr lang="en-US" altLang="zh-CN" dirty="0" smtClean="0">
                <a:solidFill>
                  <a:schemeClr val="accent2"/>
                </a:solidFill>
              </a:rPr>
              <a:t> Li - Lawrence Berkeley National Laboratory - January 16, 2010</a:t>
            </a:r>
            <a:endParaRPr lang="en-US" altLang="zh-CN" dirty="0">
              <a:solidFill>
                <a:schemeClr val="accent2"/>
              </a:solidFill>
            </a:endParaRPr>
          </a:p>
        </p:txBody>
      </p:sp>
      <p:pic>
        <p:nvPicPr>
          <p:cNvPr id="1707023" name="Picture 15" descr="cryostat_0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6975" y="1020763"/>
            <a:ext cx="3665538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07024" name="Picture 16" descr="Magnet 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5725" y="1000888"/>
            <a:ext cx="3311525" cy="4799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07026" name="Line 18"/>
          <p:cNvSpPr>
            <a:spLocks noChangeShapeType="1"/>
          </p:cNvSpPr>
          <p:nvPr/>
        </p:nvSpPr>
        <p:spPr bwMode="auto">
          <a:xfrm flipV="1">
            <a:off x="7477125" y="1516063"/>
            <a:ext cx="461963" cy="1020763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07028" name="Line 20"/>
          <p:cNvSpPr>
            <a:spLocks noChangeShapeType="1"/>
          </p:cNvSpPr>
          <p:nvPr/>
        </p:nvSpPr>
        <p:spPr bwMode="auto">
          <a:xfrm flipH="1" flipV="1">
            <a:off x="1271588" y="3792538"/>
            <a:ext cx="487363" cy="31273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07029" name="Line 21"/>
          <p:cNvSpPr>
            <a:spLocks noChangeShapeType="1"/>
          </p:cNvSpPr>
          <p:nvPr/>
        </p:nvSpPr>
        <p:spPr bwMode="auto">
          <a:xfrm flipV="1">
            <a:off x="5584825" y="1790700"/>
            <a:ext cx="1336675" cy="6667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07030" name="Line 22"/>
          <p:cNvSpPr>
            <a:spLocks noChangeShapeType="1"/>
          </p:cNvSpPr>
          <p:nvPr/>
        </p:nvSpPr>
        <p:spPr bwMode="auto">
          <a:xfrm flipH="1" flipV="1">
            <a:off x="5592763" y="1230313"/>
            <a:ext cx="712788" cy="12223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07031" name="Line 23"/>
          <p:cNvSpPr>
            <a:spLocks noChangeShapeType="1"/>
          </p:cNvSpPr>
          <p:nvPr/>
        </p:nvSpPr>
        <p:spPr bwMode="auto">
          <a:xfrm flipH="1">
            <a:off x="4883150" y="3824288"/>
            <a:ext cx="1133475" cy="4191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07032" name="Text Box 24"/>
          <p:cNvSpPr txBox="1">
            <a:spLocks noChangeArrowheads="1"/>
          </p:cNvSpPr>
          <p:nvPr/>
        </p:nvSpPr>
        <p:spPr bwMode="auto">
          <a:xfrm>
            <a:off x="4268788" y="1046163"/>
            <a:ext cx="1384300" cy="2841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 eaLnBrk="1" hangingPunct="1">
              <a:lnSpc>
                <a:spcPct val="85000"/>
              </a:lnSpc>
            </a:pPr>
            <a:r>
              <a:rPr lang="en-US" altLang="zh-CN" sz="1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Mincho" pitchFamily="18" charset="-128"/>
              </a:rPr>
              <a:t>Cryocoolers</a:t>
            </a:r>
          </a:p>
        </p:txBody>
      </p:sp>
      <p:sp>
        <p:nvSpPr>
          <p:cNvPr id="1707033" name="Text Box 25"/>
          <p:cNvSpPr txBox="1">
            <a:spLocks noChangeArrowheads="1"/>
          </p:cNvSpPr>
          <p:nvPr/>
        </p:nvSpPr>
        <p:spPr bwMode="auto">
          <a:xfrm>
            <a:off x="4318000" y="1731963"/>
            <a:ext cx="1217613" cy="2063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 eaLnBrk="1" hangingPunct="1">
              <a:lnSpc>
                <a:spcPct val="85000"/>
              </a:lnSpc>
            </a:pPr>
            <a:r>
              <a:rPr lang="en-US" altLang="zh-CN" sz="1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Mincho" pitchFamily="18" charset="-128"/>
              </a:rPr>
              <a:t>Power leads</a:t>
            </a:r>
          </a:p>
        </p:txBody>
      </p:sp>
      <p:sp>
        <p:nvSpPr>
          <p:cNvPr id="1707034" name="Text Box 26"/>
          <p:cNvSpPr txBox="1">
            <a:spLocks noChangeArrowheads="1"/>
          </p:cNvSpPr>
          <p:nvPr/>
        </p:nvSpPr>
        <p:spPr bwMode="auto">
          <a:xfrm>
            <a:off x="7445575" y="981263"/>
            <a:ext cx="1276350" cy="4984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 eaLnBrk="1" hangingPunct="1">
              <a:lnSpc>
                <a:spcPct val="85000"/>
              </a:lnSpc>
            </a:pPr>
            <a:r>
              <a:rPr lang="en-US" altLang="zh-CN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Mincho" pitchFamily="18" charset="-128"/>
              </a:rPr>
              <a:t>Cold mass supports</a:t>
            </a:r>
          </a:p>
        </p:txBody>
      </p:sp>
      <p:sp>
        <p:nvSpPr>
          <p:cNvPr id="1707036" name="Text Box 28"/>
          <p:cNvSpPr txBox="1">
            <a:spLocks noChangeArrowheads="1"/>
          </p:cNvSpPr>
          <p:nvPr/>
        </p:nvSpPr>
        <p:spPr bwMode="auto">
          <a:xfrm>
            <a:off x="4237038" y="4330700"/>
            <a:ext cx="1198563" cy="31908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 eaLnBrk="1" hangingPunct="1">
              <a:lnSpc>
                <a:spcPct val="85000"/>
              </a:lnSpc>
            </a:pPr>
            <a:r>
              <a:rPr lang="en-US" altLang="zh-CN" sz="1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Mincho" pitchFamily="18" charset="-128"/>
              </a:rPr>
              <a:t>He cooling pipes</a:t>
            </a:r>
          </a:p>
        </p:txBody>
      </p:sp>
      <p:sp>
        <p:nvSpPr>
          <p:cNvPr id="1707037" name="Text Box 29"/>
          <p:cNvSpPr txBox="1">
            <a:spLocks noChangeArrowheads="1"/>
          </p:cNvSpPr>
          <p:nvPr/>
        </p:nvSpPr>
        <p:spPr bwMode="auto">
          <a:xfrm>
            <a:off x="463550" y="1058863"/>
            <a:ext cx="1782763" cy="5111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 eaLnBrk="1" hangingPunct="1">
              <a:lnSpc>
                <a:spcPct val="85000"/>
              </a:lnSpc>
            </a:pPr>
            <a:r>
              <a:rPr lang="en-US" altLang="zh-CN" sz="1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Mincho" pitchFamily="18" charset="-128"/>
              </a:rPr>
              <a:t>Thermal shields and intercepts</a:t>
            </a:r>
          </a:p>
        </p:txBody>
      </p:sp>
      <p:sp>
        <p:nvSpPr>
          <p:cNvPr id="1707038" name="Text Box 30"/>
          <p:cNvSpPr txBox="1">
            <a:spLocks noChangeArrowheads="1"/>
          </p:cNvSpPr>
          <p:nvPr/>
        </p:nvSpPr>
        <p:spPr bwMode="auto">
          <a:xfrm>
            <a:off x="431800" y="3328988"/>
            <a:ext cx="1374775" cy="2524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 eaLnBrk="1" hangingPunct="1">
              <a:lnSpc>
                <a:spcPct val="85000"/>
              </a:lnSpc>
            </a:pPr>
            <a:r>
              <a:rPr lang="en-US" altLang="zh-CN" sz="1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Mincho" pitchFamily="18" charset="-128"/>
              </a:rPr>
              <a:t>Vacuum </a:t>
            </a:r>
          </a:p>
          <a:p>
            <a:pPr eaLnBrk="1" hangingPunct="1">
              <a:lnSpc>
                <a:spcPct val="85000"/>
              </a:lnSpc>
            </a:pPr>
            <a:r>
              <a:rPr lang="en-US" altLang="zh-CN" sz="1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Mincho" pitchFamily="18" charset="-128"/>
              </a:rPr>
              <a:t>vessel</a:t>
            </a:r>
          </a:p>
        </p:txBody>
      </p:sp>
      <p:sp>
        <p:nvSpPr>
          <p:cNvPr id="1707039" name="Line 31"/>
          <p:cNvSpPr>
            <a:spLocks noChangeShapeType="1"/>
          </p:cNvSpPr>
          <p:nvPr/>
        </p:nvSpPr>
        <p:spPr bwMode="auto">
          <a:xfrm flipH="1" flipV="1">
            <a:off x="1527175" y="1524000"/>
            <a:ext cx="866775" cy="481013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07040" name="Line 32"/>
          <p:cNvSpPr>
            <a:spLocks noChangeShapeType="1"/>
          </p:cNvSpPr>
          <p:nvPr/>
        </p:nvSpPr>
        <p:spPr bwMode="auto">
          <a:xfrm flipH="1">
            <a:off x="5603875" y="2413000"/>
            <a:ext cx="1014413" cy="23813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07041" name="Text Box 33"/>
          <p:cNvSpPr txBox="1">
            <a:spLocks noChangeArrowheads="1"/>
          </p:cNvSpPr>
          <p:nvPr/>
        </p:nvSpPr>
        <p:spPr bwMode="auto">
          <a:xfrm>
            <a:off x="4164013" y="2298700"/>
            <a:ext cx="1443038" cy="2762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 eaLnBrk="1" hangingPunct="1">
              <a:lnSpc>
                <a:spcPct val="85000"/>
              </a:lnSpc>
            </a:pPr>
            <a:r>
              <a:rPr lang="en-US" altLang="zh-CN" sz="1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Mincho" pitchFamily="18" charset="-128"/>
              </a:rPr>
              <a:t>He condenser</a:t>
            </a:r>
          </a:p>
        </p:txBody>
      </p:sp>
      <p:sp>
        <p:nvSpPr>
          <p:cNvPr id="1707045" name="Text Box 4"/>
          <p:cNvSpPr txBox="1">
            <a:spLocks noChangeArrowheads="1"/>
          </p:cNvSpPr>
          <p:nvPr/>
        </p:nvSpPr>
        <p:spPr bwMode="auto">
          <a:xfrm>
            <a:off x="457200" y="274638"/>
            <a:ext cx="8229600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defTabSz="457200"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  <a:cs typeface="Lucida Sans Unicode" pitchFamily="34" charset="0"/>
              </a:rPr>
              <a:t>MICE Coupling Coil Magnets</a:t>
            </a:r>
          </a:p>
        </p:txBody>
      </p:sp>
      <p:sp>
        <p:nvSpPr>
          <p:cNvPr id="24" name="Line 4"/>
          <p:cNvSpPr>
            <a:spLocks noChangeShapeType="1"/>
          </p:cNvSpPr>
          <p:nvPr/>
        </p:nvSpPr>
        <p:spPr bwMode="auto">
          <a:xfrm>
            <a:off x="371475" y="917063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8823366" y="2992582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MICE RF Cavity Status – NFMCC Meeting, Univ. of Mississippi, Oxford, MS</a:t>
            </a:r>
            <a:endParaRPr lang="en-US" altLang="zh-CN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F1CE3CBA-0FBB-465A-A827-F61AB5244358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Derun Li - Lawrence Berkeley National Laboratory - January 16, 2010</a:t>
            </a:r>
            <a:endParaRPr lang="en-US" altLang="zh-CN"/>
          </a:p>
        </p:txBody>
      </p:sp>
      <p:sp>
        <p:nvSpPr>
          <p:cNvPr id="1711106" name="TextBox 4"/>
          <p:cNvSpPr txBox="1">
            <a:spLocks noChangeArrowheads="1"/>
          </p:cNvSpPr>
          <p:nvPr/>
        </p:nvSpPr>
        <p:spPr bwMode="auto">
          <a:xfrm>
            <a:off x="168275" y="300038"/>
            <a:ext cx="87645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Summary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5925" y="1144588"/>
            <a:ext cx="8361363" cy="4626820"/>
          </a:xfrm>
          <a:prstGeom prst="rect">
            <a:avLst/>
          </a:prstGeom>
          <a:noFill/>
        </p:spPr>
        <p:txBody>
          <a:bodyPr>
            <a:normAutofit fontScale="70000" lnSpcReduction="20000"/>
          </a:bodyPr>
          <a:lstStyle/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Completed five MICE RF cavities 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Continue working on accessory components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Cavity tests</a:t>
            </a:r>
            <a:endParaRPr lang="en-US" altLang="zh-CN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Progress on </a:t>
            </a:r>
            <a:r>
              <a:rPr lang="en-US" altLang="zh-CN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MuCool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/MICE CC magnets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Fabrication contract to be awarded on March 15</a:t>
            </a:r>
            <a:r>
              <a:rPr lang="en-US" altLang="zh-CN" sz="21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th</a:t>
            </a:r>
            <a:r>
              <a:rPr lang="en-US" altLang="zh-CN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2010</a:t>
            </a:r>
            <a:endParaRPr lang="en-US" altLang="zh-CN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Continue 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working on the RFCC module</a:t>
            </a:r>
            <a:endParaRPr lang="en-US" altLang="zh-CN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r>
              <a:rPr lang="en-US" altLang="zh-CN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Vacuum vessel, module assembly, packing, shipping and etc.  </a:t>
            </a: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MTA RF tests, Be cavity and more</a:t>
            </a: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endParaRPr lang="en-US" altLang="zh-CN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endParaRPr lang="en-US" altLang="zh-CN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endParaRPr lang="en-US" altLang="zh-CN" sz="19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endParaRPr lang="en-US" altLang="zh-CN" sz="19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endParaRPr lang="en-US" altLang="zh-CN" sz="19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endParaRPr lang="en-US" altLang="zh-CN" sz="19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endParaRPr lang="en-US" altLang="zh-CN" sz="19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endParaRPr lang="en-US" altLang="zh-CN" sz="19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231775" indent="-231775" algn="l">
              <a:spcBef>
                <a:spcPts val="600"/>
              </a:spcBef>
              <a:buFontTx/>
              <a:buChar char="•"/>
            </a:pPr>
            <a:r>
              <a:rPr lang="en-US" altLang="zh-CN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宋体" pitchFamily="2" charset="-122"/>
              </a:rPr>
              <a:t> </a:t>
            </a:r>
          </a:p>
          <a:p>
            <a:pPr marL="688975" lvl="1" indent="-231775" algn="l">
              <a:spcBef>
                <a:spcPts val="600"/>
              </a:spcBef>
              <a:buFontTx/>
              <a:buChar char="•"/>
            </a:pPr>
            <a:endParaRPr lang="en-US" altLang="zh-CN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  <a:p>
            <a:pPr marL="742950" lvl="1" indent="-285750" algn="l">
              <a:spcBef>
                <a:spcPts val="600"/>
              </a:spcBef>
              <a:buFontTx/>
              <a:buChar char="•"/>
            </a:pPr>
            <a:endParaRPr lang="en-US" altLang="zh-CN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1711108" name="Line 4"/>
          <p:cNvSpPr>
            <a:spLocks noChangeShapeType="1"/>
          </p:cNvSpPr>
          <p:nvPr/>
        </p:nvSpPr>
        <p:spPr bwMode="auto">
          <a:xfrm>
            <a:off x="371475" y="1023938"/>
            <a:ext cx="8361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9" name="Picture 4" descr="Vacuum Vessel - Welded to CC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0532" y="3021129"/>
            <a:ext cx="3513456" cy="2761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Be RF Cavity - Section Vie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318" y="3310250"/>
            <a:ext cx="2450592" cy="2450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cavity-Be- is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63000" y="3321698"/>
            <a:ext cx="2048388" cy="2449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11639</TotalTime>
  <Words>2134</Words>
  <Application>Microsoft Office PowerPoint</Application>
  <PresentationFormat>On-screen Show (4:3)</PresentationFormat>
  <Paragraphs>284</Paragraphs>
  <Slides>26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Default Design</vt:lpstr>
      <vt:lpstr>MICE RFCC Module Status: RF Cavities</vt:lpstr>
      <vt:lpstr>Slide 2</vt:lpstr>
      <vt:lpstr>4 Completed Cavities, 1 Spare Cavity</vt:lpstr>
      <vt:lpstr>RFCC Module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LBNL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and Installation Plan for the Spectrometer Solenoid Magnets</dc:title>
  <dc:creator>Steve Virostek</dc:creator>
  <cp:lastModifiedBy>Derun</cp:lastModifiedBy>
  <cp:revision>501</cp:revision>
  <cp:lastPrinted>2002-07-15T20:29:34Z</cp:lastPrinted>
  <dcterms:created xsi:type="dcterms:W3CDTF">2002-01-29T22:00:29Z</dcterms:created>
  <dcterms:modified xsi:type="dcterms:W3CDTF">2010-01-15T16:07:24Z</dcterms:modified>
</cp:coreProperties>
</file>