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Default Extension="png" ContentType="image/png"/>
  <Override PartName="/ppt/embeddings/Microsoft_Equation1.bin" ContentType="application/vnd.openxmlformats-officedocument.oleObject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embeddings/Microsoft_Equation2.bin" ContentType="application/vnd.openxmlformats-officedocument.oleObject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Default Extension="pict" ContentType="image/pict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56" r:id="rId1"/>
  </p:sldMasterIdLst>
  <p:notesMasterIdLst>
    <p:notesMasterId r:id="rId21"/>
  </p:notesMasterIdLst>
  <p:handoutMasterIdLst>
    <p:handoutMasterId r:id="rId22"/>
  </p:handoutMasterIdLst>
  <p:sldIdLst>
    <p:sldId id="258" r:id="rId2"/>
    <p:sldId id="259" r:id="rId3"/>
    <p:sldId id="260" r:id="rId4"/>
    <p:sldId id="261" r:id="rId5"/>
    <p:sldId id="262" r:id="rId6"/>
    <p:sldId id="263" r:id="rId7"/>
    <p:sldId id="271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32787"/>
    <p:restoredTop sz="90929"/>
  </p:normalViewPr>
  <p:slideViewPr>
    <p:cSldViewPr>
      <p:cViewPr varScale="1">
        <p:scale>
          <a:sx n="83" d="100"/>
          <a:sy n="83" d="100"/>
        </p:scale>
        <p:origin x="-104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bleStyles" Target="tableStyle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6" Type="http://schemas.openxmlformats.org/officeDocument/2006/relationships/theme" Target="theme/theme1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ict"/><Relationship Id="rId1" Type="http://schemas.openxmlformats.org/officeDocument/2006/relationships/image" Target="../media/image2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C251E-4078-1443-A69A-19D72BC53CB1}" type="datetimeFigureOut">
              <a:rPr lang="en-US" smtClean="0"/>
              <a:pPr/>
              <a:t>1/26/09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5CF81-354C-204E-B446-C15A69B2A3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F09193-7405-CA4A-941C-475CE81A1F22}" type="datetimeFigureOut">
              <a:rPr lang="en-US"/>
              <a:pPr/>
              <a:t>1/26/09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E4761A-D091-BB4C-91BE-E4AA74EA4C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BCF06F-C806-DE40-9723-09BD5D8F0E33}" type="slidenum">
              <a:rPr lang="en-US">
                <a:ea typeface="ＭＳ Ｐゴシック" pitchFamily="-65" charset="-128"/>
                <a:cs typeface="ＭＳ Ｐゴシック" pitchFamily="-65" charset="-128"/>
              </a:rPr>
              <a:pPr/>
              <a:t>1</a:t>
            </a:fld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229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08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6324600"/>
            <a:ext cx="5334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524000"/>
            <a:ext cx="4495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6324600"/>
            <a:ext cx="5334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6324600"/>
            <a:ext cx="5334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6324600"/>
            <a:ext cx="5334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TCX-PPTtemplateNEW-V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3048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6324600"/>
            <a:ext cx="5334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8F79-60B6-EB4D-B94F-C4323848A2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58" r:id="rId3"/>
    <p:sldLayoutId id="2147483659" r:id="rId4"/>
    <p:sldLayoutId id="2147483660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9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45 Helvetica Light" pitchFamily="2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5" Type="http://schemas.openxmlformats.org/officeDocument/2006/relationships/oleObject" Target="../embeddings/Microsoft_Equation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MuCyc</a:t>
            </a:r>
            <a:r>
              <a:rPr lang="en-US" dirty="0" smtClean="0"/>
              <a:t>” Update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1981200"/>
          </a:xfrm>
        </p:spPr>
        <p:txBody>
          <a:bodyPr/>
          <a:lstStyle/>
          <a:p>
            <a:r>
              <a:rPr lang="en-US" b="1" dirty="0" smtClean="0"/>
              <a:t>Kevin Paul</a:t>
            </a:r>
          </a:p>
          <a:p>
            <a:r>
              <a:rPr lang="en-US" sz="1800" dirty="0" smtClean="0">
                <a:solidFill>
                  <a:schemeClr val="bg2"/>
                </a:solidFill>
              </a:rPr>
              <a:t>Tech-X Corporation</a:t>
            </a:r>
          </a:p>
          <a:p>
            <a:endParaRPr lang="en-US" sz="1000" dirty="0" smtClean="0"/>
          </a:p>
          <a:p>
            <a:r>
              <a:rPr lang="en-US" dirty="0" smtClean="0"/>
              <a:t>Don Summers</a:t>
            </a:r>
          </a:p>
          <a:p>
            <a:r>
              <a:rPr lang="en-US" sz="1800" dirty="0" smtClean="0">
                <a:solidFill>
                  <a:srgbClr val="808080"/>
                </a:solidFill>
              </a:rPr>
              <a:t>University of Mississippi</a:t>
            </a:r>
            <a:endParaRPr lang="en-US" dirty="0" smtClean="0">
              <a:solidFill>
                <a:srgbClr val="808080"/>
              </a:solidFill>
            </a:endParaRP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MuCyc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Tech-X was awarded a Phase I in July 2008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“</a:t>
            </a:r>
            <a:r>
              <a:rPr lang="en-US" dirty="0" err="1" smtClean="0"/>
              <a:t>MuCyc</a:t>
            </a:r>
            <a:r>
              <a:rPr lang="en-US" dirty="0" smtClean="0"/>
              <a:t>: Inverse Cyclotrons for Intense Muon Beams”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Investigating most unexplored (“risky”) aspects of the inverse cyclotron for intense muon beam cooling: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Strength of “realistic” fields required to trap 2×10</a:t>
            </a:r>
            <a:r>
              <a:rPr lang="en-US" baseline="30000" dirty="0" smtClean="0"/>
              <a:t>12</a:t>
            </a:r>
            <a:r>
              <a:rPr lang="en-US" dirty="0" smtClean="0"/>
              <a:t> muons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Beam properties of muons after ejection from the core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Effects of matter in the core (</a:t>
            </a:r>
            <a:r>
              <a:rPr lang="en-US" dirty="0" err="1" smtClean="0"/>
              <a:t>muonium</a:t>
            </a:r>
            <a:r>
              <a:rPr lang="en-US" dirty="0" smtClean="0"/>
              <a:t> formation, muon capture, ionization)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Simulations done with the </a:t>
            </a:r>
            <a:r>
              <a:rPr lang="en-US" i="1" dirty="0" smtClean="0"/>
              <a:t>VORPAL </a:t>
            </a:r>
            <a:r>
              <a:rPr lang="en-US" dirty="0" smtClean="0"/>
              <a:t>EM-PIC code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Preparation for full end-to-end simulations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MuCyc</a:t>
            </a:r>
            <a:r>
              <a:rPr lang="en-US" dirty="0" smtClean="0"/>
              <a:t> Tasks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 smtClean="0"/>
              <a:t>Task 1:</a:t>
            </a:r>
            <a:r>
              <a:rPr lang="en-US" dirty="0" smtClean="0"/>
              <a:t>  Implement one-body radioactive decay in the EM-PIC code </a:t>
            </a:r>
            <a:r>
              <a:rPr lang="en-US" i="1" dirty="0" smtClean="0"/>
              <a:t>VORPAL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VORPAL never had to worry about this before!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Implementation assumes V-A “decay” of a muon to an electron (no neutrinos need be simulated)</a:t>
            </a:r>
          </a:p>
          <a:p>
            <a:pPr>
              <a:spcAft>
                <a:spcPts val="600"/>
              </a:spcAft>
            </a:pPr>
            <a:r>
              <a:rPr lang="en-US" b="1" dirty="0" smtClean="0"/>
              <a:t>Task 2:  </a:t>
            </a:r>
            <a:r>
              <a:rPr lang="en-US" dirty="0" smtClean="0"/>
              <a:t>Vacuum simulations of muon extraction from the core of the inverse cyclotron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Studying field strengths for different configurations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Considering simple traps (Penning) </a:t>
            </a:r>
            <a:r>
              <a:rPr lang="en-US" i="1" dirty="0" smtClean="0"/>
              <a:t>without injection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TIME PERMITTING: Paul Trap (demanding!)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8038" y="2232036"/>
            <a:ext cx="1877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+mn-lt"/>
              </a:rPr>
              <a:t>COMPLETE</a:t>
            </a:r>
            <a:endParaRPr lang="en-US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708037" y="4746637"/>
            <a:ext cx="1877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+mn-lt"/>
              </a:rPr>
              <a:t>COMPLETE</a:t>
            </a:r>
            <a:endParaRPr lang="en-US" b="1" dirty="0">
              <a:solidFill>
                <a:srgbClr val="8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MuCyc</a:t>
            </a:r>
            <a:r>
              <a:rPr lang="en-US" dirty="0" smtClean="0"/>
              <a:t> Tasks (</a:t>
            </a:r>
            <a:r>
              <a:rPr lang="en-US" i="1" dirty="0" smtClean="0"/>
              <a:t>continued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 smtClean="0"/>
              <a:t>Task 3:</a:t>
            </a:r>
            <a:r>
              <a:rPr lang="en-US" dirty="0" smtClean="0"/>
              <a:t>  Muon beam ejection from the core of the inverse cyclotron with matter present</a:t>
            </a:r>
            <a:endParaRPr lang="en-US" i="1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Considering </a:t>
            </a:r>
            <a:r>
              <a:rPr lang="en-US" dirty="0" err="1" smtClean="0"/>
              <a:t>muonium</a:t>
            </a:r>
            <a:r>
              <a:rPr lang="en-US" dirty="0" smtClean="0"/>
              <a:t> formation (</a:t>
            </a:r>
            <a:r>
              <a:rPr lang="en-US" dirty="0" err="1" smtClean="0"/>
              <a:t>μ</a:t>
            </a:r>
            <a:r>
              <a:rPr lang="en-US" baseline="30000" dirty="0" smtClean="0"/>
              <a:t>+</a:t>
            </a:r>
            <a:r>
              <a:rPr lang="en-US" dirty="0" smtClean="0"/>
              <a:t>) and muon atomic capture (</a:t>
            </a:r>
            <a:r>
              <a:rPr lang="en-US" dirty="0" err="1" smtClean="0"/>
              <a:t>μ</a:t>
            </a:r>
            <a:r>
              <a:rPr lang="en-US" baseline="30000" dirty="0" smtClean="0"/>
              <a:t>-</a:t>
            </a:r>
            <a:r>
              <a:rPr lang="en-US" dirty="0" smtClean="0"/>
              <a:t>) along with ionization of H and He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Studying energy and matter density dependence</a:t>
            </a:r>
          </a:p>
          <a:p>
            <a:pPr>
              <a:spcAft>
                <a:spcPts val="600"/>
              </a:spcAft>
            </a:pPr>
            <a:r>
              <a:rPr lang="en-US" b="1" dirty="0" smtClean="0"/>
              <a:t>Task 4:  </a:t>
            </a:r>
            <a:r>
              <a:rPr lang="en-US" dirty="0" smtClean="0"/>
              <a:t>Investigate improved algorithms for low-energy muon cooling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This is the fun “catch-all”!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Involves thinking about how to extend this work to make possible full end-to-end simulations</a:t>
            </a:r>
            <a:endParaRPr lang="en-US" i="1" dirty="0" smtClean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930376" y="2454378"/>
            <a:ext cx="232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+mn-lt"/>
              </a:rPr>
              <a:t>IN PROGRESS</a:t>
            </a:r>
            <a:endParaRPr lang="en-US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930378" y="4968978"/>
            <a:ext cx="232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+mn-lt"/>
              </a:rPr>
              <a:t>IN PROGRESS</a:t>
            </a:r>
            <a:endParaRPr lang="en-US" b="1" dirty="0">
              <a:solidFill>
                <a:srgbClr val="008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Update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Summary of vacuum simulation results</a:t>
            </a:r>
          </a:p>
          <a:p>
            <a:pPr lvl="1"/>
            <a:r>
              <a:rPr lang="en-US" dirty="0" smtClean="0"/>
              <a:t>Pierce-Penning Trap (ideal </a:t>
            </a:r>
            <a:r>
              <a:rPr lang="en-US" dirty="0" err="1" smtClean="0"/>
              <a:t>quadrupole</a:t>
            </a:r>
            <a:r>
              <a:rPr lang="en-US" dirty="0" smtClean="0"/>
              <a:t> fields)</a:t>
            </a:r>
          </a:p>
          <a:p>
            <a:pPr lvl="1"/>
            <a:r>
              <a:rPr lang="en-US" dirty="0" smtClean="0"/>
              <a:t>Open-Cylindrical Penning Trap</a:t>
            </a:r>
          </a:p>
          <a:p>
            <a:pPr lvl="1"/>
            <a:r>
              <a:rPr lang="en-US" dirty="0" smtClean="0"/>
              <a:t>100 ns ramping time for “kicker”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Summary of matter effects</a:t>
            </a:r>
          </a:p>
          <a:p>
            <a:pPr lvl="1"/>
            <a:r>
              <a:rPr lang="en-US" dirty="0" smtClean="0"/>
              <a:t>Ionization effects on confinement and ejection</a:t>
            </a:r>
          </a:p>
          <a:p>
            <a:pPr lvl="1"/>
            <a:r>
              <a:rPr lang="en-US" dirty="0" smtClean="0"/>
              <a:t>Cross sections for </a:t>
            </a:r>
            <a:r>
              <a:rPr lang="en-US" dirty="0" err="1" smtClean="0"/>
              <a:t>muonium</a:t>
            </a:r>
            <a:r>
              <a:rPr lang="en-US" dirty="0" smtClean="0"/>
              <a:t> formation and muon atomic capture in H and/or He</a:t>
            </a:r>
          </a:p>
          <a:p>
            <a:pPr lvl="1"/>
            <a:r>
              <a:rPr lang="en-US" dirty="0" smtClean="0"/>
              <a:t>Pessimistic losses in matter at various energies and at various densities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CASE 1:</a:t>
            </a:r>
            <a:br>
              <a:rPr lang="en-US" dirty="0" smtClean="0"/>
            </a:br>
            <a:r>
              <a:rPr lang="en-US" dirty="0" smtClean="0"/>
              <a:t>The Pierce-Penning Trap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 descr="penning02_3DwPtcls.png"/>
          <p:cNvPicPr>
            <a:picLocks noChangeAspect="1"/>
          </p:cNvPicPr>
          <p:nvPr/>
        </p:nvPicPr>
        <p:blipFill>
          <a:blip r:embed="rId3"/>
          <a:srcRect l="9983" t="5465" r="8735" b="16395"/>
          <a:stretch>
            <a:fillRect/>
          </a:stretch>
        </p:blipFill>
        <p:spPr>
          <a:xfrm>
            <a:off x="475593" y="1524000"/>
            <a:ext cx="4629807" cy="48006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789083" y="2980085"/>
          <a:ext cx="2169584" cy="1099928"/>
        </p:xfrm>
        <a:graphic>
          <a:graphicData uri="http://schemas.openxmlformats.org/presentationml/2006/ole">
            <p:oleObj spid="_x0000_s57346" name="Equation" r:id="rId4" imgW="850900" imgH="4318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00133" y="2487486"/>
            <a:ext cx="3417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Upper/Lower End-caps</a:t>
            </a:r>
            <a:r>
              <a:rPr lang="en-US" dirty="0" smtClean="0"/>
              <a:t>: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775325" y="4711700"/>
          <a:ext cx="3140075" cy="1231900"/>
        </p:xfrm>
        <a:graphic>
          <a:graphicData uri="http://schemas.openxmlformats.org/presentationml/2006/ole">
            <p:oleObj spid="_x0000_s57347" name="Equation" r:id="rId5" imgW="1231900" imgH="482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00133" y="4248553"/>
            <a:ext cx="2408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Cylindrical Ring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42466" y="2155585"/>
            <a:ext cx="2600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+</a:t>
            </a:r>
            <a:r>
              <a:rPr lang="en-US" b="1" dirty="0" smtClean="0">
                <a:latin typeface="Times New Roman"/>
                <a:cs typeface="Times New Roman"/>
              </a:rPr>
              <a:t>60 kV </a:t>
            </a:r>
            <a:r>
              <a:rPr lang="en-US" b="1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b="1" dirty="0" smtClean="0">
                <a:latin typeface="Times New Roman"/>
                <a:cs typeface="Times New Roman"/>
              </a:rPr>
              <a:t> -60 kV</a:t>
            </a:r>
            <a:endParaRPr lang="en-US" b="1" i="1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28266" y="5100935"/>
            <a:ext cx="1239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+</a:t>
            </a:r>
            <a:r>
              <a:rPr lang="en-US" b="1" dirty="0" smtClean="0">
                <a:latin typeface="Times New Roman"/>
                <a:cs typeface="Times New Roman"/>
              </a:rPr>
              <a:t>60 kV</a:t>
            </a:r>
            <a:endParaRPr lang="en-US" b="1" i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4186535"/>
            <a:ext cx="2077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-</a:t>
            </a:r>
            <a:r>
              <a:rPr lang="en-US" b="1" dirty="0" smtClean="0">
                <a:latin typeface="Times New Roman"/>
                <a:cs typeface="Times New Roman"/>
              </a:rPr>
              <a:t>60 kV </a:t>
            </a:r>
            <a:r>
              <a:rPr lang="en-US" b="1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b="1" i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Times New Roman"/>
                <a:cs typeface="Times New Roman"/>
              </a:rPr>
              <a:t>0 V</a:t>
            </a:r>
            <a:endParaRPr lang="en-US" b="1" dirty="0">
              <a:latin typeface="Times New Roman"/>
              <a:cs typeface="Times New Roman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5400000" flipH="1" flipV="1">
            <a:off x="-570706" y="3923506"/>
            <a:ext cx="1600200" cy="1588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rgbClr val="8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82453" y="3429000"/>
            <a:ext cx="16684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B</a:t>
            </a:r>
            <a:r>
              <a:rPr lang="en-US" sz="3200" b="1" i="1" baseline="-250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z</a:t>
            </a:r>
            <a:r>
              <a:rPr lang="en-US" sz="3200" b="1" i="1" baseline="-25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2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= 1 T</a:t>
            </a:r>
            <a:endParaRPr lang="en-US" sz="3200" b="1" i="1" baseline="-25000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01446" y="1524000"/>
            <a:ext cx="3690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Assuming positive muons and a ramp time of 100 ns…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CASE 2: The Open-Cylindrical Penning Trap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782315" y="4953000"/>
            <a:ext cx="2743200" cy="1371600"/>
            <a:chOff x="1219200" y="4648200"/>
            <a:chExt cx="2743200" cy="1371600"/>
          </a:xfrm>
        </p:grpSpPr>
        <p:sp>
          <p:nvSpPr>
            <p:cNvPr id="7" name="Can 6"/>
            <p:cNvSpPr/>
            <p:nvPr/>
          </p:nvSpPr>
          <p:spPr bwMode="auto">
            <a:xfrm>
              <a:off x="1219200" y="4648200"/>
              <a:ext cx="2743200" cy="1371600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2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5253335"/>
              <a:ext cx="13099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+</a:t>
              </a:r>
              <a:r>
                <a:rPr lang="en-US" b="1" dirty="0" smtClean="0">
                  <a:latin typeface="Times New Roman"/>
                  <a:cs typeface="Times New Roman"/>
                </a:rPr>
                <a:t>120 kV </a:t>
              </a:r>
              <a:endParaRPr lang="en-US" b="1" i="1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82315" y="3505200"/>
            <a:ext cx="2743200" cy="1371600"/>
            <a:chOff x="1219200" y="3200400"/>
            <a:chExt cx="2743200" cy="1371600"/>
          </a:xfrm>
        </p:grpSpPr>
        <p:sp>
          <p:nvSpPr>
            <p:cNvPr id="6" name="Can 5"/>
            <p:cNvSpPr/>
            <p:nvPr/>
          </p:nvSpPr>
          <p:spPr bwMode="auto">
            <a:xfrm>
              <a:off x="1219200" y="3200400"/>
              <a:ext cx="2743200" cy="1371600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2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95400" y="3805535"/>
              <a:ext cx="22483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-</a:t>
              </a:r>
              <a:r>
                <a:rPr lang="en-US" b="1" dirty="0" smtClean="0">
                  <a:latin typeface="Times New Roman"/>
                  <a:cs typeface="Times New Roman"/>
                </a:rPr>
                <a:t>120 kV </a:t>
              </a:r>
              <a:r>
                <a:rPr lang="en-US" b="1" dirty="0" err="1" smtClean="0">
                  <a:latin typeface="Wingdings"/>
                  <a:ea typeface="Wingdings"/>
                  <a:cs typeface="Wingdings"/>
                </a:rPr>
                <a:t></a:t>
              </a:r>
              <a:r>
                <a:rPr lang="en-US" b="1" dirty="0" smtClean="0">
                  <a:latin typeface="Times New Roman"/>
                  <a:cs typeface="Times New Roman"/>
                </a:rPr>
                <a:t> 0 V</a:t>
              </a:r>
              <a:endParaRPr lang="en-US" b="1" i="1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82315" y="2057400"/>
            <a:ext cx="2908201" cy="1371600"/>
            <a:chOff x="1219200" y="1752600"/>
            <a:chExt cx="2908201" cy="1371600"/>
          </a:xfrm>
        </p:grpSpPr>
        <p:sp>
          <p:nvSpPr>
            <p:cNvPr id="5" name="Can 4"/>
            <p:cNvSpPr/>
            <p:nvPr/>
          </p:nvSpPr>
          <p:spPr bwMode="auto">
            <a:xfrm>
              <a:off x="1219200" y="1752600"/>
              <a:ext cx="2743200" cy="1371600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2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9200" y="2281535"/>
              <a:ext cx="29082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+</a:t>
              </a:r>
              <a:r>
                <a:rPr lang="en-US" b="1" dirty="0" smtClean="0">
                  <a:latin typeface="Times New Roman"/>
                  <a:cs typeface="Times New Roman"/>
                </a:rPr>
                <a:t>120 kV </a:t>
              </a:r>
              <a:r>
                <a:rPr lang="en-US" b="1" dirty="0" err="1" smtClean="0">
                  <a:latin typeface="Wingdings"/>
                  <a:ea typeface="Wingdings"/>
                  <a:cs typeface="Wingdings"/>
                </a:rPr>
                <a:t></a:t>
              </a:r>
              <a:r>
                <a:rPr lang="en-US" b="1" dirty="0" smtClean="0">
                  <a:latin typeface="Times New Roman"/>
                  <a:cs typeface="Times New Roman"/>
                </a:rPr>
                <a:t> -120 kV</a:t>
              </a:r>
              <a:endParaRPr lang="en-US" b="1" i="1" dirty="0">
                <a:latin typeface="Times New Roman"/>
                <a:cs typeface="Times New Roman"/>
              </a:endParaRPr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782315" y="1906588"/>
            <a:ext cx="2743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2696715" y="1447800"/>
            <a:ext cx="962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30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rot="5400000" flipH="1" flipV="1">
            <a:off x="1023094" y="2744391"/>
            <a:ext cx="106441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639315" y="2438400"/>
            <a:ext cx="962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12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 rot="5400000" flipH="1" flipV="1">
            <a:off x="1023094" y="5636815"/>
            <a:ext cx="106441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39315" y="5330824"/>
            <a:ext cx="962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12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 rot="5400000" flipH="1" flipV="1">
            <a:off x="1023094" y="4191397"/>
            <a:ext cx="106441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39315" y="3885406"/>
            <a:ext cx="962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12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rot="5400000" flipH="1" flipV="1">
            <a:off x="5372894" y="4456906"/>
            <a:ext cx="1600200" cy="1588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rgbClr val="8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6226053" y="4215824"/>
            <a:ext cx="16684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B</a:t>
            </a:r>
            <a:r>
              <a:rPr lang="en-US" sz="3200" b="1" i="1" baseline="-250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z</a:t>
            </a:r>
            <a:r>
              <a:rPr lang="en-US" sz="3200" b="1" i="1" baseline="-25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2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= 1 T</a:t>
            </a:r>
            <a:endParaRPr lang="en-US" sz="3200" b="1" i="1" baseline="-25000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rot="5400000" flipH="1" flipV="1">
            <a:off x="4517627" y="3467497"/>
            <a:ext cx="3802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754115" y="3200400"/>
            <a:ext cx="808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2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 rot="5400000" flipH="1" flipV="1">
            <a:off x="4517627" y="4913709"/>
            <a:ext cx="38020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4754115" y="4648200"/>
            <a:ext cx="808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2 cm </a:t>
            </a:r>
            <a:endParaRPr lang="en-US" b="1" i="1" dirty="0">
              <a:latin typeface="Times New Roman"/>
              <a:cs typeface="Times New Roman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1923872"/>
            <a:ext cx="277575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Assuming positive muons and a ramp time of 100 ns…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VACUUM: Radial </a:t>
            </a:r>
            <a:r>
              <a:rPr lang="en-US" sz="3600" dirty="0" err="1" smtClean="0"/>
              <a:t>Spacial</a:t>
            </a:r>
            <a:r>
              <a:rPr lang="en-US" sz="3600" dirty="0" smtClean="0"/>
              <a:t> Distributions before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72520"/>
            <a:ext cx="7128933" cy="44555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7315200" cy="1143000"/>
          </a:xfrm>
        </p:spPr>
        <p:txBody>
          <a:bodyPr/>
          <a:lstStyle/>
          <a:p>
            <a:r>
              <a:rPr lang="en-US" sz="3600" dirty="0" smtClean="0"/>
              <a:t>VACUUM: Radial Momentum Distributions before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98273"/>
            <a:ext cx="7281333" cy="45508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VACUUM: Axial </a:t>
            </a:r>
            <a:r>
              <a:rPr lang="en-US" sz="3600" dirty="0" err="1" smtClean="0"/>
              <a:t>Spacial</a:t>
            </a:r>
            <a:r>
              <a:rPr lang="en-US" sz="3600" dirty="0" smtClean="0"/>
              <a:t> Distributions before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49061"/>
            <a:ext cx="7357533" cy="45984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VACUUM: Axial Momentum Distributions before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27" y="1547897"/>
            <a:ext cx="7514173" cy="46963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8" y="1552220"/>
            <a:ext cx="7586132" cy="4741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VACUUM: Temporal Distributions after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VACUUM: Axial Momentum Distributions after Ejection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8" y="1601433"/>
            <a:ext cx="7509932" cy="46937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Trapping Ionization Effects:</a:t>
            </a:r>
            <a:br>
              <a:rPr lang="en-US" sz="3600" dirty="0" smtClean="0"/>
            </a:br>
            <a:r>
              <a:rPr lang="en-US" sz="3600" dirty="0" smtClean="0"/>
              <a:t>Pierce-Penning with 10</a:t>
            </a:r>
            <a:r>
              <a:rPr lang="en-US" sz="3600" baseline="30000" dirty="0" smtClean="0"/>
              <a:t>-4</a:t>
            </a:r>
            <a:r>
              <a:rPr lang="en-US" sz="3600" dirty="0" smtClean="0"/>
              <a:t> </a:t>
            </a:r>
            <a:r>
              <a:rPr lang="en-US" sz="3600" dirty="0" err="1" smtClean="0"/>
              <a:t>atm</a:t>
            </a:r>
            <a:r>
              <a:rPr lang="en-US" sz="3600" dirty="0" smtClean="0"/>
              <a:t> H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xInit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6703627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29400" y="1676400"/>
            <a:ext cx="2514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1200"/>
              </a:spcAft>
              <a:buFont typeface="Arial"/>
              <a:buChar char="•"/>
            </a:pPr>
            <a:r>
              <a:rPr lang="en-US" dirty="0" smtClean="0">
                <a:latin typeface="+mn-lt"/>
              </a:rPr>
              <a:t>10 </a:t>
            </a:r>
            <a:r>
              <a:rPr lang="en-US" dirty="0" err="1" smtClean="0">
                <a:latin typeface="+mn-lt"/>
              </a:rPr>
              <a:t>keV</a:t>
            </a:r>
            <a:r>
              <a:rPr lang="en-US" dirty="0" smtClean="0">
                <a:latin typeface="+mn-lt"/>
              </a:rPr>
              <a:t> muon temperature</a:t>
            </a:r>
          </a:p>
          <a:p>
            <a:pPr marL="168275" indent="-168275">
              <a:spcAft>
                <a:spcPts val="1200"/>
              </a:spcAft>
              <a:buFont typeface="Arial"/>
              <a:buChar char="•"/>
            </a:pPr>
            <a:r>
              <a:rPr lang="en-US" dirty="0" smtClean="0">
                <a:latin typeface="+mn-lt"/>
              </a:rPr>
              <a:t>Electrons </a:t>
            </a:r>
            <a:r>
              <a:rPr lang="en-US" dirty="0" smtClean="0">
                <a:latin typeface="+mn-lt"/>
              </a:rPr>
              <a:t>are quickly lost, leaving positive charge to build up in the core!  </a:t>
            </a:r>
          </a:p>
          <a:p>
            <a:pPr marL="168275" indent="-168275">
              <a:spcAft>
                <a:spcPts val="1200"/>
              </a:spcAft>
              <a:buFont typeface="Arial"/>
              <a:buChar char="•"/>
            </a:pPr>
            <a:r>
              <a:rPr lang="en-US" dirty="0" smtClean="0">
                <a:latin typeface="+mn-lt"/>
              </a:rPr>
              <a:t>This leads to muon losses, about 30% over 1 muon lifetime.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Cross Sections for </a:t>
            </a:r>
            <a:r>
              <a:rPr lang="en-US" sz="3600" dirty="0" err="1" smtClean="0"/>
              <a:t>Muonium</a:t>
            </a:r>
            <a:r>
              <a:rPr lang="en-US" sz="3600" dirty="0" smtClean="0"/>
              <a:t> Formation and Muon Capture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 descr="muI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1176"/>
            <a:ext cx="7391400" cy="4900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5410200" y="2057400"/>
            <a:ext cx="1752600" cy="3733800"/>
          </a:xfrm>
          <a:prstGeom prst="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Optimal Energy Range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4038600"/>
            <a:ext cx="2438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Recombination &amp; Muon Capture neglected!</a:t>
            </a:r>
            <a:endParaRPr lang="en-US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780524" y="3837924"/>
            <a:ext cx="457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chemeClr val="bg2"/>
                </a:solidFill>
                <a:latin typeface="+mn-lt"/>
              </a:rPr>
              <a:t>Belkic</a:t>
            </a:r>
            <a:r>
              <a:rPr lang="en-US" sz="2000" dirty="0" smtClean="0">
                <a:solidFill>
                  <a:schemeClr val="bg2"/>
                </a:solidFill>
                <a:latin typeface="+mn-lt"/>
              </a:rPr>
              <a:t> and </a:t>
            </a:r>
            <a:r>
              <a:rPr lang="en-US" sz="2000" dirty="0" err="1" smtClean="0">
                <a:solidFill>
                  <a:schemeClr val="bg2"/>
                </a:solidFill>
                <a:latin typeface="+mn-lt"/>
              </a:rPr>
              <a:t>Janev</a:t>
            </a:r>
            <a:r>
              <a:rPr lang="en-US" sz="2000" dirty="0" smtClean="0">
                <a:solidFill>
                  <a:schemeClr val="bg2"/>
                </a:solidFill>
                <a:latin typeface="+mn-lt"/>
              </a:rPr>
              <a:t>, J. Phys. B, 6 (1973).</a:t>
            </a:r>
            <a:endParaRPr lang="en-US" sz="20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Muonium</a:t>
            </a:r>
            <a:r>
              <a:rPr lang="en-US" sz="3600" dirty="0" smtClean="0"/>
              <a:t> Formation in H &amp; He (10</a:t>
            </a:r>
            <a:r>
              <a:rPr lang="en-US" sz="3600" baseline="30000" dirty="0" smtClean="0"/>
              <a:t>-6</a:t>
            </a:r>
            <a:r>
              <a:rPr lang="en-US" sz="3600" dirty="0" smtClean="0"/>
              <a:t> </a:t>
            </a:r>
            <a:r>
              <a:rPr lang="en-US" sz="3600" dirty="0" err="1" smtClean="0"/>
              <a:t>atm</a:t>
            </a:r>
            <a:r>
              <a:rPr lang="en-US" sz="3600" dirty="0" smtClean="0"/>
              <a:t>) </a:t>
            </a:r>
            <a:r>
              <a:rPr lang="en-US" sz="3600" dirty="0" err="1" smtClean="0"/>
              <a:t>vs</a:t>
            </a:r>
            <a:r>
              <a:rPr lang="en-US" sz="3600" dirty="0" smtClean="0"/>
              <a:t> Muon Energy 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" name="Picture 9" descr="survival.png"/>
          <p:cNvPicPr>
            <a:picLocks noChangeAspect="1"/>
          </p:cNvPicPr>
          <p:nvPr/>
        </p:nvPicPr>
        <p:blipFill>
          <a:blip r:embed="rId2"/>
          <a:srcRect l="6250" t="6000" r="3750" b="4000"/>
          <a:stretch>
            <a:fillRect/>
          </a:stretch>
        </p:blipFill>
        <p:spPr>
          <a:xfrm>
            <a:off x="1371598" y="3678934"/>
            <a:ext cx="6583697" cy="2606046"/>
          </a:xfrm>
          <a:prstGeom prst="rect">
            <a:avLst/>
          </a:prstGeom>
        </p:spPr>
      </p:pic>
      <p:pic>
        <p:nvPicPr>
          <p:cNvPr id="7" name="Picture 6" descr="muInt.png"/>
          <p:cNvPicPr>
            <a:picLocks noChangeAspect="1"/>
          </p:cNvPicPr>
          <p:nvPr/>
        </p:nvPicPr>
        <p:blipFill>
          <a:blip r:embed="rId3"/>
          <a:srcRect l="6250" t="4000" r="3750" b="14000"/>
          <a:stretch>
            <a:fillRect/>
          </a:stretch>
        </p:blipFill>
        <p:spPr>
          <a:xfrm>
            <a:off x="1371593" y="1447800"/>
            <a:ext cx="6583690" cy="2209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-1032571" y="3547171"/>
            <a:ext cx="4050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Fraction of Muon Remaining</a:t>
            </a:r>
            <a:endParaRPr lang="en-US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24800" y="23622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</a:t>
            </a:r>
            <a:endParaRPr lang="en-US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24800" y="457200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He</a:t>
            </a:r>
            <a:endParaRPr lang="en-US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3048000"/>
            <a:ext cx="2978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Lifetime @ 5 </a:t>
            </a:r>
            <a:r>
              <a:rPr lang="en-US" sz="2000" dirty="0" err="1" smtClean="0">
                <a:latin typeface="+mn-lt"/>
              </a:rPr>
              <a:t>keV</a:t>
            </a:r>
            <a:r>
              <a:rPr lang="en-US" sz="2000" dirty="0" smtClean="0">
                <a:latin typeface="+mn-lt"/>
              </a:rPr>
              <a:t>: 2.2 </a:t>
            </a:r>
            <a:r>
              <a:rPr lang="en-US" sz="2000" dirty="0" err="1" smtClean="0">
                <a:latin typeface="+mn-lt"/>
              </a:rPr>
              <a:t>μs</a:t>
            </a:r>
            <a:endParaRPr lang="en-US" sz="20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400" y="4800600"/>
            <a:ext cx="2978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Lifetime @ 5 </a:t>
            </a:r>
            <a:r>
              <a:rPr lang="en-US" sz="2000" dirty="0" err="1" smtClean="0">
                <a:latin typeface="+mn-lt"/>
              </a:rPr>
              <a:t>keV</a:t>
            </a:r>
            <a:r>
              <a:rPr lang="en-US" sz="2000" dirty="0" smtClean="0">
                <a:latin typeface="+mn-lt"/>
              </a:rPr>
              <a:t>: 1.1 </a:t>
            </a:r>
            <a:r>
              <a:rPr lang="en-US" sz="2000" dirty="0" err="1" smtClean="0">
                <a:latin typeface="+mn-lt"/>
              </a:rPr>
              <a:t>μs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urvival.png"/>
          <p:cNvPicPr>
            <a:picLocks noChangeAspect="1"/>
          </p:cNvPicPr>
          <p:nvPr/>
        </p:nvPicPr>
        <p:blipFill>
          <a:blip r:embed="rId2"/>
          <a:srcRect l="6250" t="6000" r="3750" b="14000"/>
          <a:stretch>
            <a:fillRect/>
          </a:stretch>
        </p:blipFill>
        <p:spPr>
          <a:xfrm>
            <a:off x="1371600" y="1752600"/>
            <a:ext cx="6553200" cy="20848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24800" y="2548755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</a:t>
            </a:r>
            <a:endParaRPr lang="en-US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624955"/>
            <a:ext cx="3363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Lifetime @ 10</a:t>
            </a:r>
            <a:r>
              <a:rPr lang="en-US" sz="2000" baseline="30000" dirty="0" smtClean="0">
                <a:latin typeface="+mn-lt"/>
              </a:rPr>
              <a:t>-5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atm</a:t>
            </a:r>
            <a:r>
              <a:rPr lang="en-US" sz="2000" dirty="0" smtClean="0">
                <a:latin typeface="+mn-lt"/>
              </a:rPr>
              <a:t>: 0.9 </a:t>
            </a:r>
            <a:r>
              <a:rPr lang="en-US" sz="2000" dirty="0" err="1" smtClean="0">
                <a:latin typeface="+mn-lt"/>
              </a:rPr>
              <a:t>μs</a:t>
            </a:r>
            <a:endParaRPr lang="en-US" sz="20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Muonium</a:t>
            </a:r>
            <a:r>
              <a:rPr lang="en-US" sz="3600" dirty="0" smtClean="0"/>
              <a:t> Formation in H &amp; He (10 </a:t>
            </a:r>
            <a:r>
              <a:rPr lang="en-US" sz="3600" dirty="0" err="1" smtClean="0"/>
              <a:t>keV</a:t>
            </a:r>
            <a:r>
              <a:rPr lang="en-US" sz="3600" dirty="0" smtClean="0"/>
              <a:t>) </a:t>
            </a:r>
            <a:r>
              <a:rPr lang="en-US" sz="3600" dirty="0" err="1" smtClean="0"/>
              <a:t>vs</a:t>
            </a:r>
            <a:r>
              <a:rPr lang="en-US" sz="3600" dirty="0" smtClean="0"/>
              <a:t> Gas Pressure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032571" y="3547171"/>
            <a:ext cx="4050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Fraction of Muon Remaining</a:t>
            </a:r>
            <a:endParaRPr lang="en-US" dirty="0">
              <a:latin typeface="+mn-lt"/>
            </a:endParaRPr>
          </a:p>
        </p:txBody>
      </p:sp>
      <p:pic>
        <p:nvPicPr>
          <p:cNvPr id="7" name="Picture 6" descr="muInt.png"/>
          <p:cNvPicPr>
            <a:picLocks noChangeAspect="1"/>
          </p:cNvPicPr>
          <p:nvPr/>
        </p:nvPicPr>
        <p:blipFill>
          <a:blip r:embed="rId3"/>
          <a:srcRect l="6250" t="6000" r="3750" b="4000"/>
          <a:stretch>
            <a:fillRect/>
          </a:stretch>
        </p:blipFill>
        <p:spPr>
          <a:xfrm>
            <a:off x="1371600" y="3886200"/>
            <a:ext cx="6553199" cy="24225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24800" y="4668016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He</a:t>
            </a:r>
            <a:endParaRPr lang="en-US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9600" y="5277616"/>
            <a:ext cx="3268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Lifetime @ 10</a:t>
            </a:r>
            <a:r>
              <a:rPr lang="en-US" sz="2000" baseline="30000" dirty="0" smtClean="0">
                <a:latin typeface="+mn-lt"/>
              </a:rPr>
              <a:t>-6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atm</a:t>
            </a:r>
            <a:r>
              <a:rPr lang="en-US" sz="2000" dirty="0" smtClean="0">
                <a:latin typeface="+mn-lt"/>
              </a:rPr>
              <a:t>: 0.5 </a:t>
            </a:r>
            <a:r>
              <a:rPr lang="en-US" sz="2000" dirty="0" err="1" smtClean="0">
                <a:latin typeface="+mn-lt"/>
              </a:rPr>
              <a:t>μs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686800" cy="4572000"/>
          </a:xfrm>
        </p:spPr>
        <p:txBody>
          <a:bodyPr/>
          <a:lstStyle/>
          <a:p>
            <a:pPr marL="514350" indent="-514350"/>
            <a:r>
              <a:rPr lang="en-US" dirty="0" smtClean="0"/>
              <a:t>Vacuum simulation results:</a:t>
            </a:r>
          </a:p>
          <a:p>
            <a:pPr lvl="1"/>
            <a:r>
              <a:rPr lang="en-US" dirty="0" smtClean="0"/>
              <a:t>Pierce-Penning design “feasible” with 120 kV</a:t>
            </a:r>
          </a:p>
          <a:p>
            <a:pPr lvl="1"/>
            <a:r>
              <a:rPr lang="en-US" dirty="0" smtClean="0"/>
              <a:t>Open-Cylindrical design “feasible” with 2x voltages!</a:t>
            </a:r>
          </a:p>
          <a:p>
            <a:pPr lvl="1"/>
            <a:r>
              <a:rPr lang="en-US" dirty="0" smtClean="0"/>
              <a:t>Transverse </a:t>
            </a:r>
            <a:r>
              <a:rPr lang="en-US" dirty="0" err="1" smtClean="0"/>
              <a:t>emittance</a:t>
            </a:r>
            <a:r>
              <a:rPr lang="en-US" dirty="0" smtClean="0"/>
              <a:t> determined by B</a:t>
            </a:r>
          </a:p>
          <a:p>
            <a:pPr lvl="1"/>
            <a:r>
              <a:rPr lang="en-US" dirty="0" smtClean="0"/>
              <a:t>Longitudinal </a:t>
            </a:r>
            <a:r>
              <a:rPr lang="en-US" dirty="0" err="1" smtClean="0"/>
              <a:t>emittance</a:t>
            </a:r>
            <a:r>
              <a:rPr lang="en-US" dirty="0" smtClean="0"/>
              <a:t> determined by kicker</a:t>
            </a:r>
          </a:p>
          <a:p>
            <a:pPr marL="514350" indent="-514350"/>
            <a:r>
              <a:rPr lang="en-US" dirty="0" smtClean="0"/>
              <a:t>Matter effects:</a:t>
            </a:r>
          </a:p>
          <a:p>
            <a:pPr lvl="1"/>
            <a:r>
              <a:rPr lang="en-US" dirty="0" smtClean="0"/>
              <a:t>H-Ionization with &gt;10-4 </a:t>
            </a:r>
            <a:r>
              <a:rPr lang="en-US" dirty="0" err="1" smtClean="0"/>
              <a:t>atm</a:t>
            </a:r>
            <a:r>
              <a:rPr lang="en-US" dirty="0" smtClean="0"/>
              <a:t> could be a problem</a:t>
            </a:r>
          </a:p>
          <a:p>
            <a:pPr lvl="1"/>
            <a:r>
              <a:rPr lang="en-US" dirty="0" smtClean="0"/>
              <a:t>Muon atomic capture may be negligible (&gt;1 </a:t>
            </a:r>
            <a:r>
              <a:rPr lang="en-US" dirty="0" err="1" smtClean="0"/>
              <a:t>keV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Muonium</a:t>
            </a:r>
            <a:r>
              <a:rPr lang="en-US" dirty="0" smtClean="0"/>
              <a:t> formation problematic (&lt;5 </a:t>
            </a:r>
            <a:r>
              <a:rPr lang="en-US" dirty="0" err="1" smtClean="0"/>
              <a:t>keV</a:t>
            </a:r>
            <a:r>
              <a:rPr lang="en-US" dirty="0" smtClean="0"/>
              <a:t> &amp; &gt;10</a:t>
            </a:r>
            <a:r>
              <a:rPr lang="en-US" baseline="30000" dirty="0" smtClean="0"/>
              <a:t>-6</a:t>
            </a:r>
            <a:r>
              <a:rPr lang="en-US" dirty="0" smtClean="0"/>
              <a:t> </a:t>
            </a:r>
            <a:r>
              <a:rPr lang="en-US" dirty="0" err="1" smtClean="0"/>
              <a:t>atm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 Do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NFMCC Meeting - 27 Jan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468F79-60B6-EB4D-B94F-C4323848A2B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686800" cy="4572000"/>
          </a:xfrm>
        </p:spPr>
        <p:txBody>
          <a:bodyPr/>
          <a:lstStyle/>
          <a:p>
            <a:pPr marL="336550" indent="-336550">
              <a:spcAft>
                <a:spcPts val="1200"/>
              </a:spcAft>
            </a:pPr>
            <a:r>
              <a:rPr lang="en-US" dirty="0" smtClean="0"/>
              <a:t>Vacuum simulations: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Paul Trap (demanding computationally)</a:t>
            </a:r>
          </a:p>
          <a:p>
            <a:pPr marL="336550" indent="-336550">
              <a:spcAft>
                <a:spcPts val="1200"/>
              </a:spcAft>
            </a:pPr>
            <a:r>
              <a:rPr lang="en-US" dirty="0" smtClean="0"/>
              <a:t>Matter effects: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He-Ionization in the trap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Full ejection simulations with H &amp; He gas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Write the Phase II proposal (March</a:t>
            </a:r>
            <a:r>
              <a:rPr lang="en-US" dirty="0" smtClean="0"/>
              <a:t>) to move toward full end-to-</a:t>
            </a:r>
            <a:r>
              <a:rPr lang="en-US" smtClean="0"/>
              <a:t>end simulations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45 Helvetica Light"/>
        <a:ea typeface=""/>
        <a:cs typeface=""/>
      </a:majorFont>
      <a:minorFont>
        <a:latin typeface="45 Helvetic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915</Words>
  <Application>Microsoft PowerPoint</Application>
  <PresentationFormat>On-screen Show (4:3)</PresentationFormat>
  <Paragraphs>145</Paragraphs>
  <Slides>19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Blank Presentation</vt:lpstr>
      <vt:lpstr>Equation</vt:lpstr>
      <vt:lpstr>“MuCyc” Update</vt:lpstr>
      <vt:lpstr>Introduction to MuCyc</vt:lpstr>
      <vt:lpstr>MuCyc Tasks</vt:lpstr>
      <vt:lpstr>MuCyc Tasks (continued)</vt:lpstr>
      <vt:lpstr>Summary of this Update</vt:lpstr>
      <vt:lpstr>Vacuum CASE 1: The Pierce-Penning Trap</vt:lpstr>
      <vt:lpstr>Vacuum CASE 2: The Open-Cylindrical Penning Trap</vt:lpstr>
      <vt:lpstr>VACUUM: Radial Spacial Distributions before Ejection</vt:lpstr>
      <vt:lpstr>VACUUM: Radial Momentum Distributions before Ejection</vt:lpstr>
      <vt:lpstr>VACUUM: Axial Spacial Distributions before Ejection</vt:lpstr>
      <vt:lpstr>VACUUM: Axial Momentum Distributions before Ejection</vt:lpstr>
      <vt:lpstr>VACUUM: Temporal Distributions after Ejection</vt:lpstr>
      <vt:lpstr>VACUUM: Axial Momentum Distributions after Ejection</vt:lpstr>
      <vt:lpstr>Trapping Ionization Effects: Pierce-Penning with 10-4 atm H</vt:lpstr>
      <vt:lpstr>Cross Sections for Muonium Formation and Muon Capture</vt:lpstr>
      <vt:lpstr>Muonium Formation in H &amp; He (10-6 atm) vs Muon Energy </vt:lpstr>
      <vt:lpstr>Muonium Formation in H &amp; He (10 keV) vs Gas Pressure</vt:lpstr>
      <vt:lpstr>Conclusions</vt:lpstr>
      <vt:lpstr>Work to Do</vt:lpstr>
    </vt:vector>
  </TitlesOfParts>
  <Company>	鞠]櫤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</dc:creator>
  <cp:lastModifiedBy>Kevin Paul</cp:lastModifiedBy>
  <cp:revision>83</cp:revision>
  <dcterms:created xsi:type="dcterms:W3CDTF">2009-01-26T15:57:34Z</dcterms:created>
  <dcterms:modified xsi:type="dcterms:W3CDTF">2009-01-26T16:03:25Z</dcterms:modified>
</cp:coreProperties>
</file>