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3" r:id="rId4"/>
    <p:sldId id="258" r:id="rId5"/>
    <p:sldId id="269" r:id="rId6"/>
    <p:sldId id="271" r:id="rId7"/>
    <p:sldId id="260" r:id="rId8"/>
    <p:sldId id="268" r:id="rId9"/>
    <p:sldId id="272" r:id="rId10"/>
    <p:sldId id="261" r:id="rId11"/>
    <p:sldId id="262" r:id="rId12"/>
    <p:sldId id="263" r:id="rId13"/>
    <p:sldId id="264" r:id="rId14"/>
    <p:sldId id="265" r:id="rId15"/>
    <p:sldId id="267" r:id="rId16"/>
    <p:sldId id="270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0" smtClean="0">
                <a:latin typeface="Arial" charset="0"/>
              </a:defRPr>
            </a:lvl1pPr>
          </a:lstStyle>
          <a:p>
            <a:pPr>
              <a:defRPr/>
            </a:pPr>
            <a:fld id="{6AF91FB2-8734-47D9-99F5-4BAC3F468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012EE-0489-4C65-932B-41A7765A0F23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AEBAC-AC64-4A14-A114-90C0EFA5F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91DA8-63F7-4B50-B923-87F9D3E49ED3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D05FD-AC10-47C0-9A20-5219EA70C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EBDDC-06A6-4FA0-BFDA-387F81594B28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40D3F-DE8B-4DFD-91EE-325D3FBB7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16050-4484-4CD8-9E0A-AB3B31AC2FA7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A4ED5-991F-4A49-A26C-A751F0B8E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CB34-5703-48D2-8AD1-97D3A772FBDB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78D68-ED0C-4A4C-94E7-3B580707A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200CC-C6FA-460B-ABEA-8223A51433A6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CA6A1-474C-4A31-AF8F-3051FA5BA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72623-D24C-493A-8135-3DF3FE9AA20E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5AFE2-ADBE-4D7B-955D-07260160E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12A27-84A6-4C11-9722-F8F2B7C6E6EA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49AB8-6606-41DA-B11C-828468EF6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2A7B9-4101-43B2-B222-C2B3D16861FF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27537-5D7F-4B14-A77F-55D51E2B5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4A2BB-32AC-464B-AB0F-2E2DB12A81AF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45A3B-AC4C-4CF9-A4BD-BD85440DD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0FE59-5FB3-4F87-801C-EB3D5E00F425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A144A-F569-4CD0-8DA2-21C08E2BB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Arial" charset="0"/>
              </a:defRPr>
            </a:lvl1pPr>
          </a:lstStyle>
          <a:p>
            <a:pPr>
              <a:defRPr/>
            </a:pPr>
            <a:fld id="{2F071A8E-31B3-4393-BCA9-1DF80AFDA8DF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Arial" charset="0"/>
              </a:defRPr>
            </a:lvl1pPr>
          </a:lstStyle>
          <a:p>
            <a:pPr>
              <a:defRPr/>
            </a:pPr>
            <a:fld id="{E552805C-6C5E-440F-8AD5-9EE698156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4FBFB1A-A931-495F-9097-562F772CDBA7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066800" y="1219200"/>
            <a:ext cx="693420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                           Cubic </a:t>
            </a:r>
            <a:r>
              <a:rPr lang="en-US" sz="2000" dirty="0"/>
              <a:t>Pill-Box </a:t>
            </a:r>
            <a:r>
              <a:rPr lang="en-US" sz="2000" dirty="0" smtClean="0"/>
              <a:t>Cavity</a:t>
            </a:r>
          </a:p>
          <a:p>
            <a:pPr>
              <a:spcBef>
                <a:spcPct val="50000"/>
              </a:spcBef>
            </a:pPr>
            <a:r>
              <a:rPr lang="en-US" sz="2000" dirty="0" smtClean="0"/>
              <a:t> </a:t>
            </a:r>
            <a:r>
              <a:rPr lang="en-US" sz="2000" dirty="0" smtClean="0"/>
              <a:t>                      </a:t>
            </a:r>
            <a:r>
              <a:rPr lang="en-US" sz="2000" dirty="0" smtClean="0"/>
              <a:t>for the Study of E x B Effects</a:t>
            </a:r>
            <a:endParaRPr lang="en-US" sz="2000" dirty="0"/>
          </a:p>
          <a:p>
            <a:pPr>
              <a:spcBef>
                <a:spcPct val="50000"/>
              </a:spcBef>
            </a:pPr>
            <a:r>
              <a:rPr lang="en-US" sz="2000" dirty="0"/>
              <a:t>                  </a:t>
            </a:r>
            <a:r>
              <a:rPr lang="en-US" sz="2000" dirty="0" smtClean="0"/>
              <a:t>   NFMCC </a:t>
            </a:r>
            <a:r>
              <a:rPr lang="en-US" sz="2000" dirty="0"/>
              <a:t>Collaboration meeting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                           LBNL Perseverance Hall 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                                         01/28/09            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                                        Al </a:t>
            </a:r>
            <a:r>
              <a:rPr lang="en-US" sz="2000" dirty="0" err="1"/>
              <a:t>Moretti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6DF413A-7153-4839-9361-E36BBF39B144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>
              <a:latin typeface="Arial" pitchFamily="34" charset="0"/>
            </a:endParaRP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838200" y="914400"/>
            <a:ext cx="74676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Outline</a:t>
            </a:r>
            <a:r>
              <a:rPr lang="en-US" sz="2400" dirty="0" smtClean="0"/>
              <a:t>:</a:t>
            </a:r>
            <a:endParaRPr lang="en-US" sz="2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Breakdown vs. magnetic field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 smtClean="0"/>
              <a:t>Cartoon </a:t>
            </a:r>
            <a:r>
              <a:rPr lang="en-US" sz="2400" dirty="0"/>
              <a:t>of the concept.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Description of the RF power coupler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Simulations of the </a:t>
            </a:r>
            <a:r>
              <a:rPr lang="en-US" sz="2400" dirty="0" smtClean="0"/>
              <a:t>cavity design </a:t>
            </a:r>
            <a:r>
              <a:rPr lang="en-US" sz="2400" dirty="0"/>
              <a:t>with HFSS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Specifications.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 err="1" smtClean="0"/>
              <a:t>Qo</a:t>
            </a:r>
            <a:r>
              <a:rPr lang="en-US" sz="2400" dirty="0" smtClean="0"/>
              <a:t>, </a:t>
            </a:r>
            <a:r>
              <a:rPr lang="en-US" sz="2400" dirty="0"/>
              <a:t>Resonant Impedance, Power requirements, peak surface fields</a:t>
            </a:r>
            <a:r>
              <a:rPr lang="en-US" sz="2400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 smtClean="0"/>
              <a:t>Conclusion.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116AC-AB51-4478-9C46-00872E049430}" type="datetime1">
              <a:rPr lang="zh-CN" altLang="en-US"/>
              <a:pPr/>
              <a:t>2009-1-26</a:t>
            </a:fld>
            <a:endParaRPr lang="en-US" altLang="zh-CN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D. Huang et al.  NFMCC09, LBNL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7B6DF-7BAF-4571-BC46-4963F680EF72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US" altLang="zh-CN" sz="3200" dirty="0" smtClean="0"/>
              <a:t>B </a:t>
            </a:r>
            <a:r>
              <a:rPr lang="en-US" altLang="zh-CN" sz="3200" dirty="0"/>
              <a:t>field </a:t>
            </a:r>
            <a:r>
              <a:rPr lang="en-US" altLang="zh-CN" sz="3200" dirty="0" smtClean="0"/>
              <a:t>effect on breakdown</a:t>
            </a:r>
            <a:endParaRPr lang="zh-CN" altLang="en-US" sz="3200" dirty="0"/>
          </a:p>
        </p:txBody>
      </p:sp>
      <p:pic>
        <p:nvPicPr>
          <p:cNvPr id="148484" name="Picture 3" descr="RFv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09700"/>
            <a:ext cx="5334000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6" name="Rectangle 5"/>
          <p:cNvSpPr>
            <a:spLocks noChangeArrowheads="1"/>
          </p:cNvSpPr>
          <p:nvPr/>
        </p:nvSpPr>
        <p:spPr bwMode="auto">
          <a:xfrm>
            <a:off x="5486400" y="1447800"/>
            <a:ext cx="3505200" cy="1752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0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seem to follow universal curve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altLang="zh-CN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Max stable gradient degrades quickly with B field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0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Re-measured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altLang="zh-CN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Same results</a:t>
            </a:r>
          </a:p>
        </p:txBody>
      </p:sp>
      <p:pic>
        <p:nvPicPr>
          <p:cNvPr id="148487" name="Picture 2" descr="PillBo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3429000"/>
            <a:ext cx="25908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2B80964-A8EB-401B-BADF-F1C4BDD74BD8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>
              <a:latin typeface="Arial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219200" y="228600"/>
            <a:ext cx="678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u="sng"/>
              <a:t>Simplified View of  WG Cavity for Field Orientation Studies</a:t>
            </a:r>
            <a:endParaRPr lang="en-US" sz="1800" b="0" u="sng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7515514">
            <a:off x="1611313" y="1717675"/>
            <a:ext cx="2362200" cy="220345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PerspectiveFront">
              <a:rot lat="20099998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 rot="-3382786">
            <a:off x="2438400" y="3276600"/>
            <a:ext cx="2590800" cy="1524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scene3d>
            <a:camera prst="legacyPerspectiveFront">
              <a:rot lat="20099998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 rot="-4150635">
            <a:off x="3678238" y="3408362"/>
            <a:ext cx="560388" cy="2968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 flipH="1" flipV="1">
            <a:off x="3733800" y="3352800"/>
            <a:ext cx="45720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 rot="7515514">
            <a:off x="4264025" y="3355975"/>
            <a:ext cx="2362200" cy="220345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PerspectiveFront">
              <a:rot lat="20099998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4106" name="Line 12"/>
          <p:cNvSpPr>
            <a:spLocks noChangeShapeType="1"/>
          </p:cNvSpPr>
          <p:nvPr/>
        </p:nvSpPr>
        <p:spPr bwMode="auto">
          <a:xfrm flipH="1">
            <a:off x="6248400" y="2971800"/>
            <a:ext cx="304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13"/>
          <p:cNvSpPr txBox="1">
            <a:spLocks noChangeArrowheads="1"/>
          </p:cNvSpPr>
          <p:nvPr/>
        </p:nvSpPr>
        <p:spPr bwMode="auto">
          <a:xfrm>
            <a:off x="2286000" y="5410200"/>
            <a:ext cx="2209800" cy="92551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RF Electric </a:t>
            </a:r>
            <a:r>
              <a:rPr lang="en-US" sz="1800" dirty="0"/>
              <a:t>Field Direction Max in center</a:t>
            </a:r>
          </a:p>
        </p:txBody>
      </p:sp>
      <p:sp>
        <p:nvSpPr>
          <p:cNvPr id="4108" name="Line 14"/>
          <p:cNvSpPr>
            <a:spLocks noChangeShapeType="1"/>
          </p:cNvSpPr>
          <p:nvPr/>
        </p:nvSpPr>
        <p:spPr bwMode="auto">
          <a:xfrm flipV="1">
            <a:off x="3429000" y="3505200"/>
            <a:ext cx="533400" cy="1905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9" name="Text Box 15"/>
          <p:cNvSpPr txBox="1">
            <a:spLocks noChangeArrowheads="1"/>
          </p:cNvSpPr>
          <p:nvPr/>
        </p:nvSpPr>
        <p:spPr bwMode="auto">
          <a:xfrm>
            <a:off x="381000" y="4114800"/>
            <a:ext cx="2362200" cy="10795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Waveguide Flange Perpendicular Orientation or could be at different angle</a:t>
            </a:r>
          </a:p>
        </p:txBody>
      </p:sp>
      <p:sp>
        <p:nvSpPr>
          <p:cNvPr id="4110" name="Line 16"/>
          <p:cNvSpPr>
            <a:spLocks noChangeShapeType="1"/>
          </p:cNvSpPr>
          <p:nvPr/>
        </p:nvSpPr>
        <p:spPr bwMode="auto">
          <a:xfrm flipV="1">
            <a:off x="2743200" y="42672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1" name="Line 22"/>
          <p:cNvSpPr>
            <a:spLocks noChangeShapeType="1"/>
          </p:cNvSpPr>
          <p:nvPr/>
        </p:nvSpPr>
        <p:spPr bwMode="auto">
          <a:xfrm flipH="1">
            <a:off x="4191000" y="3276600"/>
            <a:ext cx="1066800" cy="1676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2" name="Line 23"/>
          <p:cNvSpPr>
            <a:spLocks noChangeShapeType="1"/>
          </p:cNvSpPr>
          <p:nvPr/>
        </p:nvSpPr>
        <p:spPr bwMode="auto">
          <a:xfrm flipH="1">
            <a:off x="5638800" y="3962400"/>
            <a:ext cx="1143000" cy="1905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3" name="Line 24"/>
          <p:cNvSpPr>
            <a:spLocks noChangeShapeType="1"/>
          </p:cNvSpPr>
          <p:nvPr/>
        </p:nvSpPr>
        <p:spPr bwMode="auto">
          <a:xfrm>
            <a:off x="4191000" y="4953000"/>
            <a:ext cx="1447800" cy="914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4" name="Line 25"/>
          <p:cNvSpPr>
            <a:spLocks noChangeShapeType="1"/>
          </p:cNvSpPr>
          <p:nvPr/>
        </p:nvSpPr>
        <p:spPr bwMode="auto">
          <a:xfrm>
            <a:off x="5257800" y="3276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5" name="Line 26"/>
          <p:cNvSpPr>
            <a:spLocks noChangeShapeType="1"/>
          </p:cNvSpPr>
          <p:nvPr/>
        </p:nvSpPr>
        <p:spPr bwMode="auto">
          <a:xfrm>
            <a:off x="5638800" y="58674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7"/>
          <p:cNvSpPr>
            <a:spLocks noChangeShapeType="1"/>
          </p:cNvSpPr>
          <p:nvPr/>
        </p:nvSpPr>
        <p:spPr bwMode="auto">
          <a:xfrm>
            <a:off x="5257800" y="3276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8"/>
          <p:cNvSpPr>
            <a:spLocks noChangeShapeType="1"/>
          </p:cNvSpPr>
          <p:nvPr/>
        </p:nvSpPr>
        <p:spPr bwMode="auto">
          <a:xfrm>
            <a:off x="6781800" y="39624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9"/>
          <p:cNvSpPr>
            <a:spLocks noChangeShapeType="1"/>
          </p:cNvSpPr>
          <p:nvPr/>
        </p:nvSpPr>
        <p:spPr bwMode="auto">
          <a:xfrm flipH="1">
            <a:off x="6019800" y="4343400"/>
            <a:ext cx="1066800" cy="1752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30"/>
          <p:cNvSpPr>
            <a:spLocks noChangeShapeType="1"/>
          </p:cNvSpPr>
          <p:nvPr/>
        </p:nvSpPr>
        <p:spPr bwMode="auto">
          <a:xfrm>
            <a:off x="5486400" y="358140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31"/>
          <p:cNvSpPr>
            <a:spLocks noChangeShapeType="1"/>
          </p:cNvSpPr>
          <p:nvPr/>
        </p:nvSpPr>
        <p:spPr bwMode="auto">
          <a:xfrm flipH="1">
            <a:off x="4495800" y="3581400"/>
            <a:ext cx="990600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Line 32"/>
          <p:cNvSpPr>
            <a:spLocks noChangeShapeType="1"/>
          </p:cNvSpPr>
          <p:nvPr/>
        </p:nvSpPr>
        <p:spPr bwMode="auto">
          <a:xfrm>
            <a:off x="4191000" y="4953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2" name="Line 33"/>
          <p:cNvSpPr>
            <a:spLocks noChangeShapeType="1"/>
          </p:cNvSpPr>
          <p:nvPr/>
        </p:nvSpPr>
        <p:spPr bwMode="auto">
          <a:xfrm>
            <a:off x="4495800" y="5105400"/>
            <a:ext cx="15240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Oval 33"/>
          <p:cNvSpPr>
            <a:spLocks noChangeArrowheads="1"/>
          </p:cNvSpPr>
          <p:nvPr/>
        </p:nvSpPr>
        <p:spPr bwMode="auto">
          <a:xfrm rot="-1470583">
            <a:off x="4652963" y="1716088"/>
            <a:ext cx="261937" cy="3397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4" name="Rectangle 34"/>
          <p:cNvSpPr>
            <a:spLocks noChangeArrowheads="1"/>
          </p:cNvSpPr>
          <p:nvPr/>
        </p:nvSpPr>
        <p:spPr bwMode="auto">
          <a:xfrm rot="-1469446">
            <a:off x="3863975" y="2078038"/>
            <a:ext cx="849313" cy="7461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5" name="Oval 35"/>
          <p:cNvSpPr>
            <a:spLocks noChangeArrowheads="1"/>
          </p:cNvSpPr>
          <p:nvPr/>
        </p:nvSpPr>
        <p:spPr bwMode="auto">
          <a:xfrm rot="-1470583">
            <a:off x="4745038" y="1846263"/>
            <a:ext cx="111125" cy="1254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6" name="Text Box 11"/>
          <p:cNvSpPr txBox="1">
            <a:spLocks noChangeArrowheads="1"/>
          </p:cNvSpPr>
          <p:nvPr/>
        </p:nvSpPr>
        <p:spPr bwMode="auto">
          <a:xfrm>
            <a:off x="1828800" y="990600"/>
            <a:ext cx="27432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Min ConFlat pickup (2) places</a:t>
            </a:r>
          </a:p>
        </p:txBody>
      </p:sp>
      <p:cxnSp>
        <p:nvCxnSpPr>
          <p:cNvPr id="4127" name="Straight Arrow Connector 38"/>
          <p:cNvCxnSpPr>
            <a:cxnSpLocks noChangeShapeType="1"/>
            <a:endCxn id="4123" idx="1"/>
          </p:cNvCxnSpPr>
          <p:nvPr/>
        </p:nvCxnSpPr>
        <p:spPr bwMode="auto">
          <a:xfrm>
            <a:off x="3200400" y="1295400"/>
            <a:ext cx="1449388" cy="5191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2" name="Line 7"/>
          <p:cNvSpPr>
            <a:spLocks noChangeShapeType="1"/>
          </p:cNvSpPr>
          <p:nvPr/>
        </p:nvSpPr>
        <p:spPr bwMode="auto">
          <a:xfrm flipH="1" flipV="1">
            <a:off x="2438400" y="2667000"/>
            <a:ext cx="1143000" cy="609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5486400" y="1905000"/>
            <a:ext cx="3505200" cy="36933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DC magnetic field direction.</a:t>
            </a:r>
            <a:endParaRPr lang="en-US" sz="1800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 rot="10800000" flipV="1">
            <a:off x="2971800" y="2286000"/>
            <a:ext cx="25146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A97F4D-F4E5-4457-8337-1C5BD1B5ACBE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533400" y="152400"/>
            <a:ext cx="7924800" cy="59554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 dirty="0" smtClean="0"/>
              <a:t>Construction techniques: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800" dirty="0" smtClean="0"/>
              <a:t> Rectangular </a:t>
            </a:r>
            <a:r>
              <a:rPr lang="en-US" sz="1800" dirty="0"/>
              <a:t>Cubic cavity made of welded </a:t>
            </a:r>
            <a:r>
              <a:rPr lang="en-US" sz="1800" dirty="0" smtClean="0"/>
              <a:t>SS plates, brazed or electron beam welded;  </a:t>
            </a:r>
            <a:r>
              <a:rPr lang="en-US" sz="1800" dirty="0"/>
              <a:t>e</a:t>
            </a:r>
            <a:r>
              <a:rPr lang="en-US" sz="1800" dirty="0" smtClean="0"/>
              <a:t>lectro-plated </a:t>
            </a:r>
            <a:r>
              <a:rPr lang="en-US" sz="1800" dirty="0"/>
              <a:t>with copper </a:t>
            </a:r>
            <a:r>
              <a:rPr lang="en-US" sz="1800" dirty="0" smtClean="0"/>
              <a:t>and/or </a:t>
            </a:r>
            <a:r>
              <a:rPr lang="en-US" sz="1800" dirty="0"/>
              <a:t>machined out of one piece with the top brazed on and flange and aperture cut into the surface</a:t>
            </a:r>
            <a:r>
              <a:rPr lang="en-US" sz="1800" dirty="0" smtClean="0"/>
              <a:t>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/>
              <a:t>Rectangular Cubic cavity made of welded copper plates, brazed or electron beam welded;  and/or machined out of one piece copper with the top brazed on, the side would have SS flange brazed on and aperture cut into the surface.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/>
              <a:t>Rectangular Cubic cavity made of welded copper clad SS plates, brazed or electron beam welded together; Flange and aperture would be cut into the side of the cavity.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5AFE2-ADBE-4D7B-955D-07260160EF3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672623-D24C-493A-8135-3DF3FE9AA20E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5AFE2-ADBE-4D7B-955D-07260160EF3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" name="Picture 3" descr="AllOct 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1524000"/>
            <a:ext cx="5105400" cy="38231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286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 smtClean="0"/>
              <a:t>Very Early Construction stage of the MTA before Reconfiguration</a:t>
            </a:r>
            <a:endParaRPr lang="en-US" sz="18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5867400"/>
            <a:ext cx="20574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Cavity Support Structure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 bwMode="auto">
          <a:xfrm rot="16200000" flipV="1">
            <a:off x="5200650" y="4095750"/>
            <a:ext cx="1828800" cy="17145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505200" y="5562600"/>
            <a:ext cx="2286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Cavity Waveguide Coupler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5400000" flipH="1" flipV="1">
            <a:off x="3924300" y="4076700"/>
            <a:ext cx="21336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295400" y="3733800"/>
            <a:ext cx="24384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Waveguide 90 degree bend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2667000" y="3200400"/>
            <a:ext cx="19050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295400" y="4724400"/>
            <a:ext cx="2362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Waveguide Ceramic Cavity vacuum window ( Black item)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2590800" y="3429000"/>
            <a:ext cx="2590800" cy="129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90CC044-B6B7-45B2-9FD3-1A61094FF4B9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>
              <a:latin typeface="Arial" pitchFamily="34" charset="0"/>
            </a:endParaRPr>
          </a:p>
        </p:txBody>
      </p:sp>
      <p:pic>
        <p:nvPicPr>
          <p:cNvPr id="512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81000"/>
            <a:ext cx="624205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8"/>
          <p:cNvSpPr txBox="1">
            <a:spLocks noChangeArrowheads="1"/>
          </p:cNvSpPr>
          <p:nvPr/>
        </p:nvSpPr>
        <p:spPr bwMode="auto">
          <a:xfrm>
            <a:off x="1219200" y="3048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Waveguide Section for WG Cavity Design</a:t>
            </a:r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228600" y="838200"/>
            <a:ext cx="358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To Couple the Cavity to the vacuum system and Waveguide, the LBL button cavity waveguide section would be used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It would be broken at the second Tin seal section.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The mating flange design would be machined into the </a:t>
            </a:r>
            <a:r>
              <a:rPr lang="en-US" sz="2000" dirty="0" smtClean="0"/>
              <a:t>side of the cavity.</a:t>
            </a:r>
            <a:endParaRPr lang="en-US" sz="2000" dirty="0"/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7239000" y="3200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800"/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1143000" y="4648200"/>
            <a:ext cx="2209800" cy="711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3300"/>
                </a:solidFill>
              </a:rPr>
              <a:t>LBL Waveguide section</a:t>
            </a:r>
          </a:p>
        </p:txBody>
      </p:sp>
      <p:sp>
        <p:nvSpPr>
          <p:cNvPr id="5128" name="Line 14"/>
          <p:cNvSpPr>
            <a:spLocks noChangeShapeType="1"/>
          </p:cNvSpPr>
          <p:nvPr/>
        </p:nvSpPr>
        <p:spPr bwMode="auto">
          <a:xfrm flipV="1">
            <a:off x="3124200" y="3962400"/>
            <a:ext cx="1600200" cy="685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9" name="Text Box 16"/>
          <p:cNvSpPr txBox="1">
            <a:spLocks noChangeArrowheads="1"/>
          </p:cNvSpPr>
          <p:nvPr/>
        </p:nvSpPr>
        <p:spPr bwMode="auto">
          <a:xfrm>
            <a:off x="6400800" y="1066800"/>
            <a:ext cx="2438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The Kidney Cell would be replaced by a straight WG section.</a:t>
            </a:r>
          </a:p>
        </p:txBody>
      </p:sp>
      <p:sp>
        <p:nvSpPr>
          <p:cNvPr id="5130" name="Line 17"/>
          <p:cNvSpPr>
            <a:spLocks noChangeShapeType="1"/>
          </p:cNvSpPr>
          <p:nvPr/>
        </p:nvSpPr>
        <p:spPr bwMode="auto">
          <a:xfrm flipH="1">
            <a:off x="5486400" y="2209800"/>
            <a:ext cx="1676400" cy="160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1" name="Rectangle 18"/>
          <p:cNvSpPr>
            <a:spLocks noChangeArrowheads="1"/>
          </p:cNvSpPr>
          <p:nvPr/>
        </p:nvSpPr>
        <p:spPr bwMode="auto">
          <a:xfrm>
            <a:off x="5562600" y="3810000"/>
            <a:ext cx="6096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Rectangle 19"/>
          <p:cNvSpPr>
            <a:spLocks noChangeArrowheads="1"/>
          </p:cNvSpPr>
          <p:nvPr/>
        </p:nvSpPr>
        <p:spPr bwMode="auto">
          <a:xfrm>
            <a:off x="5257800" y="3810000"/>
            <a:ext cx="3048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TextBox 15"/>
          <p:cNvSpPr txBox="1">
            <a:spLocks noChangeArrowheads="1"/>
          </p:cNvSpPr>
          <p:nvPr/>
        </p:nvSpPr>
        <p:spPr bwMode="auto">
          <a:xfrm>
            <a:off x="7086600" y="3200400"/>
            <a:ext cx="18288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Drawing Not to scale</a:t>
            </a:r>
          </a:p>
        </p:txBody>
      </p:sp>
      <p:cxnSp>
        <p:nvCxnSpPr>
          <p:cNvPr id="5134" name="Straight Arrow Connector 17"/>
          <p:cNvCxnSpPr>
            <a:cxnSpLocks noChangeShapeType="1"/>
          </p:cNvCxnSpPr>
          <p:nvPr/>
        </p:nvCxnSpPr>
        <p:spPr bwMode="auto">
          <a:xfrm rot="10800000" flipV="1">
            <a:off x="6400800" y="3505200"/>
            <a:ext cx="914400" cy="457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" name="Rectangle 14"/>
          <p:cNvSpPr/>
          <p:nvPr/>
        </p:nvSpPr>
        <p:spPr bwMode="auto">
          <a:xfrm>
            <a:off x="4953000" y="3810000"/>
            <a:ext cx="304800" cy="228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419600" y="3810000"/>
            <a:ext cx="5334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C1C6A6-2C49-48C2-8271-C193A7EA02C5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4150" y="609600"/>
            <a:ext cx="6242050" cy="5334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2895600" y="3352800"/>
            <a:ext cx="33528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67400" y="3810000"/>
            <a:ext cx="762000" cy="1676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133600" y="3962400"/>
            <a:ext cx="990600" cy="1371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4343400" y="3581400"/>
            <a:ext cx="609600" cy="304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4038600" y="3581400"/>
            <a:ext cx="304800" cy="15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733800" y="3505200"/>
            <a:ext cx="304800" cy="228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200400" y="3429000"/>
            <a:ext cx="533400" cy="304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 rot="20648427">
            <a:off x="4373444" y="3506495"/>
            <a:ext cx="6096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" name="Straight Connector 12"/>
          <p:cNvCxnSpPr/>
          <p:nvPr/>
        </p:nvCxnSpPr>
        <p:spPr bwMode="auto">
          <a:xfrm flipV="1">
            <a:off x="2743200" y="3733800"/>
            <a:ext cx="1752600" cy="609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3" idx="0"/>
            <a:endCxn id="3" idx="2"/>
          </p:cNvCxnSpPr>
          <p:nvPr/>
        </p:nvCxnSpPr>
        <p:spPr bwMode="auto">
          <a:xfrm rot="16200000" flipH="1">
            <a:off x="1908175" y="3276600"/>
            <a:ext cx="5334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9"/>
          <p:cNvSpPr>
            <a:spLocks noChangeArrowheads="1"/>
          </p:cNvSpPr>
          <p:nvPr/>
        </p:nvSpPr>
        <p:spPr bwMode="auto">
          <a:xfrm rot="20655951">
            <a:off x="4053554" y="3619872"/>
            <a:ext cx="3048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 bwMode="auto">
          <a:xfrm rot="20633043">
            <a:off x="3759539" y="3619212"/>
            <a:ext cx="304800" cy="228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286000" y="3429000"/>
            <a:ext cx="609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 rot="20670072">
            <a:off x="3231426" y="3647125"/>
            <a:ext cx="5334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>
            <a:off x="3352800" y="3352800"/>
            <a:ext cx="2438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457200" y="304800"/>
            <a:ext cx="30480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u="sng" dirty="0" smtClean="0"/>
              <a:t>Possible Rotation method</a:t>
            </a:r>
            <a:endParaRPr lang="en-US" sz="1800" u="sng" dirty="0"/>
          </a:p>
        </p:txBody>
      </p:sp>
      <p:sp>
        <p:nvSpPr>
          <p:cNvPr id="38" name="Block Arc 37"/>
          <p:cNvSpPr/>
          <p:nvPr/>
        </p:nvSpPr>
        <p:spPr bwMode="auto">
          <a:xfrm rot="16200000">
            <a:off x="2590800" y="2438400"/>
            <a:ext cx="1219200" cy="1371600"/>
          </a:xfrm>
          <a:prstGeom prst="blockArc">
            <a:avLst>
              <a:gd name="adj1" fmla="val 10800000"/>
              <a:gd name="adj2" fmla="val 16278054"/>
              <a:gd name="adj3" fmla="val 25747"/>
            </a:avLst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Block Arc 43"/>
          <p:cNvSpPr/>
          <p:nvPr/>
        </p:nvSpPr>
        <p:spPr bwMode="auto">
          <a:xfrm rot="15215150">
            <a:off x="2519820" y="2679959"/>
            <a:ext cx="1249324" cy="1421882"/>
          </a:xfrm>
          <a:prstGeom prst="blockArc">
            <a:avLst>
              <a:gd name="adj1" fmla="val 10800000"/>
              <a:gd name="adj2" fmla="val 17376212"/>
              <a:gd name="adj3" fmla="val 240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2895600" y="4724400"/>
            <a:ext cx="4572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1000" y="990600"/>
            <a:ext cx="2057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With a pivot Mounting axle  and proper support structure, the cavity mounting structure could be rotated up to about 15 degrees.</a:t>
            </a:r>
          </a:p>
          <a:p>
            <a:r>
              <a:rPr lang="en-US" sz="1400" dirty="0" smtClean="0"/>
              <a:t>Also, </a:t>
            </a:r>
            <a:r>
              <a:rPr lang="en-US" sz="1400" dirty="0" smtClean="0"/>
              <a:t>by</a:t>
            </a:r>
            <a:r>
              <a:rPr lang="en-US" sz="1400" dirty="0" smtClean="0"/>
              <a:t> installing </a:t>
            </a:r>
            <a:r>
              <a:rPr lang="en-US" sz="1400" dirty="0" smtClean="0"/>
              <a:t>special waveguide arc </a:t>
            </a:r>
            <a:r>
              <a:rPr lang="en-US" sz="1400" dirty="0" smtClean="0"/>
              <a:t>pieces, we can cover 90-105</a:t>
            </a:r>
            <a:r>
              <a:rPr lang="en-US" sz="1400" baseline="30000" dirty="0" smtClean="0"/>
              <a:t>o</a:t>
            </a:r>
            <a:endParaRPr lang="en-US" sz="1400" dirty="0"/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1143000" y="3352800"/>
            <a:ext cx="14478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1143000" y="3276600"/>
            <a:ext cx="1524000" cy="7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5AFE2-ADBE-4D7B-955D-07260160EF3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672623-D24C-493A-8135-3DF3FE9AA20E}" type="datetime1">
              <a:rPr lang="en-US" smtClean="0"/>
              <a:pPr>
                <a:defRPr/>
              </a:pPr>
              <a:t>1/26/2009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5AFE2-ADBE-4D7B-955D-07260160EF3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Picture 3" descr="miterCav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524000"/>
            <a:ext cx="4571999" cy="36832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228600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000" u="sng" dirty="0" smtClean="0"/>
              <a:t>Method to increase the Covered Angles</a:t>
            </a:r>
            <a:endParaRPr lang="en-US" sz="20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5257800"/>
            <a:ext cx="32766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22.5 Degree Mitered Coupler Cell bend 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6286500" y="4229100"/>
            <a:ext cx="16002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914400" y="1447800"/>
            <a:ext cx="297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This allows angles to be covered from 22.5 Degrees to 37.5 Degrees.</a:t>
            </a:r>
          </a:p>
          <a:p>
            <a:r>
              <a:rPr lang="en-US" sz="1800" dirty="0" smtClean="0"/>
              <a:t>Other bend angles will allow more angle coverage.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4691FAB-D118-489D-B801-E70D19F3714C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533400"/>
            <a:ext cx="4991100" cy="470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524000" y="19050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 b="0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828800" y="2286000"/>
            <a:ext cx="20574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WG RF power Coupler section</a:t>
            </a:r>
          </a:p>
        </p:txBody>
      </p:sp>
      <p:sp>
        <p:nvSpPr>
          <p:cNvPr id="6150" name="Line 5"/>
          <p:cNvSpPr>
            <a:spLocks noChangeShapeType="1"/>
          </p:cNvSpPr>
          <p:nvPr/>
        </p:nvSpPr>
        <p:spPr bwMode="auto">
          <a:xfrm flipV="1">
            <a:off x="3657600" y="2057400"/>
            <a:ext cx="9144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1" name="Line 6"/>
          <p:cNvSpPr>
            <a:spLocks noChangeShapeType="1"/>
          </p:cNvSpPr>
          <p:nvPr/>
        </p:nvSpPr>
        <p:spPr bwMode="auto">
          <a:xfrm>
            <a:off x="3733800" y="2819400"/>
            <a:ext cx="2743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3429000" y="609600"/>
            <a:ext cx="2514600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Rectangular Coupling aperture with rounded edges</a:t>
            </a: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5410200" y="1447800"/>
            <a:ext cx="13716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867400" y="4267200"/>
            <a:ext cx="26670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This Aperture not present in final design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7391400" y="3352800"/>
            <a:ext cx="762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590800" y="2286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u="sng" dirty="0"/>
              <a:t>Orthogonal E and H Case</a:t>
            </a:r>
          </a:p>
        </p:txBody>
      </p:sp>
      <p:sp>
        <p:nvSpPr>
          <p:cNvPr id="6157" name="TextBox 13"/>
          <p:cNvSpPr txBox="1">
            <a:spLocks noChangeArrowheads="1"/>
          </p:cNvSpPr>
          <p:nvPr/>
        </p:nvSpPr>
        <p:spPr bwMode="auto">
          <a:xfrm>
            <a:off x="685800" y="5715000"/>
            <a:ext cx="815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u="sng" dirty="0"/>
              <a:t>Model only shows inside dimensions of the RF cavity and WG coupler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48BB896-ED07-4C06-BF56-0E75D363A412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600200"/>
            <a:ext cx="5681663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590800" y="304800"/>
            <a:ext cx="518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u="sng" dirty="0"/>
              <a:t>Simulation of the E field in the cavity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152400" y="990600"/>
            <a:ext cx="2819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Simulation shows that the system is: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600" dirty="0"/>
              <a:t> well matched at 805 MHz   </a:t>
            </a:r>
            <a:r>
              <a:rPr lang="en-US" sz="1600" dirty="0" smtClean="0"/>
              <a:t>(Dark Blue),</a:t>
            </a:r>
            <a:endParaRPr lang="en-US" sz="16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600" dirty="0"/>
              <a:t>Coupling aperture has a peak surface field ~1/2 of the peak cavity field.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600" dirty="0"/>
              <a:t>Shorted aperture has peak surface field of 75% of the peak cavity Field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The </a:t>
            </a:r>
            <a:r>
              <a:rPr lang="en-US" sz="1600" dirty="0"/>
              <a:t>aperture may need a larger radius or needs to be moved off axis; this will need more study</a:t>
            </a:r>
            <a:r>
              <a:rPr lang="en-US" sz="1600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9644831-AE60-4A2A-98E3-000B4AD6F462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4038600" cy="319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828800" y="304800"/>
            <a:ext cx="61722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u="sng" dirty="0" smtClean="0"/>
              <a:t>Close-up </a:t>
            </a:r>
            <a:r>
              <a:rPr lang="en-US" sz="1800" u="sng" dirty="0"/>
              <a:t>view of the E field in the shorted aperture</a:t>
            </a:r>
          </a:p>
          <a:p>
            <a:pPr>
              <a:spcBef>
                <a:spcPct val="50000"/>
              </a:spcBef>
            </a:pPr>
            <a:endParaRPr lang="en-US" sz="1800" dirty="0"/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4167188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1600200" y="4343400"/>
            <a:ext cx="58674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800" dirty="0" smtClean="0"/>
              <a:t> Moving </a:t>
            </a:r>
            <a:r>
              <a:rPr lang="en-US" sz="1800" dirty="0"/>
              <a:t>the shorted aperture middle end to the right lower corner, reduces the peak surface from 75% to 50 % of the peak center </a:t>
            </a:r>
            <a:r>
              <a:rPr lang="en-US" sz="1800" dirty="0" smtClean="0"/>
              <a:t>field.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800" dirty="0" smtClean="0"/>
              <a:t> </a:t>
            </a:r>
            <a:r>
              <a:rPr lang="en-US" sz="1800" dirty="0" smtClean="0"/>
              <a:t>More </a:t>
            </a:r>
            <a:r>
              <a:rPr lang="en-US" sz="1800" dirty="0" smtClean="0"/>
              <a:t>square slot aperture reduces peak surface field on edges, radius on edges produces further </a:t>
            </a:r>
            <a:r>
              <a:rPr lang="en-US" sz="1800" dirty="0" smtClean="0"/>
              <a:t>reduction</a:t>
            </a:r>
            <a:r>
              <a:rPr lang="en-US" sz="1800" dirty="0"/>
              <a:t>.</a:t>
            </a:r>
            <a:endParaRPr lang="en-US" sz="18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5331618-444F-4686-8682-F8C3937B5460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143000"/>
            <a:ext cx="2438400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066800"/>
            <a:ext cx="27908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2133600" y="2590800"/>
            <a:ext cx="152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1981200" y="2590800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2819400" y="76200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 dirty="0"/>
              <a:t>Parallel E and H case</a:t>
            </a:r>
          </a:p>
        </p:txBody>
      </p:sp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152400" y="4191000"/>
            <a:ext cx="5486400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A solution </a:t>
            </a:r>
            <a:r>
              <a:rPr lang="en-US" sz="1800" dirty="0" smtClean="0"/>
              <a:t>exists </a:t>
            </a:r>
            <a:r>
              <a:rPr lang="en-US" sz="1800" dirty="0"/>
              <a:t>but with circular apertures. It needs to </a:t>
            </a:r>
            <a:r>
              <a:rPr lang="en-US" sz="1800" dirty="0" smtClean="0"/>
              <a:t>be calculated </a:t>
            </a:r>
            <a:r>
              <a:rPr lang="en-US" sz="1800" dirty="0"/>
              <a:t>with rectangular apertures. The plot shows that the highest peak field is at the radius of the coupling aperture. This is the reason to study  the rectangular coupling aperture.</a:t>
            </a:r>
          </a:p>
          <a:p>
            <a:pPr>
              <a:spcBef>
                <a:spcPct val="50000"/>
              </a:spcBef>
            </a:pPr>
            <a:endParaRPr lang="en-US" sz="1800" dirty="0"/>
          </a:p>
        </p:txBody>
      </p:sp>
      <p:pic>
        <p:nvPicPr>
          <p:cNvPr id="922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2175" y="2743200"/>
            <a:ext cx="317182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TextBox 10"/>
          <p:cNvSpPr txBox="1">
            <a:spLocks noChangeArrowheads="1"/>
          </p:cNvSpPr>
          <p:nvPr/>
        </p:nvSpPr>
        <p:spPr bwMode="auto">
          <a:xfrm>
            <a:off x="1295400" y="3657600"/>
            <a:ext cx="18288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Drawing Not to scale</a:t>
            </a:r>
          </a:p>
        </p:txBody>
      </p:sp>
      <p:cxnSp>
        <p:nvCxnSpPr>
          <p:cNvPr id="9227" name="Straight Arrow Connector 12"/>
          <p:cNvCxnSpPr>
            <a:cxnSpLocks noChangeShapeType="1"/>
            <a:stCxn id="9226" idx="0"/>
          </p:cNvCxnSpPr>
          <p:nvPr/>
        </p:nvCxnSpPr>
        <p:spPr bwMode="auto">
          <a:xfrm rot="5400000" flipH="1" flipV="1">
            <a:off x="1829594" y="3275806"/>
            <a:ext cx="762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2" name="TextBox 11"/>
          <p:cNvSpPr txBox="1"/>
          <p:nvPr/>
        </p:nvSpPr>
        <p:spPr>
          <a:xfrm>
            <a:off x="6934200" y="1752600"/>
            <a:ext cx="14478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Not present Final design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rot="16200000" flipH="1">
            <a:off x="6896100" y="2400300"/>
            <a:ext cx="8382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334000" y="5410200"/>
            <a:ext cx="1600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Rectangular aperture final design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5" idx="3"/>
          </p:cNvCxnSpPr>
          <p:nvPr/>
        </p:nvCxnSpPr>
        <p:spPr bwMode="auto">
          <a:xfrm flipV="1">
            <a:off x="6934200" y="4495802"/>
            <a:ext cx="457200" cy="12375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F2151EC-83F8-47CE-BC16-1BF5D3BF7197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990600" y="228600"/>
            <a:ext cx="708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u="sng" dirty="0"/>
              <a:t>Calculated Parameters of the </a:t>
            </a:r>
            <a:r>
              <a:rPr lang="en-US" sz="1800" u="sng" dirty="0" smtClean="0"/>
              <a:t>cavity  </a:t>
            </a:r>
            <a:r>
              <a:rPr lang="en-US" sz="1800" u="sng" dirty="0"/>
              <a:t>and cavity </a:t>
            </a:r>
            <a:r>
              <a:rPr lang="en-US" sz="1800" u="sng" dirty="0" smtClean="0"/>
              <a:t>dimensions</a:t>
            </a:r>
            <a:endParaRPr lang="en-US" sz="1800" u="sng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81000" y="1143000"/>
            <a:ext cx="39624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HFSS normalizes  all parameters to 1 W of input power to the waveguide coupler and solves for the frequency, gradient, coupling factor, Qo (in cavity mode) etc.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  1W produces a gradient of  25 kV/m by scaling: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      25 MV/m would take 1 MW ideal.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The Impedance across the center of the cavity is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          Imp =9.5 M</a:t>
            </a:r>
            <a:r>
              <a:rPr lang="el-GR" sz="1400" dirty="0">
                <a:cs typeface="Arial" pitchFamily="34" charset="0"/>
              </a:rPr>
              <a:t>Ω</a:t>
            </a:r>
            <a:r>
              <a:rPr lang="en-US" sz="1400" dirty="0">
                <a:cs typeface="Arial" pitchFamily="34" charset="0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cs typeface="Arial" pitchFamily="34" charset="0"/>
              </a:rPr>
              <a:t>This is the resistance  across the center of the cavity given  by       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cs typeface="Arial" pitchFamily="34" charset="0"/>
              </a:rPr>
              <a:t>          Imp = (gap Voltage)²/1 W.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cs typeface="Arial" pitchFamily="34" charset="0"/>
              </a:rPr>
              <a:t>This uses the peak voltage and is in agreement with SuperFish and most published accelerator designs.</a:t>
            </a:r>
          </a:p>
          <a:p>
            <a:pPr>
              <a:spcBef>
                <a:spcPct val="50000"/>
              </a:spcBef>
            </a:pPr>
            <a:endParaRPr lang="en-US" sz="14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676400"/>
            <a:ext cx="3733800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4648200" y="3810000"/>
            <a:ext cx="914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5181600" y="26670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572000" y="30480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250 mm</a:t>
            </a: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6096000" y="9906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8534400" y="12954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934200" y="12954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276.50 mm</a:t>
            </a:r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7696200" y="34290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7772400" y="4419600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8001000" y="39624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123.82 mm</a:t>
            </a:r>
          </a:p>
        </p:txBody>
      </p:sp>
      <p:sp>
        <p:nvSpPr>
          <p:cNvPr id="10255" name="TextBox 15"/>
          <p:cNvSpPr txBox="1">
            <a:spLocks noChangeArrowheads="1"/>
          </p:cNvSpPr>
          <p:nvPr/>
        </p:nvSpPr>
        <p:spPr bwMode="auto">
          <a:xfrm>
            <a:off x="6477000" y="4876800"/>
            <a:ext cx="17526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Final Design will not have this aperture.</a:t>
            </a:r>
          </a:p>
        </p:txBody>
      </p:sp>
      <p:cxnSp>
        <p:nvCxnSpPr>
          <p:cNvPr id="10256" name="Straight Arrow Connector 17"/>
          <p:cNvCxnSpPr>
            <a:cxnSpLocks noChangeShapeType="1"/>
          </p:cNvCxnSpPr>
          <p:nvPr/>
        </p:nvCxnSpPr>
        <p:spPr bwMode="auto">
          <a:xfrm rot="5400000" flipH="1" flipV="1">
            <a:off x="6667500" y="4000500"/>
            <a:ext cx="990600" cy="762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57" name="TextBox 18"/>
          <p:cNvSpPr txBox="1">
            <a:spLocks noChangeArrowheads="1"/>
          </p:cNvSpPr>
          <p:nvPr/>
        </p:nvSpPr>
        <p:spPr bwMode="auto">
          <a:xfrm>
            <a:off x="4191000" y="4267200"/>
            <a:ext cx="1295400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Final design will have rectangular aperture</a:t>
            </a:r>
          </a:p>
        </p:txBody>
      </p:sp>
      <p:cxnSp>
        <p:nvCxnSpPr>
          <p:cNvPr id="10258" name="Straight Arrow Connector 20"/>
          <p:cNvCxnSpPr>
            <a:cxnSpLocks noChangeShapeType="1"/>
          </p:cNvCxnSpPr>
          <p:nvPr/>
        </p:nvCxnSpPr>
        <p:spPr bwMode="auto">
          <a:xfrm rot="5400000" flipH="1" flipV="1">
            <a:off x="4838700" y="3314700"/>
            <a:ext cx="12954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AEBAC-AC64-4A14-A114-90C0EFA5FA9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u="sng" dirty="0" smtClean="0"/>
              <a:t>Specifications</a:t>
            </a:r>
          </a:p>
        </p:txBody>
      </p:sp>
      <p:sp>
        <p:nvSpPr>
          <p:cNvPr id="11267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D082427-24F3-4901-B5CE-48690B7B8734}" type="datetime1">
              <a:rPr lang="en-US" smtClean="0">
                <a:latin typeface="Arial" pitchFamily="34" charset="0"/>
              </a:rPr>
              <a:pPr/>
              <a:t>1/26/2009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533400" y="1295400"/>
            <a:ext cx="8077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The following are some of the specs for the square cavity: </a:t>
            </a:r>
            <a:br>
              <a:rPr lang="en-US" sz="1400" dirty="0"/>
            </a:br>
            <a:r>
              <a:rPr lang="en-US" sz="1400" dirty="0"/>
              <a:t>                      Tolerance of parts = ± 0.005" </a:t>
            </a:r>
            <a:br>
              <a:rPr lang="en-US" sz="1400" dirty="0"/>
            </a:br>
            <a:r>
              <a:rPr lang="en-US" sz="1400" dirty="0"/>
              <a:t>                       Inside finish          = 30 </a:t>
            </a:r>
            <a:r>
              <a:rPr lang="en-US" sz="1400" dirty="0" smtClean="0"/>
              <a:t>µ </a:t>
            </a:r>
            <a:r>
              <a:rPr lang="en-US" sz="1400" dirty="0"/>
              <a:t>inches </a:t>
            </a:r>
            <a:br>
              <a:rPr lang="en-US" sz="1400" dirty="0"/>
            </a:br>
            <a:r>
              <a:rPr lang="en-US" sz="1400" dirty="0"/>
              <a:t>                       Average power    =   5 kW distributed equally of the inside surface. </a:t>
            </a:r>
            <a:br>
              <a:rPr lang="en-US" sz="1400" dirty="0"/>
            </a:br>
            <a:r>
              <a:rPr lang="en-US" sz="1400" dirty="0"/>
              <a:t>                      If machined out of SS, copper plated with 0.0015 inches </a:t>
            </a:r>
            <a:br>
              <a:rPr lang="en-US" sz="1400" dirty="0"/>
            </a:br>
            <a:r>
              <a:rPr lang="en-US" sz="1400" dirty="0"/>
              <a:t>                      If machined out </a:t>
            </a:r>
            <a:r>
              <a:rPr lang="en-US" sz="1400" dirty="0" smtClean="0"/>
              <a:t>of Al </a:t>
            </a:r>
            <a:r>
              <a:rPr lang="en-US" sz="1400" dirty="0"/>
              <a:t>, plating must be non-magnetic, =   0.0015 inches. </a:t>
            </a:r>
          </a:p>
          <a:p>
            <a:r>
              <a:rPr lang="en-US" sz="1400" dirty="0"/>
              <a:t>                      Examine Mig welding, electron beam welding, or brazing.</a:t>
            </a:r>
          </a:p>
          <a:p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 </a:t>
            </a:r>
            <a:r>
              <a:rPr lang="en-US" sz="1400" dirty="0" smtClean="0"/>
              <a:t>Plans:</a:t>
            </a:r>
            <a:endParaRPr lang="en-US" sz="1400" dirty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</a:t>
            </a:r>
            <a:r>
              <a:rPr lang="en-US" sz="1400" dirty="0" smtClean="0"/>
              <a:t>Parts could be</a:t>
            </a:r>
            <a:r>
              <a:rPr lang="en-US" sz="1400" dirty="0" smtClean="0"/>
              <a:t> </a:t>
            </a:r>
            <a:r>
              <a:rPr lang="en-US" sz="1400" dirty="0" smtClean="0"/>
              <a:t>machined at FNAL </a:t>
            </a:r>
            <a:r>
              <a:rPr lang="en-US" sz="1400" dirty="0"/>
              <a:t>or </a:t>
            </a:r>
            <a:r>
              <a:rPr lang="en-US" sz="1400" dirty="0" smtClean="0"/>
              <a:t>Mississippi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</a:t>
            </a:r>
            <a:r>
              <a:rPr lang="en-US" sz="1400" dirty="0" smtClean="0"/>
              <a:t>B</a:t>
            </a:r>
            <a:r>
              <a:rPr lang="en-US" sz="1400" dirty="0" smtClean="0"/>
              <a:t>efore </a:t>
            </a:r>
            <a:r>
              <a:rPr lang="en-US" sz="1400" dirty="0"/>
              <a:t>welding and plating, machine a much </a:t>
            </a:r>
            <a:r>
              <a:rPr lang="en-US" sz="1400" dirty="0" smtClean="0"/>
              <a:t>smaller </a:t>
            </a:r>
            <a:r>
              <a:rPr lang="en-US" sz="1400" dirty="0"/>
              <a:t>coupling hole, clamp together  to measure Frequency, Q, and coupling factor. </a:t>
            </a:r>
            <a:endParaRPr lang="en-US" sz="1400" dirty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</a:t>
            </a:r>
            <a:r>
              <a:rPr lang="en-US" sz="1400" dirty="0" smtClean="0"/>
              <a:t>After </a:t>
            </a:r>
            <a:r>
              <a:rPr lang="en-US" sz="1400" dirty="0"/>
              <a:t>this </a:t>
            </a:r>
            <a:r>
              <a:rPr lang="en-US" sz="1400" dirty="0" smtClean="0"/>
              <a:t>step, </a:t>
            </a:r>
            <a:r>
              <a:rPr lang="en-US" sz="1400" dirty="0"/>
              <a:t>machine a slightly bigger coupling </a:t>
            </a:r>
            <a:r>
              <a:rPr lang="en-US" sz="1400" dirty="0" smtClean="0"/>
              <a:t>hole and </a:t>
            </a:r>
            <a:r>
              <a:rPr lang="en-US" sz="1400" dirty="0"/>
              <a:t>determine the </a:t>
            </a:r>
            <a:r>
              <a:rPr lang="en-US" sz="1400" dirty="0" smtClean="0"/>
              <a:t>above.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</a:t>
            </a:r>
            <a:r>
              <a:rPr lang="en-US" sz="1400" dirty="0" smtClean="0"/>
              <a:t>The </a:t>
            </a:r>
            <a:r>
              <a:rPr lang="en-US" sz="1400" dirty="0"/>
              <a:t>last step before welding, etc., and plating is to enlarge the hole one more time and </a:t>
            </a:r>
            <a:r>
              <a:rPr lang="en-US" sz="1400" dirty="0" smtClean="0"/>
              <a:t>determine </a:t>
            </a:r>
            <a:r>
              <a:rPr lang="en-US" sz="1400" dirty="0"/>
              <a:t>if we have the correct coupling hole size. Repeat this if </a:t>
            </a:r>
            <a:r>
              <a:rPr lang="en-US" sz="1400" dirty="0" smtClean="0"/>
              <a:t>necessary.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</a:t>
            </a:r>
            <a:r>
              <a:rPr lang="en-US" sz="1400" dirty="0" smtClean="0"/>
              <a:t>Finally </a:t>
            </a:r>
            <a:r>
              <a:rPr lang="en-US" sz="1400" dirty="0"/>
              <a:t>weld and copper plate. Repeat the above measurements and enlarge the coupling hole if </a:t>
            </a:r>
            <a:r>
              <a:rPr lang="en-US" sz="1400" dirty="0" smtClean="0"/>
              <a:t>necessary.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All </a:t>
            </a:r>
            <a:r>
              <a:rPr lang="en-US" sz="1400" dirty="0"/>
              <a:t>the materials must be non-magnetic including the welding, brazing, </a:t>
            </a:r>
            <a:r>
              <a:rPr lang="en-US" sz="1400" dirty="0" smtClean="0"/>
              <a:t>etc.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DCA6A1-474C-4A31-AF8F-3051FA5BA32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672623-D24C-493A-8135-3DF3FE9AA20E}" type="datetime1">
              <a:rPr lang="en-US" smtClean="0"/>
              <a:pPr>
                <a:defRPr/>
              </a:pPr>
              <a:t>1/26/2009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5AFE2-ADBE-4D7B-955D-07260160EF3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219200"/>
            <a:ext cx="6934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A team headed by Joel </a:t>
            </a:r>
            <a:r>
              <a:rPr lang="en-US" sz="2000" dirty="0" err="1" smtClean="0"/>
              <a:t>Misek</a:t>
            </a:r>
            <a:r>
              <a:rPr lang="en-US" sz="20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smtClean="0"/>
              <a:t>AD </a:t>
            </a:r>
            <a:r>
              <a:rPr lang="en-US" sz="2000" dirty="0" smtClean="0"/>
              <a:t>Mechanical </a:t>
            </a:r>
            <a:r>
              <a:rPr lang="en-US" sz="2000" dirty="0" smtClean="0"/>
              <a:t>D</a:t>
            </a:r>
            <a:r>
              <a:rPr lang="en-US" sz="2000" dirty="0" smtClean="0"/>
              <a:t>ept), with </a:t>
            </a:r>
            <a:r>
              <a:rPr lang="en-US" sz="2000" dirty="0" smtClean="0"/>
              <a:t>Tim </a:t>
            </a:r>
            <a:r>
              <a:rPr lang="en-US" sz="2000" dirty="0" err="1" smtClean="0"/>
              <a:t>Hamerla</a:t>
            </a:r>
            <a:r>
              <a:rPr lang="en-US" sz="2000" dirty="0" smtClean="0"/>
              <a:t> (senior designer) </a:t>
            </a:r>
            <a:r>
              <a:rPr lang="en-US" sz="2000" dirty="0" smtClean="0"/>
              <a:t>and Mark </a:t>
            </a:r>
            <a:r>
              <a:rPr lang="en-US" sz="2000" dirty="0" smtClean="0"/>
              <a:t>Lebrun (Co-Op </a:t>
            </a:r>
            <a:r>
              <a:rPr lang="en-US" sz="2000" dirty="0" smtClean="0"/>
              <a:t>student from </a:t>
            </a:r>
            <a:r>
              <a:rPr lang="en-US" sz="2000" dirty="0" smtClean="0"/>
              <a:t>IU) </a:t>
            </a:r>
            <a:r>
              <a:rPr lang="en-US" sz="2000" dirty="0" smtClean="0"/>
              <a:t>have been working on the design and fabrication of the orthogonal cavity. AD mechanical department has great experience in fabrication, welding, brazing, electron beam welding and electro-plating.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The first round of HFSS designs have been completed. The dimensions have been transferred directly from HFSS to the drafting department.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A list of specifications has been developed from the HFSS modeling and MAFIA.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A preliminary concept for rotating the cavity in place has been developed and other schemes are being explored.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524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Summary</a:t>
            </a:r>
            <a:endParaRPr lang="en-US" sz="2800" u="sn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4711</TotalTime>
  <Words>953</Words>
  <Application>Microsoft Office PowerPoint</Application>
  <PresentationFormat>On-screen Show (4:3)</PresentationFormat>
  <Paragraphs>130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Slide 1</vt:lpstr>
      <vt:lpstr>Slide 2</vt:lpstr>
      <vt:lpstr>B field effect on breakdown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Specifications</vt:lpstr>
      <vt:lpstr>Slide 16</vt:lpstr>
    </vt:vector>
  </TitlesOfParts>
  <Company>Fermilab | Accelerator Division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moretti</dc:creator>
  <cp:lastModifiedBy>Yagmur Torun</cp:lastModifiedBy>
  <cp:revision>75</cp:revision>
  <dcterms:created xsi:type="dcterms:W3CDTF">2008-11-12T15:05:28Z</dcterms:created>
  <dcterms:modified xsi:type="dcterms:W3CDTF">2009-01-26T21:11:10Z</dcterms:modified>
</cp:coreProperties>
</file>