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3" r:id="rId2"/>
    <p:sldId id="328" r:id="rId3"/>
    <p:sldId id="329" r:id="rId4"/>
    <p:sldId id="324" r:id="rId5"/>
    <p:sldId id="325" r:id="rId6"/>
    <p:sldId id="326" r:id="rId7"/>
    <p:sldId id="327" r:id="rId8"/>
    <p:sldId id="330" r:id="rId9"/>
    <p:sldId id="331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00FF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9216" autoAdjust="0"/>
  </p:normalViewPr>
  <p:slideViewPr>
    <p:cSldViewPr snapToObjects="1">
      <p:cViewPr>
        <p:scale>
          <a:sx n="121" d="100"/>
          <a:sy n="121" d="100"/>
        </p:scale>
        <p:origin x="-864" y="32"/>
      </p:cViewPr>
      <p:guideLst>
        <p:guide orient="horz" pos="2160"/>
        <p:guide pos="35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2/13/13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2/13/13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file://localhost/Users/hisham/Documents/BNL_LOGO/Rev_Logo_Big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13/12/12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1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310467"/>
            <a:ext cx="1447800" cy="497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r>
              <a:rPr lang="en-US" sz="1100" smtClean="0"/>
              <a:t>13/12/12</a:t>
            </a:r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13/12/12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68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file://localhost/Users/hisham/Documents/BNL_LOGO/Rev_Logo_Big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rot="16200000">
            <a:off x="4000501" y="-3695699"/>
            <a:ext cx="609598" cy="83058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 rot="16200000">
            <a:off x="4381501" y="-3390900"/>
            <a:ext cx="609599" cy="76962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6962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914400" y="6570609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r>
              <a:rPr lang="en-US" smtClean="0"/>
              <a:t>13/12/12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150791" y="762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9232" y="6013912"/>
            <a:ext cx="1295400" cy="39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hdr="0" ftr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239000" cy="5334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b="1" dirty="0" smtClean="0"/>
              <a:t>Current progress in </a:t>
            </a:r>
            <a:r>
              <a:rPr lang="en-US" b="1" dirty="0"/>
              <a:t>The Muon </a:t>
            </a:r>
            <a:r>
              <a:rPr lang="en-US" b="1" dirty="0" smtClean="0"/>
              <a:t>Collider/Neutrino Factory Frontend</a:t>
            </a:r>
            <a:endParaRPr lang="en-US" b="1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6934200" cy="1161288"/>
          </a:xfrm>
          <a:solidFill>
            <a:schemeClr val="bg1">
              <a:alpha val="16000"/>
            </a:schemeClr>
          </a:solidFill>
        </p:spPr>
        <p:txBody>
          <a:bodyPr>
            <a:noAutofit/>
          </a:bodyPr>
          <a:lstStyle>
            <a:extLst/>
          </a:lstStyle>
          <a:p>
            <a:pPr algn="ctr">
              <a:lnSpc>
                <a:spcPct val="110000"/>
              </a:lnSpc>
            </a:pPr>
            <a:r>
              <a:rPr lang="en-US" sz="1400" dirty="0" smtClean="0"/>
              <a:t>HISHAM KAMAL SAYED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/>
              <a:t>Physics Department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/>
              <a:t>BROOKHAVEN NATIONAL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202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TGT-AAG  Meeting           Feb. </a:t>
            </a:r>
            <a:r>
              <a:rPr lang="en-US" dirty="0" smtClean="0"/>
              <a:t>014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4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MPI-ICOOL330 on NERSC (R. </a:t>
            </a:r>
            <a:r>
              <a:rPr lang="en-US" dirty="0" err="1" smtClean="0"/>
              <a:t>Ryne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A new tool was implemented at NERSC ICOOL-MPI by R. </a:t>
            </a:r>
            <a:r>
              <a:rPr lang="en-US" dirty="0" err="1" smtClean="0"/>
              <a:t>Ryne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Two test runs.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5280" y="233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Screen Shot 2013-02-11 at 5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4118610" cy="2892756"/>
          </a:xfrm>
          <a:prstGeom prst="rect">
            <a:avLst/>
          </a:prstGeom>
        </p:spPr>
      </p:pic>
      <p:pic>
        <p:nvPicPr>
          <p:cNvPr id="12" name="Picture 11" descr="Screen Shot 2013-02-11 at 5.2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0"/>
            <a:ext cx="4038600" cy="2845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19812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 Factory Front End Bench Mark</a:t>
            </a:r>
          </a:p>
          <a:p>
            <a:r>
              <a:rPr lang="en-US" dirty="0" err="1" smtClean="0"/>
              <a:t>Nmu</a:t>
            </a:r>
            <a:r>
              <a:rPr lang="en-US" dirty="0" smtClean="0"/>
              <a:t>=45000</a:t>
            </a:r>
          </a:p>
          <a:p>
            <a:r>
              <a:rPr lang="en-US" dirty="0" smtClean="0"/>
              <a:t>Icool330 runtime~ 30 </a:t>
            </a:r>
            <a:r>
              <a:rPr lang="en-US" dirty="0" err="1" smtClean="0"/>
              <a:t>mins</a:t>
            </a:r>
            <a:r>
              <a:rPr lang="en-US" dirty="0" smtClean="0"/>
              <a:t>    -   MPI-ICOOL330~ 2 </a:t>
            </a:r>
            <a:r>
              <a:rPr lang="en-US" dirty="0" err="1" smtClean="0"/>
              <a:t>mins</a:t>
            </a:r>
            <a:r>
              <a:rPr lang="en-US" dirty="0" smtClean="0"/>
              <a:t> with 480 cores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MPI-ICOOL330 on NERSC (R. </a:t>
            </a:r>
            <a:r>
              <a:rPr lang="en-US" dirty="0" err="1" smtClean="0"/>
              <a:t>Ryne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A new tool was implemented at NERSC ICOOL-MPI by R. </a:t>
            </a:r>
            <a:r>
              <a:rPr lang="en-US" dirty="0" err="1" smtClean="0"/>
              <a:t>Ryne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Two test runs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5280" y="233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9812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Merge 6D G cooling Channel (R. </a:t>
            </a:r>
            <a:r>
              <a:rPr lang="en-US" dirty="0" err="1" smtClean="0"/>
              <a:t>Fernow</a:t>
            </a:r>
            <a:r>
              <a:rPr lang="en-US" dirty="0" smtClean="0"/>
              <a:t> - </a:t>
            </a:r>
            <a:r>
              <a:rPr lang="en-US" dirty="0" err="1" smtClean="0"/>
              <a:t>Diktys</a:t>
            </a:r>
            <a:r>
              <a:rPr lang="en-US" dirty="0" smtClean="0"/>
              <a:t> version)</a:t>
            </a:r>
          </a:p>
          <a:p>
            <a:r>
              <a:rPr lang="en-US" dirty="0" err="1" smtClean="0"/>
              <a:t>Nmu</a:t>
            </a:r>
            <a:r>
              <a:rPr lang="en-US" dirty="0" smtClean="0"/>
              <a:t>=225000</a:t>
            </a:r>
          </a:p>
          <a:p>
            <a:r>
              <a:rPr lang="en-US" dirty="0" smtClean="0"/>
              <a:t>MPI-ICOOL330~ 2 </a:t>
            </a:r>
            <a:r>
              <a:rPr lang="en-US" dirty="0" err="1" smtClean="0"/>
              <a:t>mins</a:t>
            </a:r>
            <a:r>
              <a:rPr lang="en-US" dirty="0" smtClean="0"/>
              <a:t> with 480 cores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3-02-12 at 7.3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0086"/>
            <a:ext cx="4876800" cy="3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3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neuffer’s</a:t>
            </a:r>
            <a:r>
              <a:rPr lang="en-US" dirty="0" smtClean="0"/>
              <a:t> </a:t>
            </a:r>
            <a:r>
              <a:rPr lang="en-US" dirty="0" smtClean="0"/>
              <a:t>High frequency </a:t>
            </a:r>
            <a:r>
              <a:rPr lang="en-US" dirty="0" err="1" smtClean="0"/>
              <a:t>buncher</a:t>
            </a:r>
            <a:r>
              <a:rPr lang="en-US" dirty="0" smtClean="0"/>
              <a:t> &amp; phase rotator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8077200" cy="381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D. </a:t>
            </a:r>
            <a:r>
              <a:rPr lang="en-US" sz="1600" dirty="0" err="1" smtClean="0"/>
              <a:t>Neuffer</a:t>
            </a:r>
            <a:r>
              <a:rPr lang="en-US" sz="1600" dirty="0" smtClean="0"/>
              <a:t> Scheme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dirty="0" smtClean="0"/>
              <a:t>13/12/12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38178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Convert a muon bunch with large energy spread into a long string of bunches matched into </a:t>
            </a:r>
            <a:r>
              <a:rPr lang="en-US" sz="1400" dirty="0" smtClean="0"/>
              <a:t>200 </a:t>
            </a:r>
            <a:r>
              <a:rPr lang="en-US" sz="1400" dirty="0"/>
              <a:t>MHz </a:t>
            </a:r>
            <a:r>
              <a:rPr lang="en-US" sz="1400" dirty="0" err="1" smtClean="0"/>
              <a:t>rf</a:t>
            </a:r>
            <a:r>
              <a:rPr lang="en-US" sz="1400" dirty="0" smtClean="0"/>
              <a:t> cooling section</a:t>
            </a:r>
            <a:endParaRPr lang="en-US" sz="1400" dirty="0"/>
          </a:p>
        </p:txBody>
      </p:sp>
      <p:pic>
        <p:nvPicPr>
          <p:cNvPr id="10" name="Picture 9" descr="Screen Shot 2013-02-07 at 11.35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10152"/>
          <a:stretch/>
        </p:blipFill>
        <p:spPr>
          <a:xfrm>
            <a:off x="5029200" y="1676400"/>
            <a:ext cx="4038600" cy="12664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35052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dirty="0" smtClean="0"/>
              <a:t>. </a:t>
            </a:r>
            <a:r>
              <a:rPr lang="en-US" sz="1200" b="1" dirty="0"/>
              <a:t>The Drift section: </a:t>
            </a:r>
            <a:r>
              <a:rPr lang="en-US" sz="1200" dirty="0"/>
              <a:t>length of the </a:t>
            </a:r>
            <a:r>
              <a:rPr lang="en-US" sz="1200" dirty="0" smtClean="0"/>
              <a:t>section</a:t>
            </a:r>
          </a:p>
          <a:p>
            <a:r>
              <a:rPr lang="en-US" sz="1200" dirty="0" smtClean="0"/>
              <a:t>2</a:t>
            </a:r>
            <a:r>
              <a:rPr lang="en-US" sz="1200" dirty="0"/>
              <a:t>. </a:t>
            </a:r>
            <a:r>
              <a:rPr lang="en-US" sz="1200" b="1" dirty="0"/>
              <a:t>The </a:t>
            </a:r>
            <a:r>
              <a:rPr lang="en-US" sz="1200" b="1" dirty="0" err="1"/>
              <a:t>Buncher</a:t>
            </a:r>
            <a:r>
              <a:rPr lang="en-US" sz="1200" b="1" dirty="0"/>
              <a:t> section: 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200" dirty="0" smtClean="0"/>
              <a:t>length </a:t>
            </a:r>
            <a:r>
              <a:rPr lang="en-US" sz="1200" dirty="0"/>
              <a:t>of the </a:t>
            </a:r>
            <a:r>
              <a:rPr lang="en-US" sz="1200" dirty="0" smtClean="0"/>
              <a:t>section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200" dirty="0" smtClean="0"/>
              <a:t>Bunching voltage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200" dirty="0" smtClean="0"/>
              <a:t>Voltage increase (parabolic </a:t>
            </a:r>
            <a:r>
              <a:rPr lang="en-US" sz="1200" dirty="0"/>
              <a:t>increase in voltage </a:t>
            </a:r>
            <a:r>
              <a:rPr lang="en-US" sz="1200" dirty="0" smtClean="0"/>
              <a:t>(</a:t>
            </a:r>
            <a:r>
              <a:rPr lang="en-US" sz="1200" dirty="0" err="1" smtClean="0"/>
              <a:t>Vrf</a:t>
            </a:r>
            <a:r>
              <a:rPr lang="en-US" sz="1200" dirty="0" smtClean="0"/>
              <a:t> </a:t>
            </a:r>
            <a:r>
              <a:rPr lang="en-US" sz="1200" dirty="0"/>
              <a:t>= </a:t>
            </a:r>
            <a:r>
              <a:rPr lang="en-US" sz="1200" dirty="0" err="1" smtClean="0"/>
              <a:t>Vrf</a:t>
            </a:r>
            <a:r>
              <a:rPr lang="en-US" sz="1200" baseline="-25000" dirty="0" err="1" smtClean="0"/>
              <a:t>rinal</a:t>
            </a:r>
            <a:r>
              <a:rPr lang="en-US" sz="1200" dirty="0" smtClean="0"/>
              <a:t> </a:t>
            </a:r>
            <a:r>
              <a:rPr lang="en-US" sz="1200" dirty="0"/>
              <a:t>(z/</a:t>
            </a:r>
            <a:r>
              <a:rPr lang="en-US" sz="1200" dirty="0" err="1"/>
              <a:t>Lbuncher</a:t>
            </a:r>
            <a:r>
              <a:rPr lang="en-US" sz="1200" dirty="0"/>
              <a:t>)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200" dirty="0" smtClean="0"/>
              <a:t>Distance </a:t>
            </a:r>
            <a:r>
              <a:rPr lang="en-US" sz="1200" dirty="0"/>
              <a:t>between the reference energy </a:t>
            </a:r>
            <a:r>
              <a:rPr lang="en-US" sz="1200" dirty="0" smtClean="0"/>
              <a:t>particles.</a:t>
            </a:r>
            <a:endParaRPr lang="en-US" sz="1200" dirty="0" smtClean="0"/>
          </a:p>
          <a:p>
            <a:r>
              <a:rPr lang="en-US" sz="1200" dirty="0" smtClean="0"/>
              <a:t>3. </a:t>
            </a:r>
            <a:r>
              <a:rPr lang="en-US" sz="1200" b="1" dirty="0"/>
              <a:t>The </a:t>
            </a:r>
            <a:r>
              <a:rPr lang="en-US" sz="1200" b="1" dirty="0" err="1"/>
              <a:t>φ-δE</a:t>
            </a:r>
            <a:r>
              <a:rPr lang="en-US" sz="1200" b="1" dirty="0"/>
              <a:t> rotation: 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/>
              <a:t>The length (</a:t>
            </a:r>
            <a:r>
              <a:rPr lang="en-US" sz="1200" dirty="0"/>
              <a:t>optimum </a:t>
            </a:r>
            <a:r>
              <a:rPr lang="en-US" sz="1200" dirty="0" err="1"/>
              <a:t>rf</a:t>
            </a:r>
            <a:r>
              <a:rPr lang="en-US" sz="1200" dirty="0"/>
              <a:t> rotation section length should be </a:t>
            </a:r>
            <a:r>
              <a:rPr lang="en-US" sz="1200" dirty="0" smtClean="0"/>
              <a:t>adjusted)</a:t>
            </a:r>
            <a:endParaRPr lang="en-US" sz="1200" dirty="0" smtClean="0"/>
          </a:p>
          <a:p>
            <a:pPr marL="171450" indent="-171450">
              <a:buFont typeface="Courier New"/>
              <a:buChar char="o"/>
            </a:pPr>
            <a:r>
              <a:rPr lang="en-US" sz="1200" dirty="0" err="1" smtClean="0"/>
              <a:t>rf</a:t>
            </a:r>
            <a:r>
              <a:rPr lang="en-US" sz="1200" dirty="0" smtClean="0"/>
              <a:t> </a:t>
            </a:r>
            <a:r>
              <a:rPr lang="en-US" sz="1200" dirty="0"/>
              <a:t>voltage </a:t>
            </a:r>
            <a:endParaRPr lang="en-US" sz="1200" dirty="0" smtClean="0"/>
          </a:p>
          <a:p>
            <a:pPr marL="171450" indent="-171450">
              <a:buFont typeface="Courier New"/>
              <a:buChar char="o"/>
            </a:pPr>
            <a:r>
              <a:rPr lang="en-US" sz="1200" dirty="0" smtClean="0"/>
              <a:t>The </a:t>
            </a:r>
            <a:r>
              <a:rPr lang="en-US" sz="1200" dirty="0" err="1"/>
              <a:t>rf</a:t>
            </a:r>
            <a:r>
              <a:rPr lang="en-US" sz="1200" dirty="0"/>
              <a:t> frequency is constant and set to the matched value at the end of the </a:t>
            </a:r>
            <a:r>
              <a:rPr lang="en-US" sz="1200" dirty="0" err="1" smtClean="0"/>
              <a:t>buncher</a:t>
            </a:r>
            <a:endParaRPr lang="en-US" sz="1200" dirty="0" smtClean="0"/>
          </a:p>
          <a:p>
            <a:pPr marL="171450" indent="-171450">
              <a:buFont typeface="Courier New"/>
              <a:buChar char="o"/>
            </a:pPr>
            <a:r>
              <a:rPr lang="en-US" sz="1200" dirty="0" smtClean="0"/>
              <a:t>The </a:t>
            </a:r>
            <a:r>
              <a:rPr lang="en-US" sz="1200" dirty="0" err="1"/>
              <a:t>rf</a:t>
            </a:r>
            <a:r>
              <a:rPr lang="en-US" sz="1200" dirty="0"/>
              <a:t> wavelength and phase could be </a:t>
            </a:r>
            <a:r>
              <a:rPr lang="en-US" sz="1200" dirty="0" smtClean="0"/>
              <a:t>perturbed </a:t>
            </a:r>
            <a:r>
              <a:rPr lang="en-US" sz="1200" dirty="0"/>
              <a:t>to optimize </a:t>
            </a:r>
            <a:r>
              <a:rPr lang="en-US" sz="1200" dirty="0" smtClean="0"/>
              <a:t>performance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/>
              <a:t>Central </a:t>
            </a:r>
            <a:r>
              <a:rPr lang="en-US" sz="1200" dirty="0"/>
              <a:t>reference energy </a:t>
            </a:r>
            <a:r>
              <a:rPr lang="en-US" sz="1200" dirty="0" smtClean="0"/>
              <a:t>could </a:t>
            </a:r>
            <a:r>
              <a:rPr lang="en-US" sz="1200" dirty="0"/>
              <a:t>be perturbed for optimization. </a:t>
            </a:r>
            <a:endParaRPr lang="en-US" sz="1200" dirty="0" smtClean="0"/>
          </a:p>
          <a:p>
            <a:r>
              <a:rPr lang="en-US" sz="1200" b="1" dirty="0" smtClean="0"/>
              <a:t>4. The </a:t>
            </a:r>
            <a:r>
              <a:rPr lang="en-US" sz="1200" b="1" dirty="0"/>
              <a:t>cooling </a:t>
            </a:r>
            <a:r>
              <a:rPr lang="en-US" sz="1200" b="1" dirty="0" smtClean="0"/>
              <a:t>system:</a:t>
            </a:r>
            <a:r>
              <a:rPr lang="en-US" sz="1200" dirty="0" smtClean="0"/>
              <a:t>  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/>
              <a:t>The </a:t>
            </a:r>
            <a:r>
              <a:rPr lang="en-US" sz="1200" dirty="0" err="1"/>
              <a:t>rf</a:t>
            </a:r>
            <a:r>
              <a:rPr lang="en-US" sz="1200" dirty="0"/>
              <a:t> wavelength </a:t>
            </a:r>
            <a:r>
              <a:rPr lang="en-US" sz="1200" dirty="0" smtClean="0"/>
              <a:t>readjusted </a:t>
            </a:r>
            <a:r>
              <a:rPr lang="en-US" sz="1200" dirty="0"/>
              <a:t>to match the spacing between the reference </a:t>
            </a:r>
            <a:r>
              <a:rPr lang="en-US" sz="1200" dirty="0" smtClean="0"/>
              <a:t>particles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905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 </a:t>
            </a:r>
            <a:r>
              <a:rPr lang="en-US" sz="1400" dirty="0" smtClean="0"/>
              <a:t>optimizing upstream capture-decay sections changes phase space distribution getting to </a:t>
            </a:r>
            <a:r>
              <a:rPr lang="en-US" sz="1400" dirty="0" err="1" smtClean="0"/>
              <a:t>buncher</a:t>
            </a:r>
            <a:r>
              <a:rPr lang="en-US" sz="1400" dirty="0" smtClean="0"/>
              <a:t>-rotator sections.</a:t>
            </a:r>
          </a:p>
          <a:p>
            <a:r>
              <a:rPr lang="en-US" sz="1400" b="1" dirty="0" smtClean="0"/>
              <a:t>Ultimately</a:t>
            </a:r>
            <a:r>
              <a:rPr lang="en-US" sz="1400" dirty="0" smtClean="0"/>
              <a:t>: Global optimization of the Front-End  utilizing NERSC &amp; Genetic optimization </a:t>
            </a:r>
            <a:r>
              <a:rPr lang="en-US" sz="1400" dirty="0" smtClean="0"/>
              <a:t>algorithms (LBL R. </a:t>
            </a:r>
            <a:r>
              <a:rPr lang="en-US" sz="1400" dirty="0" err="1" smtClean="0"/>
              <a:t>Ryne</a:t>
            </a:r>
            <a:r>
              <a:rPr lang="en-US" sz="1400" dirty="0" smtClean="0"/>
              <a:t> &amp; J. </a:t>
            </a:r>
            <a:r>
              <a:rPr lang="en-US" sz="1400" dirty="0" err="1" smtClean="0"/>
              <a:t>Qiang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r>
              <a:rPr lang="en-US" sz="1400" dirty="0" smtClean="0"/>
              <a:t>Target – Decay – </a:t>
            </a:r>
            <a:r>
              <a:rPr lang="en-US" sz="1400" dirty="0" err="1" smtClean="0"/>
              <a:t>Buncher</a:t>
            </a:r>
            <a:r>
              <a:rPr lang="en-US" sz="1400" dirty="0" smtClean="0"/>
              <a:t> – Rotator - Cooling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609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00501" y="-3390900"/>
            <a:ext cx="609599" cy="7696200"/>
          </a:xfrm>
        </p:spPr>
        <p:txBody>
          <a:bodyPr/>
          <a:lstStyle/>
          <a:p>
            <a:r>
              <a:rPr lang="en-US" dirty="0"/>
              <a:t>Tweaking </a:t>
            </a:r>
            <a:r>
              <a:rPr lang="en-US" dirty="0" err="1"/>
              <a:t>neuffer’s</a:t>
            </a:r>
            <a:r>
              <a:rPr lang="en-US" dirty="0"/>
              <a:t> High frequency </a:t>
            </a:r>
            <a:r>
              <a:rPr lang="en-US" dirty="0" err="1"/>
              <a:t>buncher</a:t>
            </a:r>
            <a:r>
              <a:rPr lang="en-US" dirty="0"/>
              <a:t> &amp; phase rotator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RF fixed from FE standard Lattice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1200" y="1899522"/>
            <a:ext cx="5410200" cy="4044078"/>
            <a:chOff x="3352800" y="1899522"/>
            <a:chExt cx="5410200" cy="4044078"/>
          </a:xfrm>
        </p:grpSpPr>
        <p:pic>
          <p:nvPicPr>
            <p:cNvPr id="6" name="Picture 5" descr="Screen Shot 2013-02-07 at 12.37.2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762" y="2303580"/>
              <a:ext cx="5258238" cy="36400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1905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Drift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1899522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ctr">
                <a:defRPr>
                  <a:solidFill>
                    <a:srgbClr val="FF00FF"/>
                  </a:solidFill>
                </a:defRPr>
              </a:lvl1pPr>
              <a:extLst/>
            </a:lstStyle>
            <a:p>
              <a:r>
                <a:rPr lang="en-US" dirty="0" err="1"/>
                <a:t>Buncher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1905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Rotator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905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FFCC"/>
                  </a:solidFill>
                </a:rPr>
                <a:t>Cooling</a:t>
              </a:r>
              <a:endParaRPr lang="en-US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64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Tweaking </a:t>
            </a:r>
            <a:r>
              <a:rPr lang="en-US" dirty="0" err="1"/>
              <a:t>neuffer’s</a:t>
            </a:r>
            <a:r>
              <a:rPr lang="en-US" dirty="0"/>
              <a:t> High frequency </a:t>
            </a:r>
            <a:r>
              <a:rPr lang="en-US" dirty="0" err="1"/>
              <a:t>buncher</a:t>
            </a:r>
            <a:r>
              <a:rPr lang="en-US" dirty="0"/>
              <a:t> &amp; phase rotator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RF fixed from FE standard Lattice                                                                                                                    RF Varied by ICOOL </a:t>
            </a:r>
            <a:r>
              <a:rPr lang="en-US" dirty="0"/>
              <a:t>from FE standard Lattice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24400" y="1371600"/>
            <a:ext cx="3962400" cy="2520073"/>
            <a:chOff x="3352800" y="1899522"/>
            <a:chExt cx="4790991" cy="40440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303581"/>
              <a:ext cx="4790991" cy="36400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19050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</a:rPr>
                <a:t>Drift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1899522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ctr">
                <a:defRPr>
                  <a:solidFill>
                    <a:srgbClr val="FF00FF"/>
                  </a:solidFill>
                </a:defRPr>
              </a:lvl1pPr>
              <a:extLst/>
            </a:lstStyle>
            <a:p>
              <a:r>
                <a:rPr lang="en-US" sz="1050" dirty="0" err="1"/>
                <a:t>Buncher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1905000"/>
              <a:ext cx="106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FF"/>
                  </a:solidFill>
                </a:rPr>
                <a:t>Rotator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905000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CCFFCC"/>
                  </a:solidFill>
                </a:rPr>
                <a:t>Cooling</a:t>
              </a:r>
              <a:endParaRPr lang="en-US" sz="1050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00" y="1447800"/>
            <a:ext cx="4152900" cy="2514600"/>
            <a:chOff x="3352800" y="1899522"/>
            <a:chExt cx="5410200" cy="4044078"/>
          </a:xfrm>
        </p:grpSpPr>
        <p:pic>
          <p:nvPicPr>
            <p:cNvPr id="13" name="Picture 12" descr="Screen Shot 2013-02-07 at 12.37.2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762" y="2303580"/>
              <a:ext cx="5258238" cy="36400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52800" y="19050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</a:rPr>
                <a:t>Drift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600" y="1899522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ctr">
                <a:defRPr>
                  <a:solidFill>
                    <a:srgbClr val="FF00FF"/>
                  </a:solidFill>
                </a:defRPr>
              </a:lvl1pPr>
              <a:extLst/>
            </a:lstStyle>
            <a:p>
              <a:r>
                <a:rPr lang="en-US" sz="1050" dirty="0" err="1"/>
                <a:t>Buncher</a:t>
              </a:r>
              <a:endParaRPr lang="en-US" sz="105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1905000"/>
              <a:ext cx="106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0000FF"/>
                  </a:solidFill>
                </a:rPr>
                <a:t>Rotator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1905000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CCFFCC"/>
                  </a:solidFill>
                </a:rPr>
                <a:t>Cooling</a:t>
              </a:r>
              <a:endParaRPr lang="en-US" sz="1050" dirty="0">
                <a:solidFill>
                  <a:srgbClr val="CCFFCC"/>
                </a:solidFill>
              </a:endParaRPr>
            </a:p>
          </p:txBody>
        </p:sp>
      </p:grpSp>
      <p:pic>
        <p:nvPicPr>
          <p:cNvPr id="18" name="Picture 17" descr="Screen Shot 2013-02-07 at 12.4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886200" cy="2553601"/>
          </a:xfrm>
          <a:prstGeom prst="rect">
            <a:avLst/>
          </a:prstGeom>
        </p:spPr>
      </p:pic>
      <p:pic>
        <p:nvPicPr>
          <p:cNvPr id="19" name="Picture 18" descr="Screen Shot 2013-02-07 at 1.04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962400" cy="26649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3570" y="5410200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791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31613" y="4419600"/>
            <a:ext cx="1585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RF </a:t>
            </a:r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939127" y="5257800"/>
            <a:ext cx="107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RF Varied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5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Eps_T</a:t>
            </a:r>
            <a:r>
              <a:rPr lang="en-US" dirty="0" smtClean="0"/>
              <a:t>*10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5105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Eps_L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P_avg+0.2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5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Frequency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93" y="4999672"/>
            <a:ext cx="5865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 Section	</a:t>
            </a:r>
            <a:r>
              <a:rPr lang="en-US" dirty="0" smtClean="0"/>
              <a:t>            Region </a:t>
            </a:r>
            <a:r>
              <a:rPr lang="en-US" dirty="0"/>
              <a:t>#	Z [m]	</a:t>
            </a:r>
          </a:p>
          <a:p>
            <a:r>
              <a:rPr lang="en-US" dirty="0"/>
              <a:t>End of decay channel	34	79.6	</a:t>
            </a:r>
          </a:p>
          <a:p>
            <a:r>
              <a:rPr lang="en-US" dirty="0"/>
              <a:t>End of </a:t>
            </a:r>
            <a:r>
              <a:rPr lang="en-US" dirty="0" err="1"/>
              <a:t>Buncher</a:t>
            </a:r>
            <a:r>
              <a:rPr lang="en-US" dirty="0"/>
              <a:t>	</a:t>
            </a:r>
            <a:r>
              <a:rPr lang="en-US" dirty="0" smtClean="0"/>
              <a:t>                 210            112.6</a:t>
            </a:r>
            <a:r>
              <a:rPr lang="en-US" dirty="0"/>
              <a:t>	</a:t>
            </a:r>
          </a:p>
          <a:p>
            <a:r>
              <a:rPr lang="en-US" dirty="0"/>
              <a:t>End of Phase Rotator	308	130.6	</a:t>
            </a:r>
          </a:p>
          <a:p>
            <a:r>
              <a:rPr lang="en-US" dirty="0"/>
              <a:t>End of Cooling	</a:t>
            </a:r>
            <a:r>
              <a:rPr lang="en-US" dirty="0" smtClean="0"/>
              <a:t>                 2117</a:t>
            </a:r>
            <a:r>
              <a:rPr lang="en-US" dirty="0"/>
              <a:t>	323.726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38400" y="1523999"/>
            <a:ext cx="4724400" cy="3337488"/>
            <a:chOff x="1676400" y="1523999"/>
            <a:chExt cx="4724400" cy="3337488"/>
          </a:xfrm>
        </p:grpSpPr>
        <p:pic>
          <p:nvPicPr>
            <p:cNvPr id="6" name="Picture 5" descr="Screen Shot 2013-02-07 at 1.55.5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523999"/>
              <a:ext cx="4724400" cy="333748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648200" y="36576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43400" y="31358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of rotator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810000" y="3581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6000" y="3212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of </a:t>
              </a:r>
              <a:r>
                <a:rPr lang="en-US" dirty="0" err="1" smtClean="0"/>
                <a:t>Buncher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229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 of bunch structure at end of phase rotator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8</a:t>
            </a:fld>
            <a:endParaRPr lang="en-US"/>
          </a:p>
        </p:txBody>
      </p:sp>
      <p:pic>
        <p:nvPicPr>
          <p:cNvPr id="7" name="Picture 6" descr="bunch_freq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72" y="1905000"/>
            <a:ext cx="4674928" cy="3048000"/>
          </a:xfrm>
          <a:prstGeom prst="rect">
            <a:avLst/>
          </a:prstGeom>
        </p:spPr>
      </p:pic>
      <p:pic>
        <p:nvPicPr>
          <p:cNvPr id="9" name="Picture 8" descr="bunch_ti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648200" cy="30861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791200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059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202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4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0135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Book.potx</Template>
  <TotalTime>0</TotalTime>
  <Words>475</Words>
  <Application>Microsoft Macintosh PowerPoint</Application>
  <PresentationFormat>On-screen Show (4:3)</PresentationFormat>
  <Paragraphs>87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Pitch Book</vt:lpstr>
      <vt:lpstr>Current progress in The Muon Collider/Neutrino Factory Frontend</vt:lpstr>
      <vt:lpstr>MPI-ICOOL330 on NERSC (R. Ryne)</vt:lpstr>
      <vt:lpstr>MPI-ICOOL330 on NERSC (R. Ryne)</vt:lpstr>
      <vt:lpstr>neuffer’s High frequency buncher &amp; phase rotator </vt:lpstr>
      <vt:lpstr>Tweaking neuffer’s High frequency buncher &amp; phase rotator </vt:lpstr>
      <vt:lpstr>Tweaking neuffer’s High frequency buncher &amp; phase rotator </vt:lpstr>
      <vt:lpstr>rf Frequency</vt:lpstr>
      <vt:lpstr>Fourier analysis of bunch structure at end of phase rotator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2013-02-14T03:43:50Z</dcterms:modified>
</cp:coreProperties>
</file>