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06" r:id="rId3"/>
    <p:sldId id="302" r:id="rId4"/>
    <p:sldId id="307" r:id="rId5"/>
    <p:sldId id="308" r:id="rId6"/>
    <p:sldId id="305" r:id="rId7"/>
    <p:sldId id="303" r:id="rId8"/>
    <p:sldId id="304" r:id="rId9"/>
    <p:sldId id="288" r:id="rId10"/>
    <p:sldId id="289" r:id="rId11"/>
    <p:sldId id="291" r:id="rId12"/>
    <p:sldId id="294" r:id="rId13"/>
    <p:sldId id="293" r:id="rId14"/>
    <p:sldId id="290" r:id="rId15"/>
    <p:sldId id="292" r:id="rId16"/>
    <p:sldId id="295" r:id="rId17"/>
    <p:sldId id="296" r:id="rId18"/>
    <p:sldId id="297" r:id="rId19"/>
    <p:sldId id="298" r:id="rId20"/>
    <p:sldId id="299" r:id="rId21"/>
    <p:sldId id="300" r:id="rId22"/>
    <p:sldId id="301" r:id="rId23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8000"/>
    <a:srgbClr val="0000CC"/>
    <a:srgbClr val="000066"/>
    <a:srgbClr val="DFDF67"/>
    <a:srgbClr val="E46E62"/>
    <a:srgbClr val="FF0000"/>
    <a:srgbClr val="FF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19" autoAdjust="0"/>
    <p:restoredTop sz="93861" autoAdjust="0"/>
  </p:normalViewPr>
  <p:slideViewPr>
    <p:cSldViewPr>
      <p:cViewPr varScale="1">
        <p:scale>
          <a:sx n="87" d="100"/>
          <a:sy n="87" d="100"/>
        </p:scale>
        <p:origin x="-126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58"/>
    </p:cViewPr>
    <p:sldLst>
      <p:sld r:id="rId1" collapse="1"/>
    </p:sldLst>
  </p:outlin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-2328" y="-90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1" tIns="47636" rIns="95271" bIns="47636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1" tIns="47636" rIns="95271" bIns="47636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1" tIns="47636" rIns="95271" bIns="47636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1" tIns="47636" rIns="95271" bIns="47636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D78C16CD-D54B-41EB-837A-5163F85CB3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1" tIns="47636" rIns="95271" bIns="47636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1" tIns="47636" rIns="95271" bIns="47636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1" tIns="47636" rIns="95271" bIns="476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1" tIns="47636" rIns="95271" bIns="47636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1" tIns="47636" rIns="95271" bIns="47636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1F874A82-57A5-4F17-8BEC-436EBC9AF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874A82-57A5-4F17-8BEC-436EBC9AFF5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5BA0D5-F848-48AA-9F5B-735336B6F10F}" type="slidenum">
              <a:rPr lang="en-GB"/>
              <a:pPr/>
              <a:t>7</a:t>
            </a:fld>
            <a:endParaRPr lang="en-GB"/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CA4DF3-483D-42D9-B786-0BFEB80BD9FA}" type="slidenum">
              <a:rPr lang="en-GB"/>
              <a:pPr/>
              <a:t>8</a:t>
            </a:fld>
            <a:endParaRPr lang="en-GB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0000C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187624" y="3789040"/>
            <a:ext cx="7056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Holger Witte</a:t>
            </a:r>
            <a:br>
              <a:rPr lang="en-US" dirty="0" smtClean="0"/>
            </a:br>
            <a:r>
              <a:rPr lang="en-US" dirty="0" smtClean="0"/>
              <a:t>Brookhaven National Laboratory</a:t>
            </a:r>
          </a:p>
          <a:p>
            <a:pPr algn="ctr"/>
            <a:r>
              <a:rPr lang="en-GB" dirty="0" smtClean="0"/>
              <a:t>Advanced Accelerator Group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052736"/>
            <a:ext cx="8640762" cy="55446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928670"/>
            <a:ext cx="4243387" cy="56686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175" y="928670"/>
            <a:ext cx="4244975" cy="56686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7572428" cy="64294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596" y="121442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596" y="1854184"/>
            <a:ext cx="4040188" cy="47431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6421" y="121442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6421" y="1854184"/>
            <a:ext cx="4041775" cy="47431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E179E-7030-423B-B2E4-34A8AF74E2E1}" type="datetime3">
              <a:rPr lang="en-US" smtClean="0"/>
              <a:t>20 June 2012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CF905-16CB-4039-92F8-AB7F290E7F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7286676" cy="7143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28670"/>
            <a:ext cx="5111750" cy="519749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28670"/>
            <a:ext cx="3008313" cy="51974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00107"/>
            <a:ext cx="5486400" cy="37274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accent2">
              <a:lumMod val="60000"/>
              <a:lumOff val="40000"/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64008"/>
            <a:ext cx="6552852" cy="77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000124"/>
            <a:ext cx="8640762" cy="5597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7487816" y="6581001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4AFCA94-79BA-4EED-9481-9B9914E163B8}" type="slidenum">
              <a:rPr lang="en-GB" sz="1200" smtClean="0"/>
              <a:pPr algn="r"/>
              <a:t>‹#›</a:t>
            </a:fld>
            <a:endParaRPr lang="en-GB" sz="120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accent2">
              <a:lumMod val="60000"/>
              <a:lumOff val="40000"/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581001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F45E553-31A9-4135-A6D0-2E31EA44CC11}" type="datetime3">
              <a:rPr lang="en-US" sz="1200" smtClean="0"/>
              <a:t>20 June 2012</a:t>
            </a:fld>
            <a:endParaRPr lang="en-GB" sz="1200" dirty="0"/>
          </a:p>
        </p:txBody>
      </p:sp>
      <p:pic>
        <p:nvPicPr>
          <p:cNvPr id="3" name="Picture 3" descr="C:\Users\Holger\Desktop\BNL Logo\Logo_SmallTransparent.png"/>
          <p:cNvPicPr>
            <a:picLocks noChangeAspect="1" noChangeArrowheads="1"/>
          </p:cNvPicPr>
          <p:nvPr userDrawn="1"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732240" y="3438"/>
            <a:ext cx="2411760" cy="88309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59" r:id="rId1"/>
    <p:sldLayoutId id="2147485049" r:id="rId2"/>
    <p:sldLayoutId id="2147485051" r:id="rId3"/>
    <p:sldLayoutId id="2147485052" r:id="rId4"/>
    <p:sldLayoutId id="2147485053" r:id="rId5"/>
    <p:sldLayoutId id="2147485054" r:id="rId6"/>
    <p:sldLayoutId id="2147485055" r:id="rId7"/>
    <p:sldLayoutId id="2147485056" r:id="rId8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rgbClr val="0000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rgbClr val="0000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rgbClr val="0000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rgbClr val="0000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2160239"/>
          </a:xfrm>
        </p:spPr>
        <p:txBody>
          <a:bodyPr/>
          <a:lstStyle/>
          <a:p>
            <a:pPr algn="ctr"/>
            <a:r>
              <a:rPr lang="en-GB" dirty="0" err="1" smtClean="0"/>
              <a:t>Explo</a:t>
            </a:r>
            <a:r>
              <a:rPr lang="en-GB" dirty="0" smtClean="0"/>
              <a:t> Test</a:t>
            </a:r>
            <a:br>
              <a:rPr lang="en-GB" dirty="0" smtClean="0"/>
            </a:br>
            <a:r>
              <a:rPr lang="en-GB" dirty="0" smtClean="0"/>
              <a:t>and</a:t>
            </a:r>
            <a:br>
              <a:rPr lang="en-GB" dirty="0" smtClean="0"/>
            </a:br>
            <a:r>
              <a:rPr lang="en-GB" dirty="0" err="1" smtClean="0"/>
              <a:t>YBaCuO</a:t>
            </a:r>
            <a:r>
              <a:rPr lang="en-GB" dirty="0" smtClean="0"/>
              <a:t> </a:t>
            </a:r>
            <a:r>
              <a:rPr lang="en-GB" dirty="0" err="1" smtClean="0"/>
              <a:t>Jc</a:t>
            </a:r>
            <a:r>
              <a:rPr lang="en-GB" dirty="0" smtClean="0"/>
              <a:t> Fit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Function for </a:t>
            </a:r>
            <a:r>
              <a:rPr lang="en-GB" dirty="0" err="1" smtClean="0"/>
              <a:t>J</a:t>
            </a:r>
            <a:r>
              <a:rPr lang="en-GB" baseline="-25000" dirty="0" err="1" smtClean="0"/>
              <a:t>c</a:t>
            </a:r>
            <a:r>
              <a:rPr lang="en-GB" dirty="0" smtClean="0"/>
              <a:t> of </a:t>
            </a:r>
            <a:r>
              <a:rPr lang="en-GB" dirty="0" err="1" smtClean="0"/>
              <a:t>YBaCuO</a:t>
            </a:r>
            <a:endParaRPr lang="en-GB" dirty="0" smtClean="0"/>
          </a:p>
          <a:p>
            <a:r>
              <a:rPr lang="en-GB" dirty="0" smtClean="0">
                <a:solidFill>
                  <a:srgbClr val="008000"/>
                </a:solidFill>
              </a:rPr>
              <a:t>Drew W Hazelton (</a:t>
            </a:r>
            <a:r>
              <a:rPr lang="en-GB" dirty="0" err="1" smtClean="0">
                <a:solidFill>
                  <a:srgbClr val="008000"/>
                </a:solidFill>
              </a:rPr>
              <a:t>SuperPower</a:t>
            </a:r>
            <a:r>
              <a:rPr lang="en-GB" dirty="0" smtClean="0">
                <a:solidFill>
                  <a:srgbClr val="008000"/>
                </a:solidFill>
              </a:rPr>
              <a:t>): Recent Developments in 2G HTS Coil Technology, Applied Superconductivity Conference, August 2010, Washington.  </a:t>
            </a:r>
          </a:p>
          <a:p>
            <a:r>
              <a:rPr lang="en-GB" dirty="0" smtClean="0">
                <a:solidFill>
                  <a:srgbClr val="008000"/>
                </a:solidFill>
              </a:rPr>
              <a:t>(Vito Lombardo: An </a:t>
            </a:r>
            <a:r>
              <a:rPr lang="en-GB" dirty="0" err="1" smtClean="0">
                <a:solidFill>
                  <a:srgbClr val="008000"/>
                </a:solidFill>
              </a:rPr>
              <a:t>I</a:t>
            </a:r>
            <a:r>
              <a:rPr lang="en-GB" baseline="-25000" dirty="0" err="1" smtClean="0">
                <a:solidFill>
                  <a:srgbClr val="008000"/>
                </a:solidFill>
              </a:rPr>
              <a:t>c</a:t>
            </a:r>
            <a:r>
              <a:rPr lang="en-GB" dirty="0" smtClean="0">
                <a:solidFill>
                  <a:srgbClr val="008000"/>
                </a:solidFill>
              </a:rPr>
              <a:t>(B,</a:t>
            </a:r>
            <a:r>
              <a:rPr lang="el-GR" dirty="0" smtClean="0">
                <a:solidFill>
                  <a:srgbClr val="008000"/>
                </a:solidFill>
              </a:rPr>
              <a:t>Θ</a:t>
            </a:r>
            <a:r>
              <a:rPr lang="en-GB" dirty="0" smtClean="0">
                <a:solidFill>
                  <a:srgbClr val="008000"/>
                </a:solidFill>
              </a:rPr>
              <a:t>) parameterization for </a:t>
            </a:r>
            <a:r>
              <a:rPr lang="en-GB" dirty="0" err="1" smtClean="0">
                <a:solidFill>
                  <a:srgbClr val="008000"/>
                </a:solidFill>
              </a:rPr>
              <a:t>YBaCuO</a:t>
            </a:r>
            <a:r>
              <a:rPr lang="en-GB" dirty="0" smtClean="0">
                <a:solidFill>
                  <a:srgbClr val="008000"/>
                </a:solidFill>
              </a:rPr>
              <a:t> CC Tapes. FERMILAB-TM-2461-TD. )</a:t>
            </a:r>
            <a:endParaRPr lang="en-GB" dirty="0">
              <a:solidFill>
                <a:srgbClr val="008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Basis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Universal relationship between </a:t>
            </a:r>
            <a:r>
              <a:rPr lang="en-GB" dirty="0" err="1" smtClean="0"/>
              <a:t>J</a:t>
            </a:r>
            <a:r>
              <a:rPr lang="en-GB" baseline="-25000" dirty="0" err="1" smtClean="0"/>
              <a:t>c</a:t>
            </a:r>
            <a:r>
              <a:rPr lang="en-GB" dirty="0" smtClean="0"/>
              <a:t> and B</a:t>
            </a:r>
          </a:p>
          <a:p>
            <a:pPr lvl="1"/>
            <a:r>
              <a:rPr lang="en-GB" dirty="0" smtClean="0"/>
              <a:t>if normalized to J</a:t>
            </a:r>
            <a:r>
              <a:rPr lang="en-GB" baseline="-25000" dirty="0" smtClean="0"/>
              <a:t>c0</a:t>
            </a:r>
            <a:r>
              <a:rPr lang="en-GB" dirty="0" smtClean="0"/>
              <a:t>(T) and </a:t>
            </a:r>
            <a:r>
              <a:rPr lang="en-GB" dirty="0" err="1" smtClean="0"/>
              <a:t>H</a:t>
            </a:r>
            <a:r>
              <a:rPr lang="en-GB" baseline="-25000" dirty="0" err="1" smtClean="0"/>
              <a:t>irr</a:t>
            </a:r>
            <a:r>
              <a:rPr lang="en-GB" dirty="0" smtClean="0"/>
              <a:t>(T)</a:t>
            </a:r>
          </a:p>
          <a:p>
            <a:pPr lvl="1"/>
            <a:r>
              <a:rPr lang="en-GB" dirty="0" smtClean="0"/>
              <a:t>for different directions B//c and B//(</a:t>
            </a:r>
            <a:r>
              <a:rPr lang="en-GB" dirty="0" err="1" smtClean="0"/>
              <a:t>a,b</a:t>
            </a:r>
            <a:r>
              <a:rPr lang="en-GB" dirty="0" smtClean="0"/>
              <a:t>)</a:t>
            </a:r>
          </a:p>
          <a:p>
            <a:r>
              <a:rPr lang="en-GB" dirty="0" smtClean="0"/>
              <a:t>Angular dependence</a:t>
            </a:r>
          </a:p>
          <a:p>
            <a:pPr lvl="1"/>
            <a:r>
              <a:rPr lang="en-GB" dirty="0" smtClean="0"/>
              <a:t>added later on with separate expression</a:t>
            </a:r>
          </a:p>
          <a:p>
            <a:pPr lvl="1"/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General Methodology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</a:t>
            </a:r>
            <a:r>
              <a:rPr lang="en-GB" baseline="-25000" dirty="0" smtClean="0"/>
              <a:t>c0</a:t>
            </a:r>
            <a:r>
              <a:rPr lang="en-GB" dirty="0" smtClean="0"/>
              <a:t>(T)</a:t>
            </a:r>
            <a:endParaRPr lang="en-GB" baseline="-25000" dirty="0"/>
          </a:p>
        </p:txBody>
      </p:sp>
      <p:pic>
        <p:nvPicPr>
          <p:cNvPr id="4" name="Content Placeholder 3" descr="C:\Users\Holger\Desktop\fig\Jc0VsT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388" y="1301834"/>
            <a:ext cx="8640762" cy="50464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Normal State Phase Diagram</a:t>
            </a:r>
            <a:endParaRPr lang="en-GB" dirty="0"/>
          </a:p>
        </p:txBody>
      </p:sp>
      <p:pic>
        <p:nvPicPr>
          <p:cNvPr id="5" name="Picture 2" descr="C:\Users\Holger\Desktop\fig\NormalStatePhaseDiagram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79712" y="1116169"/>
            <a:ext cx="5328592" cy="5193449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 flipV="1">
            <a:off x="3203848" y="2060848"/>
            <a:ext cx="0" cy="3600400"/>
          </a:xfrm>
          <a:prstGeom prst="line">
            <a:avLst/>
          </a:prstGeom>
          <a:ln>
            <a:solidFill>
              <a:srgbClr val="FF0000"/>
            </a:solidFill>
            <a:prstDash val="dash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7504" y="1916832"/>
            <a:ext cx="1913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0000"/>
                </a:solidFill>
              </a:rPr>
              <a:t>H</a:t>
            </a:r>
            <a:r>
              <a:rPr lang="en-GB" baseline="-25000" dirty="0" err="1" smtClean="0">
                <a:solidFill>
                  <a:srgbClr val="FF0000"/>
                </a:solidFill>
              </a:rPr>
              <a:t>irr</a:t>
            </a:r>
            <a:r>
              <a:rPr lang="en-GB" dirty="0" smtClean="0">
                <a:solidFill>
                  <a:srgbClr val="FF0000"/>
                </a:solidFill>
              </a:rPr>
              <a:t> = 120 / 900 T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Universal H//c Curve</a:t>
            </a:r>
            <a:endParaRPr lang="en-GB" dirty="0"/>
          </a:p>
        </p:txBody>
      </p:sp>
      <p:pic>
        <p:nvPicPr>
          <p:cNvPr id="5" name="Picture 2" descr="C:\Users\Holger\Desktop\fig\UniversalCurveHParallelC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2306" y="1052513"/>
            <a:ext cx="8334926" cy="5545137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5652120" y="2636912"/>
            <a:ext cx="1080120" cy="648072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Universal H//(</a:t>
            </a:r>
            <a:r>
              <a:rPr lang="en-GB" dirty="0" err="1" smtClean="0"/>
              <a:t>a,b</a:t>
            </a:r>
            <a:r>
              <a:rPr lang="en-GB" dirty="0" smtClean="0"/>
              <a:t>) Curve</a:t>
            </a:r>
            <a:endParaRPr lang="en-GB" dirty="0"/>
          </a:p>
        </p:txBody>
      </p:sp>
      <p:pic>
        <p:nvPicPr>
          <p:cNvPr id="5" name="Picture 2" descr="C:\Users\Holger\Desktop\fig\UniversalCurveHPperpC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124744"/>
            <a:ext cx="8640762" cy="5439705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3995936" y="1556792"/>
            <a:ext cx="1800200" cy="7920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 // c Fit</a:t>
            </a:r>
            <a:endParaRPr lang="en-GB" dirty="0"/>
          </a:p>
        </p:txBody>
      </p:sp>
      <p:pic>
        <p:nvPicPr>
          <p:cNvPr id="5" name="Picture 2" descr="C:\Users\Holger\Desktop\fig\J_Jc0versusH_Hirr2_BparC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 l="1960" t="6493" r="5929"/>
          <a:stretch>
            <a:fillRect/>
          </a:stretch>
        </p:blipFill>
        <p:spPr bwMode="auto">
          <a:xfrm>
            <a:off x="971600" y="1052736"/>
            <a:ext cx="6984776" cy="53505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Average Curve, Comparison</a:t>
            </a:r>
            <a:endParaRPr lang="en-GB" dirty="0"/>
          </a:p>
        </p:txBody>
      </p:sp>
      <p:pic>
        <p:nvPicPr>
          <p:cNvPr id="5" name="Picture 2" descr="C:\Users\Holger\Desktop\fig\ComparisonFitMeasurement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980728"/>
            <a:ext cx="7348433" cy="554513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3968" y="616530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 (T)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124248" y="3501008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Jc</a:t>
            </a:r>
            <a:r>
              <a:rPr lang="en-GB" dirty="0" smtClean="0"/>
              <a:t>/</a:t>
            </a:r>
            <a:r>
              <a:rPr lang="en-GB" dirty="0" err="1" smtClean="0"/>
              <a:t>Jc</a:t>
            </a:r>
            <a:r>
              <a:rPr lang="en-GB" dirty="0" smtClean="0"/>
              <a:t>(77K, 0T)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 // c Axis</a:t>
            </a:r>
            <a:endParaRPr lang="en-GB" dirty="0"/>
          </a:p>
        </p:txBody>
      </p:sp>
      <p:pic>
        <p:nvPicPr>
          <p:cNvPr id="5" name="Picture 2" descr="C:\Users\Holger\Desktop\fig\MedCurveJparc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980728"/>
            <a:ext cx="7348433" cy="554513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22445" y="616530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 (T)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362725" y="3501008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Jc</a:t>
            </a:r>
            <a:r>
              <a:rPr lang="en-GB" dirty="0" smtClean="0"/>
              <a:t>/</a:t>
            </a:r>
            <a:r>
              <a:rPr lang="en-GB" dirty="0" err="1" smtClean="0"/>
              <a:t>Jc</a:t>
            </a:r>
            <a:r>
              <a:rPr lang="en-GB" dirty="0" smtClean="0"/>
              <a:t>(77K, 0T)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 // (</a:t>
            </a:r>
            <a:r>
              <a:rPr lang="en-GB" dirty="0" err="1" smtClean="0"/>
              <a:t>a,b</a:t>
            </a:r>
            <a:r>
              <a:rPr lang="en-GB" dirty="0" smtClean="0"/>
              <a:t>) Axis</a:t>
            </a:r>
            <a:endParaRPr lang="en-GB" dirty="0"/>
          </a:p>
        </p:txBody>
      </p:sp>
      <p:pic>
        <p:nvPicPr>
          <p:cNvPr id="5" name="Picture 2" descr="C:\Users\Holger\Desktop\fig\MedCurveJperpc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5552" y="1052513"/>
            <a:ext cx="7348433" cy="554513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3968" y="616530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 (T)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124248" y="3501008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Jc</a:t>
            </a:r>
            <a:r>
              <a:rPr lang="en-GB" dirty="0" smtClean="0"/>
              <a:t>/</a:t>
            </a:r>
            <a:r>
              <a:rPr lang="en-GB" dirty="0" err="1" smtClean="0"/>
              <a:t>Jc</a:t>
            </a:r>
            <a:r>
              <a:rPr lang="en-GB" dirty="0" smtClean="0"/>
              <a:t>(77K, 0T)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Explo</a:t>
            </a:r>
            <a:r>
              <a:rPr lang="en-GB" dirty="0" smtClean="0"/>
              <a:t> Test</a:t>
            </a:r>
            <a:endParaRPr lang="en-GB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Aim: understand mechanical properties of HTS/Stainless composite</a:t>
            </a:r>
          </a:p>
          <a:p>
            <a:r>
              <a:rPr lang="en-GB" dirty="0" smtClean="0"/>
              <a:t>HTS tape co-wound with steel tape</a:t>
            </a:r>
          </a:p>
          <a:p>
            <a:pPr lvl="1"/>
            <a:r>
              <a:rPr lang="en-GB" dirty="0" smtClean="0"/>
              <a:t>no epoxy</a:t>
            </a:r>
          </a:p>
          <a:p>
            <a:pPr lvl="1"/>
            <a:r>
              <a:rPr lang="en-GB" dirty="0" smtClean="0"/>
              <a:t>unravel?</a:t>
            </a:r>
          </a:p>
          <a:p>
            <a:pPr lvl="1"/>
            <a:r>
              <a:rPr lang="en-GB" dirty="0" smtClean="0"/>
              <a:t>friction?</a:t>
            </a:r>
          </a:p>
          <a:p>
            <a:endParaRPr lang="en-GB" dirty="0"/>
          </a:p>
        </p:txBody>
      </p:sp>
      <p:grpSp>
        <p:nvGrpSpPr>
          <p:cNvPr id="13" name="Group 12"/>
          <p:cNvGrpSpPr/>
          <p:nvPr/>
        </p:nvGrpSpPr>
        <p:grpSpPr>
          <a:xfrm>
            <a:off x="4572000" y="1628800"/>
            <a:ext cx="4248472" cy="4230470"/>
            <a:chOff x="2555776" y="1556792"/>
            <a:chExt cx="4248472" cy="423047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18085" r="19149"/>
            <a:stretch>
              <a:fillRect/>
            </a:stretch>
          </p:blipFill>
          <p:spPr bwMode="auto">
            <a:xfrm>
              <a:off x="2555776" y="1556792"/>
              <a:ext cx="4248472" cy="4230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Oval 11"/>
            <p:cNvSpPr/>
            <p:nvPr/>
          </p:nvSpPr>
          <p:spPr>
            <a:xfrm>
              <a:off x="3801684" y="2780928"/>
              <a:ext cx="1800200" cy="180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F</a:t>
              </a:r>
              <a:endParaRPr lang="en-GB" dirty="0"/>
            </a:p>
          </p:txBody>
        </p:sp>
      </p:grpSp>
      <p:cxnSp>
        <p:nvCxnSpPr>
          <p:cNvPr id="21" name="Straight Arrow Connector 20"/>
          <p:cNvCxnSpPr>
            <a:endCxn id="12" idx="7"/>
          </p:cNvCxnSpPr>
          <p:nvPr/>
        </p:nvCxnSpPr>
        <p:spPr>
          <a:xfrm flipV="1">
            <a:off x="6948264" y="3116569"/>
            <a:ext cx="406211" cy="4564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2" idx="3"/>
          </p:cNvCxnSpPr>
          <p:nvPr/>
        </p:nvCxnSpPr>
        <p:spPr>
          <a:xfrm flipH="1">
            <a:off x="6081541" y="3933056"/>
            <a:ext cx="434675" cy="4564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12" idx="1"/>
          </p:cNvCxnSpPr>
          <p:nvPr/>
        </p:nvCxnSpPr>
        <p:spPr>
          <a:xfrm flipH="1" flipV="1">
            <a:off x="6081541" y="3116569"/>
            <a:ext cx="362667" cy="3844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2" idx="5"/>
          </p:cNvCxnSpPr>
          <p:nvPr/>
        </p:nvCxnSpPr>
        <p:spPr>
          <a:xfrm>
            <a:off x="6948264" y="3933056"/>
            <a:ext cx="406211" cy="4564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2" idx="2"/>
          </p:cNvCxnSpPr>
          <p:nvPr/>
        </p:nvCxnSpPr>
        <p:spPr>
          <a:xfrm flipH="1" flipV="1">
            <a:off x="5817908" y="3753036"/>
            <a:ext cx="626300" cy="360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12" idx="6"/>
          </p:cNvCxnSpPr>
          <p:nvPr/>
        </p:nvCxnSpPr>
        <p:spPr>
          <a:xfrm flipV="1">
            <a:off x="7092280" y="3753036"/>
            <a:ext cx="525828" cy="360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12" idx="0"/>
          </p:cNvCxnSpPr>
          <p:nvPr/>
        </p:nvCxnSpPr>
        <p:spPr>
          <a:xfrm flipH="1" flipV="1">
            <a:off x="6718008" y="2852936"/>
            <a:ext cx="14232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12" idx="4"/>
          </p:cNvCxnSpPr>
          <p:nvPr/>
        </p:nvCxnSpPr>
        <p:spPr>
          <a:xfrm flipH="1">
            <a:off x="6718008" y="4077072"/>
            <a:ext cx="14232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516216" y="357301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259632" y="1052736"/>
            <a:ext cx="6335955" cy="554513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Angular Dependence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Angular Dependence</a:t>
            </a:r>
            <a:endParaRPr lang="en-GB" dirty="0"/>
          </a:p>
        </p:txBody>
      </p:sp>
      <p:pic>
        <p:nvPicPr>
          <p:cNvPr id="7" name="Picture 3" descr="C:\Users\Holger\Desktop\fig\IcVsAngle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340768"/>
            <a:ext cx="4243387" cy="4118947"/>
          </a:xfrm>
          <a:prstGeom prst="rect">
            <a:avLst/>
          </a:prstGeom>
          <a:noFill/>
        </p:spPr>
      </p:pic>
      <p:pic>
        <p:nvPicPr>
          <p:cNvPr id="9" name="Picture 2" descr="C:\Users\Holger\Desktop\fig\IcVsAngle4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5175" y="2315927"/>
            <a:ext cx="4244975" cy="289448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39552" y="5805264"/>
            <a:ext cx="433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Presently implemented as linear function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Explo</a:t>
            </a:r>
            <a:r>
              <a:rPr lang="en-GB" dirty="0" smtClean="0"/>
              <a:t> test: ongoing</a:t>
            </a:r>
          </a:p>
          <a:p>
            <a:r>
              <a:rPr lang="en-GB" dirty="0" smtClean="0"/>
              <a:t>Function for </a:t>
            </a:r>
            <a:r>
              <a:rPr lang="en-GB" dirty="0" err="1" smtClean="0"/>
              <a:t>J</a:t>
            </a:r>
            <a:r>
              <a:rPr lang="en-GB" baseline="-25000" dirty="0" err="1" smtClean="0"/>
              <a:t>c</a:t>
            </a:r>
            <a:r>
              <a:rPr lang="en-GB" dirty="0" smtClean="0"/>
              <a:t> of </a:t>
            </a:r>
            <a:r>
              <a:rPr lang="en-GB" dirty="0" err="1" smtClean="0"/>
              <a:t>YBaCuO</a:t>
            </a:r>
            <a:endParaRPr lang="en-GB" dirty="0" smtClean="0"/>
          </a:p>
          <a:p>
            <a:r>
              <a:rPr lang="en-GB" dirty="0" smtClean="0"/>
              <a:t>Implemented as MEX/C code</a:t>
            </a:r>
          </a:p>
          <a:p>
            <a:pPr lvl="1"/>
            <a:r>
              <a:rPr lang="en-GB" dirty="0" smtClean="0"/>
              <a:t>C part can be extracted</a:t>
            </a:r>
          </a:p>
          <a:p>
            <a:r>
              <a:rPr lang="en-GB" dirty="0" smtClean="0"/>
              <a:t>Also: </a:t>
            </a:r>
            <a:r>
              <a:rPr lang="en-GB" dirty="0" err="1" smtClean="0"/>
              <a:t>T</a:t>
            </a:r>
            <a:r>
              <a:rPr lang="en-GB" baseline="-25000" dirty="0" err="1" smtClean="0"/>
              <a:t>c</a:t>
            </a:r>
            <a:r>
              <a:rPr lang="en-GB" dirty="0" smtClean="0"/>
              <a:t> function</a:t>
            </a:r>
          </a:p>
          <a:p>
            <a:pPr lvl="1"/>
            <a:r>
              <a:rPr lang="en-GB" dirty="0" smtClean="0"/>
              <a:t>uses iterative method to determine </a:t>
            </a:r>
            <a:r>
              <a:rPr lang="en-GB" dirty="0" err="1" smtClean="0"/>
              <a:t>T</a:t>
            </a:r>
            <a:r>
              <a:rPr lang="en-GB" baseline="-25000" dirty="0" err="1" smtClean="0"/>
              <a:t>c</a:t>
            </a:r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Explo</a:t>
            </a:r>
            <a:r>
              <a:rPr lang="en-GB" dirty="0" smtClean="0"/>
              <a:t> Test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Calculations: little pre-stress should actually suffice</a:t>
            </a:r>
          </a:p>
          <a:p>
            <a:pPr lvl="1"/>
            <a:r>
              <a:rPr lang="en-GB" dirty="0" smtClean="0"/>
              <a:t>needs practical verification</a:t>
            </a:r>
          </a:p>
          <a:p>
            <a:r>
              <a:rPr lang="en-GB" dirty="0" smtClean="0"/>
              <a:t>Test samples wound</a:t>
            </a:r>
          </a:p>
          <a:p>
            <a:pPr lvl="1"/>
            <a:r>
              <a:rPr lang="en-GB" dirty="0" smtClean="0"/>
              <a:t>arrived in Oxford</a:t>
            </a:r>
          </a:p>
          <a:p>
            <a:pPr lvl="1"/>
            <a:r>
              <a:rPr lang="en-GB" dirty="0" smtClean="0"/>
              <a:t>prepped for test</a:t>
            </a:r>
            <a:endParaRPr lang="en-GB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149080"/>
            <a:ext cx="3707904" cy="2321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Holger\Desktop\FrictionMode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6969" y="980728"/>
            <a:ext cx="4127599" cy="3096344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/>
          <p:nvPr/>
        </p:nvCxnSpPr>
        <p:spPr>
          <a:xfrm>
            <a:off x="4860032" y="2348880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660232" y="1412776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Geometry</a:t>
            </a:r>
            <a:endParaRPr lang="en-GB" dirty="0"/>
          </a:p>
        </p:txBody>
      </p:sp>
      <p:pic>
        <p:nvPicPr>
          <p:cNvPr id="15" name="Picture 3" descr="C:\Users\Holger\Desktop\fig\ExploGeom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6170"/>
          <a:stretch>
            <a:fillRect/>
          </a:stretch>
        </p:blipFill>
        <p:spPr bwMode="auto">
          <a:xfrm>
            <a:off x="803011" y="1052513"/>
            <a:ext cx="6937341" cy="5545137"/>
          </a:xfrm>
          <a:prstGeom prst="rect">
            <a:avLst/>
          </a:prstGeom>
          <a:noFill/>
        </p:spPr>
      </p:pic>
      <p:cxnSp>
        <p:nvCxnSpPr>
          <p:cNvPr id="17" name="Straight Arrow Connector 16"/>
          <p:cNvCxnSpPr/>
          <p:nvPr/>
        </p:nvCxnSpPr>
        <p:spPr>
          <a:xfrm flipH="1" flipV="1">
            <a:off x="4788024" y="1988840"/>
            <a:ext cx="2808312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788024" y="3645024"/>
            <a:ext cx="2880320" cy="1728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740352" y="3284984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Zylon</a:t>
            </a:r>
            <a:endParaRPr lang="en-GB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4572000" y="3933056"/>
            <a:ext cx="1008112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724128" y="407707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HTS</a:t>
            </a:r>
            <a:endParaRPr lang="en-GB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5076056" y="3140968"/>
            <a:ext cx="792088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012160" y="2996952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Glass</a:t>
            </a:r>
            <a:endParaRPr lang="en-GB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283968" y="5877272"/>
            <a:ext cx="86409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364088" y="5661248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 mm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Stress</a:t>
            </a:r>
            <a:endParaRPr lang="en-GB" dirty="0"/>
          </a:p>
        </p:txBody>
      </p:sp>
      <p:pic>
        <p:nvPicPr>
          <p:cNvPr id="7" name="Picture 2" descr="C:\Users\Holger\Desktop\fig\Explo3D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011" y="1052513"/>
            <a:ext cx="7393516" cy="5545137"/>
          </a:xfrm>
          <a:prstGeom prst="rect">
            <a:avLst/>
          </a:prstGeom>
          <a:noFill/>
        </p:spPr>
      </p:pic>
      <p:pic>
        <p:nvPicPr>
          <p:cNvPr id="4098" name="Picture 2" descr="C:\Users\Holger\Desktop\fig\ExplovonMis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908720"/>
            <a:ext cx="7618413" cy="571500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>
            <a:off x="1115616" y="3789040"/>
            <a:ext cx="7884368" cy="72008"/>
          </a:xfrm>
          <a:prstGeom prst="line">
            <a:avLst/>
          </a:prstGeom>
          <a:ln>
            <a:solidFill>
              <a:srgbClr val="FF0000"/>
            </a:solidFill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Winding</a:t>
            </a:r>
            <a:endParaRPr lang="en-GB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388" y="2572663"/>
            <a:ext cx="4243387" cy="2381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5175" y="2572092"/>
            <a:ext cx="4244975" cy="2382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Explo</a:t>
            </a:r>
            <a:r>
              <a:rPr lang="en-GB" dirty="0" smtClean="0"/>
              <a:t> Test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Harwood Engineering high pressure rig</a:t>
            </a:r>
          </a:p>
          <a:p>
            <a:pPr lvl="1"/>
            <a:r>
              <a:rPr lang="en-GB" dirty="0" smtClean="0"/>
              <a:t>up to 8 </a:t>
            </a:r>
            <a:r>
              <a:rPr lang="en-GB" dirty="0" err="1" smtClean="0"/>
              <a:t>kbar</a:t>
            </a:r>
            <a:endParaRPr lang="en-GB" dirty="0" smtClean="0"/>
          </a:p>
          <a:p>
            <a:pPr lvl="1"/>
            <a:r>
              <a:rPr lang="en-GB" dirty="0" smtClean="0"/>
              <a:t>He gas</a:t>
            </a:r>
          </a:p>
          <a:p>
            <a:r>
              <a:rPr lang="en-GB" dirty="0" smtClean="0"/>
              <a:t>Allows (in principle) to determine orthotropic material properties</a:t>
            </a:r>
          </a:p>
          <a:p>
            <a:pPr lvl="1"/>
            <a:r>
              <a:rPr lang="en-GB" dirty="0" smtClean="0"/>
              <a:t>also at 77K</a:t>
            </a:r>
          </a:p>
          <a:p>
            <a:pPr lvl="1"/>
            <a:r>
              <a:rPr lang="en-GB" dirty="0" smtClean="0">
                <a:solidFill>
                  <a:srgbClr val="008000"/>
                </a:solidFill>
              </a:rPr>
              <a:t>Y.K Huang: Exploding pressure vessel test on </a:t>
            </a:r>
            <a:r>
              <a:rPr lang="en-GB" dirty="0" err="1" smtClean="0">
                <a:solidFill>
                  <a:srgbClr val="008000"/>
                </a:solidFill>
              </a:rPr>
              <a:t>zylon</a:t>
            </a:r>
            <a:r>
              <a:rPr lang="en-GB" dirty="0" smtClean="0">
                <a:solidFill>
                  <a:srgbClr val="008000"/>
                </a:solidFill>
              </a:rPr>
              <a:t>/epoxy composite. http://dx.doi.org/10.1016/S1359-8368(01)00065-8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5175" y="933185"/>
            <a:ext cx="4244975" cy="565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4008" y="980727"/>
            <a:ext cx="4176464" cy="5568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72000" y="1484784"/>
            <a:ext cx="424847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E:\foto\werk_1\explovessel\IMG_247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898280" y="1125523"/>
            <a:ext cx="7202978" cy="5399116"/>
          </a:xfrm>
          <a:prstGeom prst="rect">
            <a:avLst/>
          </a:prstGeom>
          <a:noFill/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explo</a:t>
            </a:r>
            <a:r>
              <a:rPr lang="en-GB" dirty="0" smtClean="0"/>
              <a:t> vessel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79389" y="928670"/>
            <a:ext cx="2952452" cy="5668682"/>
          </a:xfrm>
        </p:spPr>
        <p:txBody>
          <a:bodyPr/>
          <a:lstStyle/>
          <a:p>
            <a:r>
              <a:rPr lang="en-GB" dirty="0" smtClean="0"/>
              <a:t>HTS Quench</a:t>
            </a:r>
          </a:p>
          <a:p>
            <a:pPr lvl="1"/>
            <a:r>
              <a:rPr lang="en-GB" dirty="0" smtClean="0"/>
              <a:t>current in stainless tape</a:t>
            </a:r>
          </a:p>
          <a:p>
            <a:r>
              <a:rPr lang="en-GB" dirty="0" smtClean="0"/>
              <a:t>Interesting:</a:t>
            </a:r>
          </a:p>
          <a:p>
            <a:pPr lvl="1"/>
            <a:r>
              <a:rPr lang="en-GB" dirty="0" smtClean="0"/>
              <a:t>Propagation</a:t>
            </a:r>
          </a:p>
          <a:p>
            <a:pPr lvl="1"/>
            <a:r>
              <a:rPr lang="en-GB" dirty="0" smtClean="0"/>
              <a:t>Temperature </a:t>
            </a:r>
          </a:p>
          <a:p>
            <a:r>
              <a:rPr lang="en-GB" dirty="0" smtClean="0"/>
              <a:t>Simulation</a:t>
            </a:r>
          </a:p>
          <a:p>
            <a:pPr lvl="1"/>
            <a:r>
              <a:rPr lang="en-GB" dirty="0" smtClean="0"/>
              <a:t>10 cm long stainless tape (100 um thick)</a:t>
            </a:r>
          </a:p>
          <a:p>
            <a:pPr lvl="1"/>
            <a:r>
              <a:rPr lang="en-GB" dirty="0" smtClean="0"/>
              <a:t>heating: 1 mm length</a:t>
            </a:r>
          </a:p>
          <a:p>
            <a:pPr lvl="1"/>
            <a:r>
              <a:rPr lang="en-GB" dirty="0" smtClean="0"/>
              <a:t>1 s, 500A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4067944" y="1196752"/>
            <a:ext cx="446449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228184" y="1196752"/>
            <a:ext cx="432048" cy="21602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/>
          <p:cNvCxnSpPr>
            <a:stCxn id="11" idx="3"/>
            <a:endCxn id="11" idx="1"/>
          </p:cNvCxnSpPr>
          <p:nvPr/>
        </p:nvCxnSpPr>
        <p:spPr>
          <a:xfrm flipH="1">
            <a:off x="6228184" y="1304764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32240" y="1124744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</a:t>
            </a:r>
            <a:endParaRPr lang="en-GB" dirty="0"/>
          </a:p>
        </p:txBody>
      </p:sp>
      <p:pic>
        <p:nvPicPr>
          <p:cNvPr id="17" name="Picture 2" descr="C:\Users\Holger\Desktop\HeatingSteel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02795" y="1772816"/>
            <a:ext cx="5841205" cy="4380904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851920" y="6093296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Quench HTS tape?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tailEnd type="none"/>
        </a:ln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320</Words>
  <Application>Microsoft Office PowerPoint</Application>
  <PresentationFormat>On-screen Show (4:3)</PresentationFormat>
  <Paragraphs>80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Standarddesign</vt:lpstr>
      <vt:lpstr>Explo Test and YBaCuO Jc Fit</vt:lpstr>
      <vt:lpstr>Explo Test</vt:lpstr>
      <vt:lpstr>Explo Test</vt:lpstr>
      <vt:lpstr>Geometry</vt:lpstr>
      <vt:lpstr>Stress</vt:lpstr>
      <vt:lpstr>Winding</vt:lpstr>
      <vt:lpstr>Explo Test</vt:lpstr>
      <vt:lpstr>explo vessel</vt:lpstr>
      <vt:lpstr>Introduction</vt:lpstr>
      <vt:lpstr>Basis</vt:lpstr>
      <vt:lpstr>General Methodology</vt:lpstr>
      <vt:lpstr>Jc0(T)</vt:lpstr>
      <vt:lpstr>Normal State Phase Diagram</vt:lpstr>
      <vt:lpstr>Universal H//c Curve</vt:lpstr>
      <vt:lpstr>Universal H//(a,b) Curve</vt:lpstr>
      <vt:lpstr>B // c Fit</vt:lpstr>
      <vt:lpstr>Average Curve, Comparison</vt:lpstr>
      <vt:lpstr>J // c Axis</vt:lpstr>
      <vt:lpstr>J // (a,b) Axis</vt:lpstr>
      <vt:lpstr>Angular Dependence</vt:lpstr>
      <vt:lpstr>Angular Dependence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2009-01-11T20:38:51Z</dcterms:created>
  <dcterms:modified xsi:type="dcterms:W3CDTF">2012-06-20T17:54:12Z</dcterms:modified>
</cp:coreProperties>
</file>