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8000"/>
    <a:srgbClr val="0000CC"/>
    <a:srgbClr val="000066"/>
    <a:srgbClr val="DFDF67"/>
    <a:srgbClr val="E46E62"/>
    <a:srgbClr val="FF0000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19" autoAdjust="0"/>
    <p:restoredTop sz="93861" autoAdjust="0"/>
  </p:normalViewPr>
  <p:slideViewPr>
    <p:cSldViewPr>
      <p:cViewPr varScale="1">
        <p:scale>
          <a:sx n="76" d="100"/>
          <a:sy n="76" d="100"/>
        </p:scale>
        <p:origin x="-4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58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328" y="-90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D78C16CD-D54B-41EB-837A-5163F85CB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Textmasterformate durch Klicken bearbeiten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  <a:p>
            <a:pPr lvl="3"/>
            <a:r>
              <a:rPr lang="en-US" noProof="0" smtClean="0"/>
              <a:t>Vierte Ebene</a:t>
            </a:r>
          </a:p>
          <a:p>
            <a:pPr lvl="4"/>
            <a:r>
              <a:rPr lang="en-US" noProof="0" smtClean="0"/>
              <a:t>Fünfte Ebene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1" tIns="47636" rIns="95271" bIns="4763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1F874A82-57A5-4F17-8BEC-436EBC9AF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874A82-57A5-4F17-8BEC-436EBC9AFF5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187624" y="3789040"/>
            <a:ext cx="7056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Holger Witte</a:t>
            </a:r>
            <a:br>
              <a:rPr lang="en-US" dirty="0" smtClean="0"/>
            </a:br>
            <a:r>
              <a:rPr lang="en-US" dirty="0" smtClean="0"/>
              <a:t>Brookhaven National Laboratory</a:t>
            </a:r>
          </a:p>
          <a:p>
            <a:pPr algn="ctr"/>
            <a:r>
              <a:rPr lang="en-GB" dirty="0" smtClean="0"/>
              <a:t>Advanced Accelerator Group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052736"/>
            <a:ext cx="8640762" cy="554461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928670"/>
            <a:ext cx="4243387" cy="56686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175" y="928670"/>
            <a:ext cx="4244975" cy="56686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7572428" cy="64294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21442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854184"/>
            <a:ext cx="4040188" cy="4743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16421" y="121442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6421" y="1854184"/>
            <a:ext cx="4041775" cy="4743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CAE25-F2EF-4971-B683-10501B608409}" type="datetime1">
              <a:rPr lang="en-GB" smtClean="0"/>
              <a:pPr>
                <a:defRPr/>
              </a:pPr>
              <a:t>30/05/2012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CF905-16CB-4039-92F8-AB7F290E7F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7286676" cy="7143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8670"/>
            <a:ext cx="5111750" cy="519749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28670"/>
            <a:ext cx="3008313" cy="51974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00107"/>
            <a:ext cx="5486400" cy="372746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accent2">
              <a:lumMod val="60000"/>
              <a:lumOff val="4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64008"/>
            <a:ext cx="6552852" cy="772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000124"/>
            <a:ext cx="8640762" cy="5597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Textmasterformate durch Klicken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7487816" y="6581001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AFCA94-79BA-4EED-9481-9B9914E163B8}" type="slidenum">
              <a:rPr lang="en-GB" sz="1200" smtClean="0"/>
              <a:pPr algn="r"/>
              <a:t>‹#›</a:t>
            </a:fld>
            <a:endParaRPr lang="en-GB" sz="12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accent2">
              <a:lumMod val="60000"/>
              <a:lumOff val="4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581001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 smtClean="0"/>
              <a:t>30 May 2012</a:t>
            </a:r>
            <a:endParaRPr lang="en-GB" sz="1200" dirty="0"/>
          </a:p>
        </p:txBody>
      </p:sp>
      <p:pic>
        <p:nvPicPr>
          <p:cNvPr id="3" name="Picture 3" descr="C:\Users\Holger\Desktop\BNL Logo\Logo_SmallTransparent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32240" y="3438"/>
            <a:ext cx="2411760" cy="883094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59" r:id="rId1"/>
    <p:sldLayoutId id="2147485049" r:id="rId2"/>
    <p:sldLayoutId id="2147485051" r:id="rId3"/>
    <p:sldLayoutId id="2147485052" r:id="rId4"/>
    <p:sldLayoutId id="2147485053" r:id="rId5"/>
    <p:sldLayoutId id="2147485054" r:id="rId6"/>
    <p:sldLayoutId id="2147485055" r:id="rId7"/>
    <p:sldLayoutId id="2147485056" r:id="rId8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C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C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C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C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0000C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0000C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0000C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0000C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2160239"/>
          </a:xfrm>
        </p:spPr>
        <p:txBody>
          <a:bodyPr/>
          <a:lstStyle/>
          <a:p>
            <a:pPr algn="ctr"/>
            <a:r>
              <a:rPr lang="en-GB" dirty="0" smtClean="0"/>
              <a:t>Dipole for Fast Ramping Synchrotron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Test Magnet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Firing circuit</a:t>
            </a:r>
          </a:p>
          <a:p>
            <a:pPr lvl="1"/>
            <a:r>
              <a:rPr lang="en-GB" dirty="0" err="1" smtClean="0"/>
              <a:t>Dynex</a:t>
            </a:r>
            <a:endParaRPr lang="en-GB" dirty="0" smtClean="0"/>
          </a:p>
          <a:p>
            <a:r>
              <a:rPr lang="en-GB" dirty="0" smtClean="0"/>
              <a:t>Diode</a:t>
            </a:r>
          </a:p>
          <a:p>
            <a:r>
              <a:rPr lang="en-GB" dirty="0" smtClean="0"/>
              <a:t>Resistors (dumping energy)</a:t>
            </a:r>
          </a:p>
          <a:p>
            <a:r>
              <a:rPr lang="en-GB" dirty="0" smtClean="0"/>
              <a:t>Switches</a:t>
            </a:r>
          </a:p>
          <a:p>
            <a:pPr lvl="1"/>
            <a:r>
              <a:rPr lang="en-GB" dirty="0" smtClean="0"/>
              <a:t>Ross relay?</a:t>
            </a:r>
          </a:p>
          <a:p>
            <a:r>
              <a:rPr lang="en-GB" dirty="0" smtClean="0"/>
              <a:t>Control system</a:t>
            </a:r>
          </a:p>
          <a:p>
            <a:r>
              <a:rPr lang="en-GB" dirty="0" smtClean="0"/>
              <a:t>Diagnostics</a:t>
            </a:r>
          </a:p>
          <a:p>
            <a:pPr lvl="1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Missing components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Geometry</a:t>
            </a:r>
            <a:endParaRPr lang="en-GB" dirty="0"/>
          </a:p>
        </p:txBody>
      </p:sp>
      <p:pic>
        <p:nvPicPr>
          <p:cNvPr id="5" name="Picture 2" descr="D:\Personal Files\Science\MuonCollider\2012-05-31 DonSummers Test Magnet\GeomHalfSizeModel1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79388" y="1319822"/>
            <a:ext cx="5256708" cy="4511429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580112" y="1124744"/>
            <a:ext cx="3384054" cy="5400600"/>
          </a:xfrm>
        </p:spPr>
        <p:txBody>
          <a:bodyPr/>
          <a:lstStyle/>
          <a:p>
            <a:r>
              <a:rPr lang="en-GB" dirty="0" smtClean="0"/>
              <a:t>Half size model</a:t>
            </a:r>
          </a:p>
          <a:p>
            <a:r>
              <a:rPr lang="en-GB" dirty="0" smtClean="0"/>
              <a:t>Dimensions</a:t>
            </a:r>
          </a:p>
          <a:p>
            <a:pPr lvl="1"/>
            <a:r>
              <a:rPr lang="en-GB" dirty="0" smtClean="0"/>
              <a:t>width 250 mm</a:t>
            </a:r>
          </a:p>
          <a:p>
            <a:pPr lvl="1"/>
            <a:r>
              <a:rPr lang="en-GB" dirty="0" smtClean="0"/>
              <a:t>height 230 mm</a:t>
            </a:r>
          </a:p>
          <a:p>
            <a:pPr lvl="1"/>
            <a:r>
              <a:rPr lang="en-GB" dirty="0" smtClean="0"/>
              <a:t>depth 50 mm</a:t>
            </a:r>
          </a:p>
          <a:p>
            <a:r>
              <a:rPr lang="en-GB" dirty="0" smtClean="0"/>
              <a:t>Weight: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about </a:t>
            </a:r>
            <a:r>
              <a:rPr lang="en-GB" dirty="0" smtClean="0"/>
              <a:t>20 kg</a:t>
            </a:r>
          </a:p>
          <a:p>
            <a:r>
              <a:rPr lang="en-GB" dirty="0" smtClean="0"/>
              <a:t>Gap: 5 </a:t>
            </a:r>
            <a:r>
              <a:rPr lang="en-GB" dirty="0" smtClean="0"/>
              <a:t>mm x 50 mm</a:t>
            </a:r>
          </a:p>
          <a:p>
            <a:pPr lvl="1"/>
            <a:r>
              <a:rPr lang="en-GB" dirty="0" smtClean="0"/>
              <a:t>Good field region: about 32 mm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Magnetization</a:t>
            </a:r>
            <a:endParaRPr lang="en-GB" dirty="0"/>
          </a:p>
        </p:txBody>
      </p:sp>
      <p:pic>
        <p:nvPicPr>
          <p:cNvPr id="5" name="Picture 2" descr="D:\Personal Files\Science\MuonCollider\2012-05-31 DonSummers Test Magnet\MagnetizationHalfSizeModel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28" y="1052513"/>
            <a:ext cx="7343882" cy="5545137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860032" y="378904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1.1T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123728" y="4941168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2T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347864" y="335699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1.3T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Field Quality</a:t>
            </a:r>
            <a:endParaRPr lang="en-GB" dirty="0"/>
          </a:p>
        </p:txBody>
      </p:sp>
      <p:pic>
        <p:nvPicPr>
          <p:cNvPr id="5" name="Picture 2" descr="D:\Personal Files\Science\MuonCollider\2012-05-31 DonSummers Test Magnet\FieldQualityHalfSizeModel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133" y="1052513"/>
            <a:ext cx="7357272" cy="5545137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rot="16200000">
            <a:off x="-571926" y="353236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Δ</a:t>
            </a:r>
            <a:r>
              <a:rPr lang="en-GB" dirty="0" smtClean="0"/>
              <a:t>B/B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Field Quality Gap</a:t>
            </a:r>
            <a:endParaRPr lang="en-GB" dirty="0"/>
          </a:p>
        </p:txBody>
      </p:sp>
      <p:pic>
        <p:nvPicPr>
          <p:cNvPr id="5" name="Picture 2" descr="D:\Personal Files\Science\MuonCollider\2012-05-31 DonSummers Test Magnet\FieldQialityGapHalfSizeModel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714" t="3900" r="24306" b="6498"/>
          <a:stretch>
            <a:fillRect/>
          </a:stretch>
        </p:blipFill>
        <p:spPr bwMode="auto">
          <a:xfrm>
            <a:off x="1259632" y="980728"/>
            <a:ext cx="5760640" cy="5444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Total current: 4080A for half magnet</a:t>
            </a:r>
          </a:p>
          <a:p>
            <a:pPr lvl="1"/>
            <a:r>
              <a:rPr lang="en-GB" dirty="0" smtClean="0"/>
              <a:t>current density for 2T: 8 A/mm</a:t>
            </a:r>
            <a:r>
              <a:rPr lang="en-GB" baseline="30000" dirty="0" smtClean="0"/>
              <a:t>2</a:t>
            </a:r>
          </a:p>
          <a:p>
            <a:r>
              <a:rPr lang="en-GB" dirty="0" smtClean="0"/>
              <a:t>Magnetic energy: 25J</a:t>
            </a:r>
          </a:p>
          <a:p>
            <a:pPr marL="342900" lvl="1" indent="-342900">
              <a:buFontTx/>
              <a:buChar char="•"/>
            </a:pPr>
            <a:r>
              <a:rPr lang="en-GB" dirty="0" smtClean="0"/>
              <a:t>PS</a:t>
            </a:r>
            <a:r>
              <a:rPr lang="en-GB" dirty="0" smtClean="0"/>
              <a:t> (f=1kHz</a:t>
            </a:r>
            <a:r>
              <a:rPr lang="en-GB" dirty="0" smtClean="0"/>
              <a:t>):</a:t>
            </a:r>
            <a:endParaRPr lang="en-GB" dirty="0" smtClean="0"/>
          </a:p>
          <a:p>
            <a:pPr lvl="1"/>
            <a:r>
              <a:rPr lang="en-GB" dirty="0" smtClean="0"/>
              <a:t>100 turns: I=80A, L=7.8 </a:t>
            </a:r>
            <a:r>
              <a:rPr lang="en-GB" dirty="0" err="1" smtClean="0"/>
              <a:t>mH</a:t>
            </a:r>
            <a:r>
              <a:rPr lang="en-GB" dirty="0" smtClean="0"/>
              <a:t>, </a:t>
            </a:r>
            <a:r>
              <a:rPr lang="en-GB" dirty="0" err="1" smtClean="0"/>
              <a:t>U</a:t>
            </a:r>
            <a:r>
              <a:rPr lang="en-GB" baseline="-25000" dirty="0" err="1" smtClean="0"/>
              <a:t>peak</a:t>
            </a:r>
            <a:r>
              <a:rPr lang="en-GB" dirty="0" smtClean="0"/>
              <a:t>=4kV</a:t>
            </a:r>
          </a:p>
          <a:p>
            <a:pPr lvl="1"/>
            <a:r>
              <a:rPr lang="en-GB" dirty="0" smtClean="0"/>
              <a:t>50 turns: I=160A, L=2 </a:t>
            </a:r>
            <a:r>
              <a:rPr lang="en-GB" dirty="0" err="1" smtClean="0"/>
              <a:t>mH</a:t>
            </a:r>
            <a:r>
              <a:rPr lang="en-GB" dirty="0" smtClean="0"/>
              <a:t>, </a:t>
            </a:r>
            <a:r>
              <a:rPr lang="en-GB" dirty="0" err="1" smtClean="0"/>
              <a:t>U</a:t>
            </a:r>
            <a:r>
              <a:rPr lang="en-GB" baseline="-25000" dirty="0" err="1" smtClean="0"/>
              <a:t>peak</a:t>
            </a:r>
            <a:r>
              <a:rPr lang="en-GB" dirty="0" smtClean="0"/>
              <a:t>=2kV</a:t>
            </a:r>
          </a:p>
          <a:p>
            <a:pPr marL="342900" lvl="1" indent="-342900">
              <a:buFontTx/>
              <a:buChar char="•"/>
            </a:pPr>
            <a:r>
              <a:rPr lang="en-GB" dirty="0" smtClean="0"/>
              <a:t>Capacitor (f=1kHz):</a:t>
            </a:r>
          </a:p>
          <a:p>
            <a:pPr marL="742950" lvl="2" indent="-342900"/>
            <a:r>
              <a:rPr lang="en-GB" dirty="0" smtClean="0"/>
              <a:t>100 turns: 3 </a:t>
            </a:r>
            <a:r>
              <a:rPr lang="en-GB" dirty="0" err="1" smtClean="0"/>
              <a:t>uF</a:t>
            </a:r>
            <a:endParaRPr lang="en-GB" dirty="0" smtClean="0"/>
          </a:p>
          <a:p>
            <a:pPr marL="742950" lvl="2" indent="-342900"/>
            <a:r>
              <a:rPr lang="en-GB" dirty="0" smtClean="0"/>
              <a:t>50 turns: 12.6 </a:t>
            </a:r>
            <a:r>
              <a:rPr lang="en-GB" dirty="0" err="1" smtClean="0"/>
              <a:t>uF</a:t>
            </a:r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 Supply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Circuit</a:t>
            </a:r>
            <a:endParaRPr lang="en-GB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626" y="1148891"/>
            <a:ext cx="6714286" cy="5352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980728"/>
            <a:ext cx="7173399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Components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Capacitor: GA</a:t>
            </a:r>
          </a:p>
          <a:p>
            <a:pPr lvl="1"/>
            <a:r>
              <a:rPr lang="en-GB" dirty="0" smtClean="0"/>
              <a:t>DE: 2 </a:t>
            </a:r>
            <a:r>
              <a:rPr lang="en-GB" dirty="0" err="1" smtClean="0"/>
              <a:t>uF</a:t>
            </a:r>
            <a:r>
              <a:rPr lang="en-GB" dirty="0" smtClean="0"/>
              <a:t>, 5kV, 25 kA</a:t>
            </a:r>
          </a:p>
          <a:p>
            <a:pPr lvl="2"/>
            <a:r>
              <a:rPr lang="en-GB" dirty="0" smtClean="0"/>
              <a:t>58 x 150 x 77 (mm), 1kg</a:t>
            </a:r>
          </a:p>
          <a:p>
            <a:pPr lvl="1"/>
            <a:r>
              <a:rPr lang="en-GB" dirty="0" smtClean="0"/>
              <a:t>DM: 330DM525</a:t>
            </a:r>
          </a:p>
          <a:p>
            <a:pPr lvl="2"/>
            <a:r>
              <a:rPr lang="en-GB" dirty="0" smtClean="0"/>
              <a:t>25 </a:t>
            </a:r>
            <a:r>
              <a:rPr lang="en-GB" dirty="0" err="1" smtClean="0"/>
              <a:t>uF</a:t>
            </a:r>
            <a:r>
              <a:rPr lang="en-GB" dirty="0" smtClean="0"/>
              <a:t>, 3kV, 1.2 kA</a:t>
            </a:r>
          </a:p>
          <a:p>
            <a:pPr lvl="2"/>
            <a:r>
              <a:rPr lang="en-GB" dirty="0" smtClean="0"/>
              <a:t>2.86 x 4.56 x 4.00 (in)</a:t>
            </a:r>
          </a:p>
          <a:p>
            <a:r>
              <a:rPr lang="en-GB" dirty="0" smtClean="0"/>
              <a:t>Switch: </a:t>
            </a:r>
            <a:r>
              <a:rPr lang="en-GB" dirty="0" err="1" smtClean="0"/>
              <a:t>thyristor</a:t>
            </a:r>
            <a:endParaRPr lang="en-GB" dirty="0" smtClean="0"/>
          </a:p>
          <a:p>
            <a:pPr lvl="1"/>
            <a:r>
              <a:rPr lang="en-GB" dirty="0" err="1" smtClean="0"/>
              <a:t>Eupec</a:t>
            </a:r>
            <a:r>
              <a:rPr lang="en-GB" dirty="0" smtClean="0"/>
              <a:t> TZ240N</a:t>
            </a:r>
          </a:p>
          <a:p>
            <a:pPr lvl="1"/>
            <a:r>
              <a:rPr lang="en-GB" dirty="0" smtClean="0"/>
              <a:t>3.6kV, I</a:t>
            </a:r>
            <a:r>
              <a:rPr lang="en-GB" baseline="-25000" dirty="0" smtClean="0"/>
              <a:t>DC</a:t>
            </a:r>
            <a:r>
              <a:rPr lang="en-GB" dirty="0" smtClean="0"/>
              <a:t>=240A+</a:t>
            </a:r>
          </a:p>
          <a:p>
            <a:pPr lvl="1"/>
            <a:r>
              <a:rPr lang="en-GB" dirty="0" err="1" smtClean="0"/>
              <a:t>I</a:t>
            </a:r>
            <a:r>
              <a:rPr lang="en-GB" baseline="-25000" dirty="0" err="1" smtClean="0"/>
              <a:t>surge</a:t>
            </a:r>
            <a:r>
              <a:rPr lang="en-GB" dirty="0" smtClean="0"/>
              <a:t>=6kA</a:t>
            </a:r>
          </a:p>
          <a:p>
            <a:pPr lvl="1"/>
            <a:r>
              <a:rPr lang="en-GB" dirty="0" smtClean="0"/>
              <a:t>Cost: $250</a:t>
            </a:r>
          </a:p>
          <a:p>
            <a:pPr lvl="1"/>
            <a:r>
              <a:rPr lang="en-GB" dirty="0" smtClean="0"/>
              <a:t>control electronics? </a:t>
            </a:r>
            <a:endParaRPr lang="en-GB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501008"/>
            <a:ext cx="28575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980728"/>
            <a:ext cx="22383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052736"/>
            <a:ext cx="223837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Charger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Dimensions</a:t>
            </a:r>
          </a:p>
          <a:p>
            <a:pPr lvl="1"/>
            <a:r>
              <a:rPr lang="en-GB" dirty="0" smtClean="0"/>
              <a:t>330x166x141 (mm)</a:t>
            </a:r>
          </a:p>
          <a:p>
            <a:r>
              <a:rPr lang="en-GB" dirty="0" smtClean="0"/>
              <a:t>Charge rate: 500 J/s</a:t>
            </a:r>
          </a:p>
          <a:p>
            <a:r>
              <a:rPr lang="en-GB" dirty="0" smtClean="0"/>
              <a:t>Does not tolerate voltage reversal</a:t>
            </a:r>
          </a:p>
          <a:p>
            <a:pPr lvl="1"/>
            <a:r>
              <a:rPr lang="en-GB" dirty="0" smtClean="0"/>
              <a:t>switches to detach charger?</a:t>
            </a:r>
          </a:p>
          <a:p>
            <a:pPr lvl="1"/>
            <a:r>
              <a:rPr lang="en-GB" dirty="0" smtClean="0"/>
              <a:t>permanent charging via resistor?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988840"/>
            <a:ext cx="3312368" cy="281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268760"/>
            <a:ext cx="4238819" cy="498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none"/>
        </a:ln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On-screen Show (4:3)</PresentationFormat>
  <Paragraphs>58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Standarddesign</vt:lpstr>
      <vt:lpstr>Dipole for Fast Ramping Synchrotron  Test Magnet</vt:lpstr>
      <vt:lpstr>Geometry</vt:lpstr>
      <vt:lpstr>Magnetization</vt:lpstr>
      <vt:lpstr>Field Quality</vt:lpstr>
      <vt:lpstr>Field Quality Gap</vt:lpstr>
      <vt:lpstr>Power Supply</vt:lpstr>
      <vt:lpstr>Circuit</vt:lpstr>
      <vt:lpstr>Components</vt:lpstr>
      <vt:lpstr>Charger</vt:lpstr>
      <vt:lpstr>Missing components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2009-01-11T20:38:51Z</dcterms:created>
  <dcterms:modified xsi:type="dcterms:W3CDTF">2012-05-30T18:08:27Z</dcterms:modified>
</cp:coreProperties>
</file>