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3" r:id="rId3"/>
    <p:sldId id="318" r:id="rId4"/>
    <p:sldId id="314" r:id="rId5"/>
    <p:sldId id="323" r:id="rId6"/>
    <p:sldId id="325" r:id="rId7"/>
    <p:sldId id="324" r:id="rId8"/>
    <p:sldId id="326" r:id="rId9"/>
    <p:sldId id="328" r:id="rId10"/>
    <p:sldId id="329" r:id="rId11"/>
    <p:sldId id="330" r:id="rId12"/>
    <p:sldId id="337" r:id="rId13"/>
    <p:sldId id="331" r:id="rId14"/>
    <p:sldId id="332" r:id="rId15"/>
    <p:sldId id="333" r:id="rId16"/>
    <p:sldId id="335" r:id="rId17"/>
    <p:sldId id="334" r:id="rId18"/>
    <p:sldId id="336" r:id="rId1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87" d="100"/>
          <a:sy n="87" d="100"/>
        </p:scale>
        <p:origin x="-7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16/05/2012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16 May 2012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pPr algn="ctr"/>
            <a:r>
              <a:rPr lang="en-GB" dirty="0" smtClean="0"/>
              <a:t>Dipole </a:t>
            </a:r>
            <a:br>
              <a:rPr lang="en-GB" dirty="0" smtClean="0"/>
            </a:br>
            <a:r>
              <a:rPr lang="en-GB" dirty="0" smtClean="0"/>
              <a:t>for </a:t>
            </a:r>
            <a:br>
              <a:rPr lang="en-GB" dirty="0" smtClean="0"/>
            </a:br>
            <a:r>
              <a:rPr lang="en-GB" dirty="0" smtClean="0"/>
              <a:t>Fast Ramping Synchrotron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6.5% Si Steel</a:t>
            </a:r>
            <a:endParaRPr lang="en-GB" dirty="0"/>
          </a:p>
        </p:txBody>
      </p:sp>
      <p:pic>
        <p:nvPicPr>
          <p:cNvPr id="5" name="Picture 2" descr="D:\Personal Files\Science\DonSummers\2012-05-02_Measurement6pt5SiSteel\ComparisonDatash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797" y="1345533"/>
            <a:ext cx="6409944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6.5% Si Steel</a:t>
            </a:r>
            <a:endParaRPr lang="en-GB" dirty="0"/>
          </a:p>
        </p:txBody>
      </p:sp>
      <p:pic>
        <p:nvPicPr>
          <p:cNvPr id="5" name="Picture 2" descr="D:\Personal Files\Science\DonSummers\2012-05-02_Measurement6pt5SiSteel\ComparisonDatashee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81" y="1345533"/>
            <a:ext cx="6361176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r>
              <a:rPr lang="en-GB" dirty="0" smtClean="0"/>
              <a:t> - </a:t>
            </a:r>
            <a:r>
              <a:rPr lang="en-GB" dirty="0" err="1" smtClean="0"/>
              <a:t>Hiperco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312491" cy="5668682"/>
          </a:xfrm>
        </p:spPr>
        <p:txBody>
          <a:bodyPr/>
          <a:lstStyle/>
          <a:p>
            <a:r>
              <a:rPr lang="en-GB" dirty="0" smtClean="0"/>
              <a:t>Purchased from Ed Fagan</a:t>
            </a:r>
          </a:p>
          <a:p>
            <a:pPr lvl="1"/>
            <a:r>
              <a:rPr lang="en-GB" dirty="0" err="1" smtClean="0"/>
              <a:t>Hiperco</a:t>
            </a:r>
            <a:r>
              <a:rPr lang="en-GB" dirty="0" smtClean="0"/>
              <a:t> 50 (A)</a:t>
            </a:r>
          </a:p>
          <a:p>
            <a:r>
              <a:rPr lang="en-GB" dirty="0" smtClean="0"/>
              <a:t>Cut to size on site</a:t>
            </a:r>
          </a:p>
          <a:p>
            <a:r>
              <a:rPr lang="en-GB" dirty="0" smtClean="0"/>
              <a:t>Annealed at IFW in Dresden, Germany</a:t>
            </a:r>
          </a:p>
          <a:p>
            <a:pPr lvl="1"/>
            <a:r>
              <a:rPr lang="en-GB" dirty="0" smtClean="0"/>
              <a:t>871 deg C, 2h in vacuum</a:t>
            </a:r>
          </a:p>
          <a:p>
            <a:pPr lvl="1"/>
            <a:endParaRPr lang="en-GB" dirty="0"/>
          </a:p>
        </p:txBody>
      </p:sp>
      <p:pic>
        <p:nvPicPr>
          <p:cNvPr id="6" name="Picture 2" descr="D:\Personal Files\Science\pdf\GRAIN ORIENTED ELECTRICAL STEELS\FeCo Steel\03_EA07_TypicalDCMagn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6031"/>
          <a:stretch>
            <a:fillRect/>
          </a:stretch>
        </p:blipFill>
        <p:spPr bwMode="auto">
          <a:xfrm>
            <a:off x="3347864" y="1146801"/>
            <a:ext cx="5796136" cy="476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r>
              <a:rPr lang="en-GB" dirty="0" smtClean="0"/>
              <a:t> – </a:t>
            </a:r>
            <a:r>
              <a:rPr lang="en-GB" dirty="0" err="1" smtClean="0"/>
              <a:t>Hiperco</a:t>
            </a:r>
            <a:r>
              <a:rPr lang="en-GB" dirty="0" smtClean="0"/>
              <a:t> 50A</a:t>
            </a:r>
            <a:endParaRPr lang="en-GB" dirty="0"/>
          </a:p>
        </p:txBody>
      </p:sp>
      <p:pic>
        <p:nvPicPr>
          <p:cNvPr id="5" name="Picture 2" descr="D:\Personal Files\Science\DonSummers\2012-05-09_FeCo\FeCoAl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912768" cy="559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r>
              <a:rPr lang="en-GB" dirty="0" smtClean="0"/>
              <a:t> – </a:t>
            </a:r>
            <a:r>
              <a:rPr lang="en-GB" dirty="0" err="1" smtClean="0"/>
              <a:t>Hiperco</a:t>
            </a:r>
            <a:r>
              <a:rPr lang="en-GB" dirty="0" smtClean="0"/>
              <a:t> 50A</a:t>
            </a:r>
            <a:endParaRPr lang="en-GB" dirty="0"/>
          </a:p>
        </p:txBody>
      </p:sp>
      <p:pic>
        <p:nvPicPr>
          <p:cNvPr id="5" name="Picture 2" descr="D:\Personal Files\Science\DonSummers\2012-05-09_FeCo\ComparisonFeODatashee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849" y="1345533"/>
            <a:ext cx="6339840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FeCo</a:t>
            </a:r>
            <a:r>
              <a:rPr lang="en-GB" dirty="0" smtClean="0"/>
              <a:t> – Comparison GO Steel</a:t>
            </a:r>
            <a:endParaRPr lang="en-GB" dirty="0"/>
          </a:p>
        </p:txBody>
      </p:sp>
      <p:pic>
        <p:nvPicPr>
          <p:cNvPr id="5" name="Picture 2" descr="D:\Personal Files\Science\DonSummers\2012-05-09_FeCo\FeCoTrancor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797" y="1345533"/>
            <a:ext cx="6409944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Co Results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about 0.1T short</a:t>
            </a:r>
          </a:p>
          <a:p>
            <a:r>
              <a:rPr lang="en-GB" dirty="0" smtClean="0"/>
              <a:t>reason is unknown</a:t>
            </a:r>
          </a:p>
          <a:p>
            <a:pPr lvl="1"/>
            <a:r>
              <a:rPr lang="en-GB" dirty="0" smtClean="0"/>
              <a:t>wrong material</a:t>
            </a:r>
          </a:p>
          <a:p>
            <a:pPr lvl="1"/>
            <a:r>
              <a:rPr lang="en-GB" dirty="0" smtClean="0"/>
              <a:t>bad batch</a:t>
            </a:r>
          </a:p>
          <a:p>
            <a:pPr lvl="1"/>
            <a:r>
              <a:rPr lang="en-GB" dirty="0" smtClean="0"/>
              <a:t>not enough material</a:t>
            </a:r>
          </a:p>
          <a:p>
            <a:pPr lvl="1"/>
            <a:r>
              <a:rPr lang="en-GB" dirty="0" smtClean="0"/>
              <a:t>wrong annealing</a:t>
            </a:r>
          </a:p>
          <a:p>
            <a:r>
              <a:rPr lang="en-GB" dirty="0" err="1" smtClean="0"/>
              <a:t>Vacuumschmelze</a:t>
            </a:r>
            <a:r>
              <a:rPr lang="en-GB" dirty="0" smtClean="0"/>
              <a:t> GmbH &amp; Co. KG</a:t>
            </a:r>
          </a:p>
          <a:p>
            <a:pPr lvl="1"/>
            <a:r>
              <a:rPr lang="en-GB" dirty="0" smtClean="0"/>
              <a:t>Hanau, Germany</a:t>
            </a:r>
          </a:p>
          <a:p>
            <a:endParaRPr lang="en-GB" dirty="0"/>
          </a:p>
        </p:txBody>
      </p:sp>
      <p:pic>
        <p:nvPicPr>
          <p:cNvPr id="6" name="Picture 2" descr="D:\Personal Files\Science\MuonCollider\2012-05-16_MagneticMeasurements\Hmo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18" t="6391" r="25437"/>
          <a:stretch>
            <a:fillRect/>
          </a:stretch>
        </p:blipFill>
        <p:spPr bwMode="auto">
          <a:xfrm>
            <a:off x="3923928" y="1412776"/>
            <a:ext cx="5220072" cy="47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Vacoflux</a:t>
            </a:r>
            <a:r>
              <a:rPr lang="en-GB" dirty="0" smtClean="0"/>
              <a:t> 48</a:t>
            </a:r>
            <a:endParaRPr lang="en-GB" dirty="0"/>
          </a:p>
        </p:txBody>
      </p:sp>
      <p:pic>
        <p:nvPicPr>
          <p:cNvPr id="5" name="Picture 2" descr="D:\Personal Files\Science\DonSummers\2012-05-09_FeCo\HipercoVacoflux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337" y="1345533"/>
            <a:ext cx="6150864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6.5% Si steel</a:t>
            </a:r>
          </a:p>
          <a:p>
            <a:pPr lvl="1"/>
            <a:r>
              <a:rPr lang="en-GB" dirty="0" smtClean="0"/>
              <a:t>confirmed values from datasheet</a:t>
            </a:r>
          </a:p>
          <a:p>
            <a:pPr lvl="1"/>
            <a:r>
              <a:rPr lang="en-GB" dirty="0" smtClean="0"/>
              <a:t>almost isotropic</a:t>
            </a:r>
          </a:p>
          <a:p>
            <a:pPr lvl="1"/>
            <a:r>
              <a:rPr lang="en-GB" dirty="0" smtClean="0"/>
              <a:t>good match of hysteresis loop</a:t>
            </a:r>
          </a:p>
          <a:p>
            <a:pPr lvl="1"/>
            <a:r>
              <a:rPr lang="en-GB" dirty="0" smtClean="0"/>
              <a:t>losses? </a:t>
            </a:r>
          </a:p>
          <a:p>
            <a:r>
              <a:rPr lang="en-GB" dirty="0" err="1" smtClean="0"/>
              <a:t>FeCo</a:t>
            </a:r>
            <a:endParaRPr lang="en-GB" dirty="0" smtClean="0"/>
          </a:p>
          <a:p>
            <a:pPr lvl="1"/>
            <a:r>
              <a:rPr lang="en-GB" dirty="0" smtClean="0"/>
              <a:t>discrepancy between datasheet and measurement</a:t>
            </a:r>
          </a:p>
          <a:p>
            <a:pPr lvl="1"/>
            <a:r>
              <a:rPr lang="en-GB" dirty="0" err="1" smtClean="0"/>
              <a:t>Vacuumschmelze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omet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26" t="5198" r="25672" b="9095"/>
          <a:stretch>
            <a:fillRect/>
          </a:stretch>
        </p:blipFill>
        <p:spPr>
          <a:xfrm>
            <a:off x="0" y="1412776"/>
            <a:ext cx="5760640" cy="47525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628800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Required good field region: 62x10 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Magnet aperture: </a:t>
            </a:r>
            <a:br>
              <a:rPr lang="en-GB" dirty="0" smtClean="0"/>
            </a:br>
            <a:r>
              <a:rPr lang="en-GB" dirty="0" smtClean="0"/>
              <a:t>100x13 mm</a:t>
            </a:r>
            <a:r>
              <a:rPr lang="en-GB" baseline="30000" dirty="0" smtClean="0"/>
              <a:t>2</a:t>
            </a:r>
          </a:p>
          <a:p>
            <a:endParaRPr lang="en-GB" baseline="30000" dirty="0" smtClean="0"/>
          </a:p>
          <a:p>
            <a:r>
              <a:rPr lang="en-GB" dirty="0" smtClean="0"/>
              <a:t>Magnet dimension: </a:t>
            </a:r>
          </a:p>
          <a:p>
            <a:r>
              <a:rPr lang="en-GB" dirty="0" smtClean="0"/>
              <a:t> &gt; 500x500 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>
              <a:buFont typeface="Wingdings"/>
              <a:buChar char="Ø"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58112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FeCo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19021" y="242088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6.5%SiFe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netiz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984"/>
          <a:stretch>
            <a:fillRect/>
          </a:stretch>
        </p:blipFill>
        <p:spPr>
          <a:xfrm>
            <a:off x="611560" y="1052736"/>
            <a:ext cx="6880760" cy="5545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Magnetization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636912"/>
            <a:ext cx="5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797152"/>
            <a:ext cx="5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Field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908" y="1052513"/>
            <a:ext cx="667172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907704" y="1863090"/>
            <a:ext cx="4961726" cy="3870166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76056" y="1988840"/>
            <a:ext cx="2880320" cy="576064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0192" y="249289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FeCo</a:t>
            </a:r>
            <a:endParaRPr lang="en-GB" dirty="0" smtClean="0"/>
          </a:p>
          <a:p>
            <a:pPr lvl="1"/>
            <a:r>
              <a:rPr lang="en-GB" dirty="0" smtClean="0"/>
              <a:t>enough material purchased for 9 test strips (24 planned)</a:t>
            </a:r>
          </a:p>
          <a:p>
            <a:r>
              <a:rPr lang="en-GB" dirty="0" smtClean="0"/>
              <a:t>6.5SiFe</a:t>
            </a:r>
            <a:endParaRPr lang="en-GB" dirty="0" smtClean="0"/>
          </a:p>
          <a:p>
            <a:pPr lvl="1"/>
            <a:r>
              <a:rPr lang="en-GB" dirty="0" smtClean="0"/>
              <a:t>100 strips shipped (thanks to Mr. Ninomiya at JFE)</a:t>
            </a:r>
          </a:p>
          <a:p>
            <a:r>
              <a:rPr lang="en-GB" dirty="0" smtClean="0"/>
              <a:t>Epstein frame test at </a:t>
            </a:r>
            <a:r>
              <a:rPr lang="en-GB" dirty="0" err="1" smtClean="0"/>
              <a:t>Fermilab</a:t>
            </a:r>
            <a:endParaRPr lang="en-GB" dirty="0" smtClean="0"/>
          </a:p>
          <a:p>
            <a:pPr lvl="1"/>
            <a:r>
              <a:rPr lang="en-GB" dirty="0" smtClean="0"/>
              <a:t>thanks to Robert W Riley and John </a:t>
            </a:r>
            <a:r>
              <a:rPr lang="en-GB" dirty="0" smtClean="0"/>
              <a:t>Zweibohmer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Epstein Frame 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</a:p>
          <a:p>
            <a:pPr lvl="1"/>
            <a:r>
              <a:rPr lang="en-GB" dirty="0" smtClean="0"/>
              <a:t>C-direction</a:t>
            </a:r>
          </a:p>
          <a:p>
            <a:pPr lvl="1"/>
            <a:r>
              <a:rPr lang="en-GB" dirty="0" smtClean="0"/>
              <a:t>L-direction</a:t>
            </a:r>
          </a:p>
          <a:p>
            <a:pPr lvl="1"/>
            <a:r>
              <a:rPr lang="en-GB" dirty="0" smtClean="0"/>
              <a:t>L/C direction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6.5 Si Steel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6.5% Si Steel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14808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6.5% Si Steel</a:t>
            </a:r>
            <a:endParaRPr lang="en-GB" dirty="0"/>
          </a:p>
        </p:txBody>
      </p:sp>
      <p:pic>
        <p:nvPicPr>
          <p:cNvPr id="6" name="Picture 2" descr="D:\Personal Files\Science\DonSummers\2012-05-02_Measurement6pt5SiSteel\C-directi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81" y="1345533"/>
            <a:ext cx="6361176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6.5% Si Steel</a:t>
            </a:r>
            <a:endParaRPr lang="en-GB" dirty="0"/>
          </a:p>
        </p:txBody>
      </p:sp>
      <p:pic>
        <p:nvPicPr>
          <p:cNvPr id="8" name="Picture 2" descr="D:\Personal Files\Science\DonSummers\2012-05-02_Measurement6pt5SiSteel\L,C and LC-directi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81" y="1345533"/>
            <a:ext cx="6361176" cy="495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Standarddesign</vt:lpstr>
      <vt:lpstr>Dipole  for  Fast Ramping Synchrotron</vt:lpstr>
      <vt:lpstr>Geometry</vt:lpstr>
      <vt:lpstr>Magnetization</vt:lpstr>
      <vt:lpstr>Maximum Field</vt:lpstr>
      <vt:lpstr>Epstein Frame Test</vt:lpstr>
      <vt:lpstr>6.5 Si Steel</vt:lpstr>
      <vt:lpstr>Results 6.5% Si Steel</vt:lpstr>
      <vt:lpstr>Results 6.5% Si Steel</vt:lpstr>
      <vt:lpstr>Results 6.5% Si Steel</vt:lpstr>
      <vt:lpstr>Results 6.5% Si Steel</vt:lpstr>
      <vt:lpstr>Results 6.5% Si Steel</vt:lpstr>
      <vt:lpstr>FeCo - Hiperco</vt:lpstr>
      <vt:lpstr>FeCo – Hiperco 50A</vt:lpstr>
      <vt:lpstr>FeCo – Hiperco 50A</vt:lpstr>
      <vt:lpstr>FeCo – Comparison GO Steel</vt:lpstr>
      <vt:lpstr>Fe Co Results</vt:lpstr>
      <vt:lpstr>Vacoflux 48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2012-05-16T17:21:53Z</dcterms:modified>
</cp:coreProperties>
</file>