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CC"/>
    <a:srgbClr val="000066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78" d="100"/>
          <a:sy n="78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28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74A82-57A5-4F17-8BEC-436EBC9AFF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04/04/2012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4 April 2012</a:t>
            </a:r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160239"/>
          </a:xfrm>
        </p:spPr>
        <p:txBody>
          <a:bodyPr/>
          <a:lstStyle/>
          <a:p>
            <a:pPr algn="ctr"/>
            <a:r>
              <a:rPr lang="en-GB" dirty="0" smtClean="0"/>
              <a:t>Coax Magnet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Main Ring Magnets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Circular Bore - Field</a:t>
            </a:r>
            <a:endParaRPr lang="en-GB" dirty="0"/>
          </a:p>
        </p:txBody>
      </p:sp>
      <p:pic>
        <p:nvPicPr>
          <p:cNvPr id="8" name="Picture 2" descr="D:\Personal Files\Science\MuonCollider\2012-03-26_CoaxMagnet\EllipseVsCircular\CircGeometr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243387" cy="3182540"/>
          </a:xfrm>
          <a:prstGeom prst="rect">
            <a:avLst/>
          </a:prstGeom>
          <a:noFill/>
        </p:spPr>
      </p:pic>
      <p:pic>
        <p:nvPicPr>
          <p:cNvPr id="10" name="Picture 3" descr="D:\Personal Files\Science\MuonCollider\2012-03-26_CoaxMagnet\EllipseVsCircular\Fiel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2171303"/>
            <a:ext cx="4244975" cy="3183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– Current Density</a:t>
            </a:r>
            <a:endParaRPr lang="en-GB" dirty="0"/>
          </a:p>
        </p:txBody>
      </p:sp>
      <p:pic>
        <p:nvPicPr>
          <p:cNvPr id="6" name="Picture 2" descr="D:\Personal Files\Science\MuonCollider\2012-03-26_CoaxMagnet\EllipseVsCircular\CircJz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71899"/>
            <a:ext cx="4243387" cy="3182540"/>
          </a:xfrm>
          <a:prstGeom prst="rect">
            <a:avLst/>
          </a:prstGeom>
          <a:noFill/>
        </p:spPr>
      </p:pic>
      <p:pic>
        <p:nvPicPr>
          <p:cNvPr id="8" name="Picture 3" descr="D:\Personal Files\Science\MuonCollider\2012-03-26_CoaxMagnet\EllipseVsCircular\EllipseJz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2171303"/>
            <a:ext cx="4244975" cy="31837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805264"/>
            <a:ext cx="570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20% Difference – J is higher for elliptical cross-section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– Field</a:t>
            </a:r>
            <a:endParaRPr lang="en-GB" dirty="0"/>
          </a:p>
        </p:txBody>
      </p:sp>
      <p:pic>
        <p:nvPicPr>
          <p:cNvPr id="6" name="Picture 2" descr="D:\Personal Files\Science\MuonCollider\2012-03-26_CoaxMagnet\EllipseVsCircular\CircNorm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71899"/>
            <a:ext cx="4243387" cy="3182540"/>
          </a:xfrm>
          <a:prstGeom prst="rect">
            <a:avLst/>
          </a:prstGeom>
          <a:noFill/>
        </p:spPr>
      </p:pic>
      <p:pic>
        <p:nvPicPr>
          <p:cNvPr id="8" name="Picture 3" descr="D:\Personal Files\Science\MuonCollider\2012-03-26_CoaxMagnet\EllipseVsCircular\EllipseNorm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2171303"/>
            <a:ext cx="4244975" cy="31837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805264"/>
            <a:ext cx="570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10% Difference – B is higher for elliptical cross-section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1269" y="1119981"/>
            <a:ext cx="647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ROXIE Design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017436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ROXIE Design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5658" y="1052513"/>
            <a:ext cx="638389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35"/>
          <a:stretch>
            <a:fillRect/>
          </a:stretch>
        </p:blipFill>
        <p:spPr bwMode="auto">
          <a:xfrm>
            <a:off x="683568" y="908720"/>
            <a:ext cx="73448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Coax magnet</a:t>
            </a:r>
          </a:p>
          <a:p>
            <a:pPr lvl="1"/>
            <a:r>
              <a:rPr lang="en-GB" dirty="0" smtClean="0"/>
              <a:t>field homogeneity ok? </a:t>
            </a:r>
          </a:p>
          <a:p>
            <a:pPr lvl="1"/>
            <a:r>
              <a:rPr lang="en-GB" dirty="0" smtClean="0"/>
              <a:t>cryogenics</a:t>
            </a:r>
          </a:p>
          <a:p>
            <a:r>
              <a:rPr lang="en-GB" dirty="0" smtClean="0"/>
              <a:t>Main ring magnets</a:t>
            </a:r>
          </a:p>
          <a:p>
            <a:pPr lvl="1"/>
            <a:r>
              <a:rPr lang="en-GB" dirty="0" smtClean="0"/>
              <a:t>elliptical cross-section?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5" name="Picture 2" descr="D:\Personal Files\Science\MuonCollider\2012-03-26_CoaxMagnet\GollwitzerProtonDelive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0728"/>
            <a:ext cx="8640762" cy="29101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770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Keith </a:t>
            </a:r>
            <a:r>
              <a:rPr lang="en-GB" dirty="0" err="1" smtClean="0">
                <a:solidFill>
                  <a:srgbClr val="008000"/>
                </a:solidFill>
              </a:rPr>
              <a:t>Gollwitzer</a:t>
            </a:r>
            <a:r>
              <a:rPr lang="en-GB" dirty="0" smtClean="0">
                <a:solidFill>
                  <a:srgbClr val="008000"/>
                </a:solidFill>
              </a:rPr>
              <a:t>, Accelerator Division </a:t>
            </a:r>
            <a:r>
              <a:rPr lang="en-GB" dirty="0" err="1" smtClean="0">
                <a:solidFill>
                  <a:srgbClr val="008000"/>
                </a:solidFill>
              </a:rPr>
              <a:t>Fermilab</a:t>
            </a:r>
            <a:r>
              <a:rPr lang="en-GB" dirty="0" smtClean="0">
                <a:solidFill>
                  <a:srgbClr val="008000"/>
                </a:solidFill>
              </a:rPr>
              <a:t>. Proton Delivery to Target. MAP Meeting 2012.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9715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assume </a:t>
            </a:r>
            <a:r>
              <a:rPr lang="el-GR" dirty="0" smtClean="0"/>
              <a:t>Δ</a:t>
            </a:r>
            <a:r>
              <a:rPr lang="en-GB" dirty="0" smtClean="0"/>
              <a:t>L=3m </a:t>
            </a:r>
          </a:p>
          <a:p>
            <a:r>
              <a:rPr lang="en-GB" dirty="0" smtClean="0"/>
              <a:t>equivalent to 0.04 m + beam size (0.18 m)</a:t>
            </a:r>
          </a:p>
          <a:p>
            <a:r>
              <a:rPr lang="en-GB" dirty="0" smtClean="0"/>
              <a:t>∴ R=0.13m (outer radius)</a:t>
            </a:r>
          </a:p>
          <a:p>
            <a:r>
              <a:rPr lang="en-GB" dirty="0" smtClean="0"/>
              <a:t>B = 1T</a:t>
            </a:r>
          </a:p>
          <a:p>
            <a:r>
              <a:rPr lang="en-GB" dirty="0" smtClean="0"/>
              <a:t>L = 1 m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Coax Magnet</a:t>
            </a:r>
            <a:endParaRPr lang="en-GB" dirty="0"/>
          </a:p>
        </p:txBody>
      </p:sp>
      <p:pic>
        <p:nvPicPr>
          <p:cNvPr id="5" name="Picture 2" descr="D:\Personal Files\Science\MuonCollider\2012-03-26_CoaxMagnet\coaxoverview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497"/>
          <a:stretch>
            <a:fillRect/>
          </a:stretch>
        </p:blipFill>
        <p:spPr bwMode="auto">
          <a:xfrm>
            <a:off x="611560" y="1052736"/>
            <a:ext cx="6696868" cy="529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Coax Magnet</a:t>
            </a:r>
            <a:endParaRPr lang="en-GB" dirty="0"/>
          </a:p>
        </p:txBody>
      </p:sp>
      <p:pic>
        <p:nvPicPr>
          <p:cNvPr id="5" name="Picture 2" descr="D:\Personal Files\Science\MuonCollider\2012-03-26_CoaxMagnet\fro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68" r="24163"/>
          <a:stretch>
            <a:fillRect/>
          </a:stretch>
        </p:blipFill>
        <p:spPr bwMode="auto">
          <a:xfrm>
            <a:off x="755576" y="1178456"/>
            <a:ext cx="6048672" cy="5293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2060848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Fits into radius </a:t>
            </a:r>
          </a:p>
          <a:p>
            <a:r>
              <a:rPr lang="en-GB" dirty="0" smtClean="0"/>
              <a:t>of 30 mm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</a:t>
            </a:r>
            <a:endParaRPr lang="en-GB" dirty="0"/>
          </a:p>
        </p:txBody>
      </p:sp>
      <p:pic>
        <p:nvPicPr>
          <p:cNvPr id="5" name="Picture 2" descr="D:\Personal Files\Science\MuonCollider\2012-03-26_CoaxMagnet\bmodcircleR4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9997" b="12590"/>
          <a:stretch>
            <a:fillRect/>
          </a:stretch>
        </p:blipFill>
        <p:spPr bwMode="auto">
          <a:xfrm>
            <a:off x="251520" y="1124744"/>
            <a:ext cx="7416824" cy="4964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68344" y="256490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r=45 mm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2</a:t>
            </a:r>
            <a:endParaRPr lang="en-GB" dirty="0"/>
          </a:p>
        </p:txBody>
      </p:sp>
      <p:pic>
        <p:nvPicPr>
          <p:cNvPr id="5" name="Picture 2" descr="D:\Personal Files\Science\MuonCollider\2012-03-26_CoaxMagnet\fieldscircleR30-40-50-60-70-80-1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1" t="4427" r="19997" b="15311"/>
          <a:stretch>
            <a:fillRect/>
          </a:stretch>
        </p:blipFill>
        <p:spPr bwMode="auto">
          <a:xfrm>
            <a:off x="323528" y="1192881"/>
            <a:ext cx="8064896" cy="5116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Field on Wire</a:t>
            </a:r>
            <a:endParaRPr lang="en-GB" dirty="0"/>
          </a:p>
        </p:txBody>
      </p:sp>
      <p:pic>
        <p:nvPicPr>
          <p:cNvPr id="5" name="Picture 2" descr="D:\Personal Files\Science\MuonCollider\2012-03-26_CoaxMagnet\bmodwi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6664"/>
          <a:stretch>
            <a:fillRect/>
          </a:stretch>
        </p:blipFill>
        <p:spPr bwMode="auto">
          <a:xfrm>
            <a:off x="395536" y="1124744"/>
            <a:ext cx="6336828" cy="5293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52320" y="23488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&lt;1.5T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Line</a:t>
            </a:r>
            <a:endParaRPr lang="en-GB" dirty="0"/>
          </a:p>
        </p:txBody>
      </p:sp>
      <p:pic>
        <p:nvPicPr>
          <p:cNvPr id="5" name="Picture 2" descr="D:\Personal Files\Science\MuonCollider\2012-03-26_CoaxMagnet\Coax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489205" cy="48890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4248" y="184482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Cu:Sc</a:t>
            </a:r>
            <a:r>
              <a:rPr lang="en-GB" dirty="0" smtClean="0"/>
              <a:t> 20:1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Ring Magnets</a:t>
            </a:r>
            <a:endParaRPr lang="en-GB" dirty="0"/>
          </a:p>
        </p:txBody>
      </p:sp>
      <p:pic>
        <p:nvPicPr>
          <p:cNvPr id="5" name="Picture 2" descr="D:\Personal Files\Science\MuonCollider\2012-03-26_CoaxMagnet\EllipseVsCircular\EllipseGeo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11" y="1052513"/>
            <a:ext cx="7393516" cy="554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Standarddesign</vt:lpstr>
      <vt:lpstr>Coax Magnet  Main Ring Magnets</vt:lpstr>
      <vt:lpstr>Introduction</vt:lpstr>
      <vt:lpstr>Coax Magnet</vt:lpstr>
      <vt:lpstr>Coax Magnet</vt:lpstr>
      <vt:lpstr>Field</vt:lpstr>
      <vt:lpstr>Field 2</vt:lpstr>
      <vt:lpstr>Peak Field on Wire</vt:lpstr>
      <vt:lpstr>Load Line</vt:lpstr>
      <vt:lpstr>Main Ring Magnets</vt:lpstr>
      <vt:lpstr>Circular Bore - Field</vt:lpstr>
      <vt:lpstr>Comparison – Current Density</vt:lpstr>
      <vt:lpstr>Comparison – Field</vt:lpstr>
      <vt:lpstr>ROXIE Design</vt:lpstr>
      <vt:lpstr>ROXIE Design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2012-04-04T16:16:30Z</dcterms:modified>
</cp:coreProperties>
</file>