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Default Extension="emf" ContentType="image/x-emf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195ED-E3B2-2E47-A18D-940BEDEC2F1A}" type="datetimeFigureOut">
              <a:rPr lang="en-US" smtClean="0"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5CCFE-7ED2-D849-9DE3-E5E05C07BB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df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df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df"/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df"/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Meson Productions for Hg Jet with Disk Shape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X. Ding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BNL-AAG Meeting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March 15, 2012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IDS120h Configuration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ids120h_geom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l="-40915" r="-40915"/>
              <a:stretch>
                <a:fillRect/>
              </a:stretch>
            </p:blipFill>
          </mc:Choice>
          <mc:Fallback>
            <p:blipFill>
              <a:blip r:embed="rId3"/>
              <a:srcRect l="-40915" r="-40915"/>
              <a:stretch>
                <a:fillRect/>
              </a:stretch>
            </p:blipFill>
          </mc:Fallback>
        </mc:AlternateContent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Meson Production with IDS120h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6" name="Content Placeholder 8" descr="meson_KE_HG_GA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36364" r="11765"/>
              <a:stretch>
                <a:fillRect/>
              </a:stretch>
            </p:blipFill>
          </mc:Choice>
          <mc:Fallback>
            <p:blipFill>
              <a:blip r:embed="rId3"/>
              <a:srcRect t="36364" r="11765"/>
              <a:stretch>
                <a:fillRect/>
              </a:stretch>
            </p:blipFill>
          </mc:Fallback>
        </mc:AlternateContent>
        <p:spPr>
          <a:xfrm>
            <a:off x="457200" y="1097313"/>
            <a:ext cx="6172189" cy="576068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972289" y="2743200"/>
            <a:ext cx="17145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Why the meson productions are lower at KE&lt;5 </a:t>
            </a:r>
            <a:r>
              <a:rPr lang="en-US" dirty="0" err="1" smtClean="0">
                <a:solidFill>
                  <a:srgbClr val="FF0000"/>
                </a:solidFill>
              </a:rPr>
              <a:t>GeV</a:t>
            </a:r>
            <a:r>
              <a:rPr lang="en-US" dirty="0" smtClean="0">
                <a:solidFill>
                  <a:srgbClr val="FF0000"/>
                </a:solidFill>
              </a:rPr>
              <a:t>?  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HG Target Geometry</a:t>
            </a:r>
            <a:endParaRPr lang="en-US" dirty="0">
              <a:solidFill>
                <a:srgbClr val="0000FF"/>
              </a:solidFill>
            </a:endParaRPr>
          </a:p>
        </p:txBody>
      </p:sp>
      <p:grpSp>
        <p:nvGrpSpPr>
          <p:cNvPr id="4" name="Group 2"/>
          <p:cNvGrpSpPr>
            <a:grpSpLocks noChangeAspect="1"/>
          </p:cNvGrpSpPr>
          <p:nvPr/>
        </p:nvGrpSpPr>
        <p:grpSpPr bwMode="auto">
          <a:xfrm>
            <a:off x="838200" y="1370054"/>
            <a:ext cx="4210037" cy="2509838"/>
            <a:chOff x="2529" y="9033"/>
            <a:chExt cx="7200" cy="4294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2529" y="9033"/>
              <a:ext cx="7200" cy="4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4" descr="HgJetGeometr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29" y="9033"/>
              <a:ext cx="7200" cy="3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529" y="12422"/>
              <a:ext cx="7200" cy="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9144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The </a:t>
              </a: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mercury jet target geometry. The proton beam and mercury jet cross at </a:t>
              </a:r>
              <a:r>
                <a:rPr kumimoji="0" lang="en-US" sz="9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z</a:t>
              </a: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=-37.5 cm.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95400" y="4267200"/>
            <a:ext cx="7086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Single particle tracking (entrance and exit point in Hg Jet) for 2,4,8 proton KE with assumed same target parameters (0.404mm/20.6mrad/117mrad):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8 </a:t>
            </a:r>
            <a:r>
              <a:rPr lang="en-US" dirty="0" err="1" smtClean="0">
                <a:solidFill>
                  <a:srgbClr val="0000FF"/>
                </a:solidFill>
              </a:rPr>
              <a:t>GeV</a:t>
            </a:r>
            <a:r>
              <a:rPr lang="en-US" dirty="0" smtClean="0">
                <a:solidFill>
                  <a:srgbClr val="0000FF"/>
                </a:solidFill>
              </a:rPr>
              <a:t>: (-0.143,2.224,-56.475)/(-0.142,-2.23,-18.475);   </a:t>
            </a:r>
            <a:r>
              <a:rPr lang="en-US" dirty="0" err="1" smtClean="0">
                <a:solidFill>
                  <a:srgbClr val="FF0000"/>
                </a:solidFill>
              </a:rPr>
              <a:t>Δz</a:t>
            </a:r>
            <a:r>
              <a:rPr lang="en-US" dirty="0" smtClean="0">
                <a:solidFill>
                  <a:srgbClr val="FF0000"/>
                </a:solidFill>
              </a:rPr>
              <a:t>= 38 cm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4 </a:t>
            </a:r>
            <a:r>
              <a:rPr lang="en-US" dirty="0" err="1" smtClean="0">
                <a:solidFill>
                  <a:srgbClr val="0000FF"/>
                </a:solidFill>
              </a:rPr>
              <a:t>GeV</a:t>
            </a:r>
            <a:r>
              <a:rPr lang="en-US" dirty="0" smtClean="0">
                <a:solidFill>
                  <a:srgbClr val="0000FF"/>
                </a:solidFill>
              </a:rPr>
              <a:t>: (-0.246,2.156,-55.988)/(-0.238,-2.129,-19.208);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Δz</a:t>
            </a:r>
            <a:r>
              <a:rPr lang="en-US" dirty="0" smtClean="0">
                <a:solidFill>
                  <a:srgbClr val="FF0000"/>
                </a:solidFill>
              </a:rPr>
              <a:t>=36.78 cm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2 </a:t>
            </a:r>
            <a:r>
              <a:rPr lang="en-US" dirty="0" err="1" smtClean="0">
                <a:solidFill>
                  <a:srgbClr val="0000FF"/>
                </a:solidFill>
              </a:rPr>
              <a:t>GeV</a:t>
            </a:r>
            <a:r>
              <a:rPr lang="en-US" dirty="0" smtClean="0">
                <a:solidFill>
                  <a:srgbClr val="0000FF"/>
                </a:solidFill>
              </a:rPr>
              <a:t>: (-0.363,1.95,-54.496)/(-0.371,-1.975,-20.323);</a:t>
            </a:r>
            <a:r>
              <a:rPr lang="en-US" dirty="0" smtClean="0">
                <a:solidFill>
                  <a:srgbClr val="0000FF"/>
                </a:solidFill>
              </a:rPr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Δz</a:t>
            </a:r>
            <a:r>
              <a:rPr lang="en-US" dirty="0" smtClean="0">
                <a:solidFill>
                  <a:srgbClr val="FF0000"/>
                </a:solidFill>
              </a:rPr>
              <a:t>=34.2 cm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Nuclear Interaction length: HG/14.58 cm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172200" y="1752600"/>
            <a:ext cx="1828800" cy="1905000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753098" y="2667000"/>
            <a:ext cx="2667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5855473" y="2648765"/>
            <a:ext cx="246225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>
            <a:off x="5961843" y="1912896"/>
            <a:ext cx="1123963" cy="1511384"/>
          </a:xfrm>
          <a:prstGeom prst="arc">
            <a:avLst>
              <a:gd name="adj1" fmla="val 15591205"/>
              <a:gd name="adj2" fmla="val 603651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8382000" y="2345422"/>
            <a:ext cx="266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x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087394" y="1219200"/>
            <a:ext cx="380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057400" y="3879892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yz</a:t>
            </a:r>
            <a:r>
              <a:rPr lang="en-US" dirty="0" smtClean="0"/>
              <a:t> plane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172200" y="3897868"/>
            <a:ext cx="2247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Curve more at low KE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Hg Jet with Disk Shape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disk_D15_L15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l="-40915" r="-40915"/>
              <a:stretch>
                <a:fillRect/>
              </a:stretch>
            </p:blipFill>
          </mc:Choice>
          <mc:Fallback>
            <p:blipFill>
              <a:blip r:embed="rId3"/>
              <a:srcRect l="-40915" r="-40915"/>
              <a:stretch>
                <a:fillRect/>
              </a:stretch>
            </p:blipFill>
          </mc:Fallback>
        </mc:AlternateContent>
        <p:spPr/>
      </p:pic>
      <p:cxnSp>
        <p:nvCxnSpPr>
          <p:cNvPr id="6" name="Elbow Connector 5"/>
          <p:cNvCxnSpPr/>
          <p:nvPr/>
        </p:nvCxnSpPr>
        <p:spPr>
          <a:xfrm>
            <a:off x="2667000" y="2590800"/>
            <a:ext cx="1447800" cy="838200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95400" y="2290465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Disk:</a:t>
            </a:r>
          </a:p>
          <a:p>
            <a:r>
              <a:rPr lang="en-US" dirty="0" err="1" smtClean="0">
                <a:latin typeface="Lucida Grande"/>
                <a:ea typeface="Lucida Grande"/>
                <a:cs typeface="Lucida Grande"/>
              </a:rPr>
              <a:t>ϕ</a:t>
            </a:r>
            <a:r>
              <a:rPr lang="en-US" dirty="0" smtClean="0"/>
              <a:t>=15 cm</a:t>
            </a:r>
          </a:p>
          <a:p>
            <a:r>
              <a:rPr lang="en-US" dirty="0" smtClean="0"/>
              <a:t>Depth: 15/4 cm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Meson Productions for Hg Jet with Disk Shape 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meson_norm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/>
              <a:stretch>
                <a:fillRect/>
              </a:stretch>
            </p:blipFill>
          </mc:Choice>
          <mc:Fallback>
            <p:blipFill>
              <a:blip r:embed="rId3"/>
              <a:srcRect t="36364"/>
              <a:stretch>
                <a:fillRect/>
              </a:stretch>
            </p:blipFill>
          </mc:Fallback>
        </mc:AlternateContent>
        <p:spPr>
          <a:xfrm>
            <a:off x="457200" y="1417638"/>
            <a:ext cx="6995160" cy="57606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Energy Spectrum 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spectrum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/>
              <a:stretch>
                <a:fillRect/>
              </a:stretch>
            </p:blipFill>
          </mc:Choice>
          <mc:Fallback>
            <p:blipFill>
              <a:blip r:embed="rId3"/>
              <a:srcRect t="36364"/>
              <a:stretch>
                <a:fillRect/>
              </a:stretch>
            </p:blipFill>
          </mc:Fallback>
        </mc:AlternateContent>
        <p:spPr>
          <a:xfrm>
            <a:off x="1219200" y="1097313"/>
            <a:ext cx="6995160" cy="57606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211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Meson Productions for Hg Jet with Disk Shape</vt:lpstr>
      <vt:lpstr>IDS120h Configuration</vt:lpstr>
      <vt:lpstr>Meson Production with IDS120h</vt:lpstr>
      <vt:lpstr>HG Target Geometry</vt:lpstr>
      <vt:lpstr>Hg Jet with Disk Shape</vt:lpstr>
      <vt:lpstr>Meson Productions for Hg Jet with Disk Shape </vt:lpstr>
      <vt:lpstr>Energy Spectrum </vt:lpstr>
    </vt:vector>
  </TitlesOfParts>
  <Company>UCLA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Meson Productions for HG Jet with Disk Shape</dc:title>
  <dc:creator>Xiaoping Ding</dc:creator>
  <cp:lastModifiedBy>Xiaoping Ding</cp:lastModifiedBy>
  <cp:revision>11</cp:revision>
  <dcterms:created xsi:type="dcterms:W3CDTF">2012-03-14T20:30:59Z</dcterms:created>
  <dcterms:modified xsi:type="dcterms:W3CDTF">2012-03-14T21:41:41Z</dcterms:modified>
</cp:coreProperties>
</file>