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2" r:id="rId3"/>
    <p:sldId id="299" r:id="rId4"/>
    <p:sldId id="293" r:id="rId5"/>
    <p:sldId id="300" r:id="rId6"/>
    <p:sldId id="303" r:id="rId7"/>
    <p:sldId id="304" r:id="rId8"/>
    <p:sldId id="305" r:id="rId9"/>
    <p:sldId id="301" r:id="rId10"/>
    <p:sldId id="302" r:id="rId11"/>
    <p:sldId id="306" r:id="rId12"/>
    <p:sldId id="311" r:id="rId13"/>
    <p:sldId id="307" r:id="rId14"/>
    <p:sldId id="286" r:id="rId15"/>
    <p:sldId id="308" r:id="rId16"/>
    <p:sldId id="309" r:id="rId17"/>
    <p:sldId id="310" r:id="rId18"/>
    <p:sldId id="312" r:id="rId19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8000"/>
    <a:srgbClr val="0000CC"/>
    <a:srgbClr val="000066"/>
    <a:srgbClr val="DFDF67"/>
    <a:srgbClr val="E46E62"/>
    <a:srgbClr val="FF0000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9" autoAdjust="0"/>
    <p:restoredTop sz="93861" autoAdjust="0"/>
  </p:normalViewPr>
  <p:slideViewPr>
    <p:cSldViewPr>
      <p:cViewPr varScale="1">
        <p:scale>
          <a:sx n="78" d="100"/>
          <a:sy n="78" d="100"/>
        </p:scale>
        <p:origin x="-102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58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2328" y="-90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D78C16CD-D54B-41EB-837A-5163F85CB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1F874A82-57A5-4F17-8BEC-436EBC9AF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874A82-57A5-4F17-8BEC-436EBC9AFF5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87624" y="3789040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Holger Witte</a:t>
            </a:r>
            <a:br>
              <a:rPr lang="en-US" dirty="0" smtClean="0"/>
            </a:br>
            <a:r>
              <a:rPr lang="en-US" dirty="0" smtClean="0"/>
              <a:t>Brookhaven National Laboratory</a:t>
            </a:r>
          </a:p>
          <a:p>
            <a:pPr algn="ctr"/>
            <a:r>
              <a:rPr lang="en-GB" dirty="0" smtClean="0"/>
              <a:t>Advanced Accelerator Group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052736"/>
            <a:ext cx="8640762" cy="55446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928670"/>
            <a:ext cx="4243387" cy="56686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175" y="928670"/>
            <a:ext cx="4244975" cy="56686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7572428" cy="64294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96" y="121442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596" y="1854184"/>
            <a:ext cx="4040188" cy="4743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6421" y="121442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6421" y="1854184"/>
            <a:ext cx="4041775" cy="4743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CAE25-F2EF-4971-B683-10501B608409}" type="datetime1">
              <a:rPr lang="en-GB" smtClean="0"/>
              <a:pPr>
                <a:defRPr/>
              </a:pPr>
              <a:t>29/02/2012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CF905-16CB-4039-92F8-AB7F290E7F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286676" cy="7143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8670"/>
            <a:ext cx="5111750" cy="519749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28670"/>
            <a:ext cx="3008313" cy="51974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00107"/>
            <a:ext cx="5486400" cy="37274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2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64008"/>
            <a:ext cx="6552852" cy="77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000124"/>
            <a:ext cx="8640762" cy="559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487816" y="6581001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4AFCA94-79BA-4EED-9481-9B9914E163B8}" type="slidenum">
              <a:rPr lang="en-GB" sz="1200" smtClean="0"/>
              <a:pPr algn="r"/>
              <a:t>‹#›</a:t>
            </a:fld>
            <a:endParaRPr lang="en-GB" sz="12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accent2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581001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/>
              <a:t>1 March 2012</a:t>
            </a:r>
            <a:endParaRPr lang="en-GB" sz="1200" dirty="0"/>
          </a:p>
        </p:txBody>
      </p:sp>
      <p:pic>
        <p:nvPicPr>
          <p:cNvPr id="3" name="Picture 3" descr="C:\Users\Holger\Desktop\BNL Logo\Logo_SmallTransparent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240" y="3438"/>
            <a:ext cx="2411760" cy="8830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59" r:id="rId1"/>
    <p:sldLayoutId id="2147485049" r:id="rId2"/>
    <p:sldLayoutId id="2147485051" r:id="rId3"/>
    <p:sldLayoutId id="2147485052" r:id="rId4"/>
    <p:sldLayoutId id="2147485053" r:id="rId5"/>
    <p:sldLayoutId id="2147485054" r:id="rId6"/>
    <p:sldLayoutId id="2147485055" r:id="rId7"/>
    <p:sldLayoutId id="2147485056" r:id="rId8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rgbClr val="0000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rgbClr val="0000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rgbClr val="0000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rgbClr val="0000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2160239"/>
          </a:xfrm>
        </p:spPr>
        <p:txBody>
          <a:bodyPr/>
          <a:lstStyle/>
          <a:p>
            <a:pPr algn="ctr"/>
            <a:r>
              <a:rPr lang="en-GB" dirty="0" smtClean="0"/>
              <a:t>A Dipole </a:t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 smtClean="0"/>
              <a:t>without)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Grain Oriented Steel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Forbidden </a:t>
            </a:r>
            <a:r>
              <a:rPr lang="en-GB" dirty="0" err="1" smtClean="0"/>
              <a:t>Multipoles</a:t>
            </a:r>
            <a:endParaRPr lang="en-GB" dirty="0"/>
          </a:p>
        </p:txBody>
      </p:sp>
      <p:pic>
        <p:nvPicPr>
          <p:cNvPr id="7" name="Picture 2" descr="C:\Users\Holger\Desktop\x\Quad5mm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7315215" cy="5486411"/>
          </a:xfrm>
          <a:prstGeom prst="rect">
            <a:avLst/>
          </a:prstGeom>
          <a:noFill/>
        </p:spPr>
      </p:pic>
      <p:pic>
        <p:nvPicPr>
          <p:cNvPr id="6147" name="Picture 3" descr="C:\Users\Holger\Desktop\x\Oct5m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80728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Sextupole</a:t>
            </a:r>
            <a:endParaRPr lang="en-GB" dirty="0"/>
          </a:p>
        </p:txBody>
      </p:sp>
      <p:pic>
        <p:nvPicPr>
          <p:cNvPr id="6" name="Picture 2" descr="C:\Users\Holger\Desktop\Sextupol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54" t="4719" r="7669"/>
          <a:stretch>
            <a:fillRect/>
          </a:stretch>
        </p:blipFill>
        <p:spPr bwMode="auto">
          <a:xfrm>
            <a:off x="1043608" y="938652"/>
            <a:ext cx="7056784" cy="5629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Sextupole</a:t>
            </a:r>
            <a:endParaRPr lang="en-GB" dirty="0"/>
          </a:p>
        </p:txBody>
      </p:sp>
      <p:pic>
        <p:nvPicPr>
          <p:cNvPr id="5" name="Picture 2" descr="C:\Users\Holger\Desktop\Sextupole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133" y="1052513"/>
            <a:ext cx="7357272" cy="5545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Decapole</a:t>
            </a:r>
            <a:endParaRPr lang="en-GB" dirty="0"/>
          </a:p>
        </p:txBody>
      </p:sp>
      <p:pic>
        <p:nvPicPr>
          <p:cNvPr id="6" name="Picture 2" descr="C:\Users\Holger\Desktop\Decapol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719" r="6685"/>
          <a:stretch>
            <a:fillRect/>
          </a:stretch>
        </p:blipFill>
        <p:spPr bwMode="auto">
          <a:xfrm>
            <a:off x="842161" y="954760"/>
            <a:ext cx="7330239" cy="5613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JFE Super Core (0.1 mm sheet)</a:t>
            </a:r>
            <a:endParaRPr lang="en-GB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544" y="1191419"/>
            <a:ext cx="817245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4644008" y="1700808"/>
            <a:ext cx="864096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372200" y="4221088"/>
            <a:ext cx="160813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about 10W/kg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Hiperco</a:t>
            </a:r>
            <a:r>
              <a:rPr lang="en-GB" dirty="0" smtClean="0"/>
              <a:t> 50A</a:t>
            </a:r>
            <a:endParaRPr lang="en-GB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4243387" cy="487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96752"/>
            <a:ext cx="4107433" cy="481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3568" y="616530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About 20W/lb (44W/kg)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1691680" y="3212976"/>
            <a:ext cx="864096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FeCo</a:t>
            </a:r>
            <a:r>
              <a:rPr lang="en-GB" dirty="0" smtClean="0"/>
              <a:t> (1 m long magnet)</a:t>
            </a:r>
          </a:p>
          <a:p>
            <a:pPr lvl="1"/>
            <a:r>
              <a:rPr lang="en-GB" dirty="0" smtClean="0"/>
              <a:t>average field 1.7T</a:t>
            </a:r>
          </a:p>
          <a:p>
            <a:pPr lvl="1"/>
            <a:r>
              <a:rPr lang="en-GB" dirty="0" smtClean="0"/>
              <a:t>mass: 45 kg </a:t>
            </a:r>
          </a:p>
          <a:p>
            <a:pPr lvl="1"/>
            <a:r>
              <a:rPr lang="en-GB" dirty="0" smtClean="0"/>
              <a:t>power loss: 2kW/m</a:t>
            </a:r>
          </a:p>
          <a:p>
            <a:r>
              <a:rPr lang="en-GB" dirty="0" smtClean="0"/>
              <a:t>6.5SiFe</a:t>
            </a:r>
          </a:p>
          <a:p>
            <a:pPr lvl="1"/>
            <a:r>
              <a:rPr lang="en-GB" dirty="0" smtClean="0"/>
              <a:t>average field: 1T</a:t>
            </a:r>
          </a:p>
          <a:p>
            <a:pPr lvl="1"/>
            <a:r>
              <a:rPr lang="en-GB" dirty="0" smtClean="0"/>
              <a:t>mass: 235 kg</a:t>
            </a:r>
          </a:p>
          <a:p>
            <a:pPr lvl="1"/>
            <a:r>
              <a:rPr lang="en-GB" dirty="0" smtClean="0"/>
              <a:t>power loss: 2.35 kW/m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Assumes 400 Hz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Magnet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Epstein frame test</a:t>
            </a:r>
          </a:p>
          <a:p>
            <a:pPr lvl="1"/>
            <a:r>
              <a:rPr lang="en-GB" dirty="0" smtClean="0"/>
              <a:t>JFE will provide samples for free (cut to size)</a:t>
            </a:r>
          </a:p>
          <a:p>
            <a:pPr lvl="1"/>
            <a:r>
              <a:rPr lang="en-GB" dirty="0" err="1" smtClean="0"/>
              <a:t>Hiperco</a:t>
            </a:r>
            <a:r>
              <a:rPr lang="en-GB" dirty="0" smtClean="0"/>
              <a:t> 50A: identified supplier and company for </a:t>
            </a:r>
            <a:r>
              <a:rPr lang="en-GB" dirty="0" smtClean="0"/>
              <a:t>cutting/annealing, waiting for quotation</a:t>
            </a:r>
            <a:endParaRPr lang="en-GB" dirty="0" smtClean="0"/>
          </a:p>
          <a:p>
            <a:r>
              <a:rPr lang="en-GB" dirty="0" smtClean="0"/>
              <a:t>If successful: test magnet, geometry close to Don’s 2</a:t>
            </a:r>
            <a:r>
              <a:rPr lang="en-GB" baseline="30000" dirty="0" smtClean="0"/>
              <a:t>nd</a:t>
            </a:r>
            <a:r>
              <a:rPr lang="en-GB" dirty="0" smtClean="0"/>
              <a:t> magnet (later on: more life size model?)</a:t>
            </a:r>
          </a:p>
          <a:p>
            <a:r>
              <a:rPr lang="en-GB" dirty="0" smtClean="0"/>
              <a:t>Magnet design for RCS ring?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Things to do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FeCo</a:t>
            </a:r>
            <a:r>
              <a:rPr lang="en-GB" dirty="0" smtClean="0"/>
              <a:t> + 6.5SiFe seems to be good combination</a:t>
            </a:r>
          </a:p>
          <a:p>
            <a:pPr lvl="1"/>
            <a:r>
              <a:rPr lang="en-GB" dirty="0" smtClean="0"/>
              <a:t>higher field than GO steel</a:t>
            </a:r>
          </a:p>
          <a:p>
            <a:pPr lvl="1"/>
            <a:r>
              <a:rPr lang="en-GB" dirty="0" smtClean="0"/>
              <a:t>better field quality? </a:t>
            </a:r>
          </a:p>
          <a:p>
            <a:r>
              <a:rPr lang="en-GB" dirty="0" smtClean="0"/>
              <a:t>Conceptual design of test magnet</a:t>
            </a:r>
          </a:p>
          <a:p>
            <a:r>
              <a:rPr lang="en-GB" smtClean="0"/>
              <a:t>Material tests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Suggestion for a new dipole design</a:t>
            </a:r>
          </a:p>
          <a:p>
            <a:endParaRPr lang="en-GB" dirty="0" smtClean="0"/>
          </a:p>
          <a:p>
            <a:r>
              <a:rPr lang="en-GB" dirty="0" smtClean="0"/>
              <a:t>Materials</a:t>
            </a:r>
          </a:p>
          <a:p>
            <a:endParaRPr lang="en-GB" dirty="0" smtClean="0"/>
          </a:p>
          <a:p>
            <a:r>
              <a:rPr lang="en-GB" dirty="0" smtClean="0"/>
              <a:t>Simulation results</a:t>
            </a:r>
          </a:p>
          <a:p>
            <a:pPr lvl="1"/>
            <a:r>
              <a:rPr lang="en-GB" dirty="0" smtClean="0"/>
              <a:t>achievable fields</a:t>
            </a:r>
          </a:p>
          <a:p>
            <a:pPr lvl="1"/>
            <a:r>
              <a:rPr lang="en-GB" dirty="0" smtClean="0"/>
              <a:t>field quality</a:t>
            </a:r>
          </a:p>
          <a:p>
            <a:endParaRPr lang="en-GB" dirty="0" smtClean="0"/>
          </a:p>
          <a:p>
            <a:r>
              <a:rPr lang="en-GB" dirty="0" smtClean="0"/>
              <a:t>Power loss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Chosen to minimize magnetization losses</a:t>
            </a:r>
          </a:p>
          <a:p>
            <a:pPr lvl="1"/>
            <a:r>
              <a:rPr lang="en-GB" dirty="0" smtClean="0"/>
              <a:t>low </a:t>
            </a:r>
            <a:r>
              <a:rPr lang="en-GB" dirty="0" err="1" smtClean="0"/>
              <a:t>coercivity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high saturation field </a:t>
            </a:r>
          </a:p>
          <a:p>
            <a:pPr lvl="1"/>
            <a:r>
              <a:rPr lang="en-GB" dirty="0" smtClean="0"/>
              <a:t>(in direction of grains)</a:t>
            </a:r>
          </a:p>
          <a:p>
            <a:r>
              <a:rPr lang="en-GB" dirty="0" smtClean="0"/>
              <a:t>Challenges</a:t>
            </a:r>
          </a:p>
          <a:p>
            <a:pPr lvl="1"/>
            <a:r>
              <a:rPr lang="en-GB" dirty="0" smtClean="0"/>
              <a:t>measuring material properties</a:t>
            </a:r>
          </a:p>
          <a:p>
            <a:pPr lvl="1"/>
            <a:r>
              <a:rPr lang="en-GB" dirty="0" smtClean="0"/>
              <a:t>1D material – not very forgiving in terms of geometrical errors / material </a:t>
            </a:r>
            <a:r>
              <a:rPr lang="en-GB" dirty="0" err="1" smtClean="0"/>
              <a:t>inhomogeneities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change of material properties over time / radiation exposure</a:t>
            </a:r>
          </a:p>
          <a:p>
            <a:pPr lvl="1"/>
            <a:r>
              <a:rPr lang="en-GB" dirty="0" smtClean="0"/>
              <a:t>Simulations – convergence problems</a:t>
            </a:r>
          </a:p>
          <a:p>
            <a:r>
              <a:rPr lang="en-GB" dirty="0" smtClean="0"/>
              <a:t>Proposal: use different materials</a:t>
            </a:r>
          </a:p>
          <a:p>
            <a:pPr lvl="1"/>
            <a:r>
              <a:rPr lang="en-GB" dirty="0" err="1" smtClean="0"/>
              <a:t>FeCo</a:t>
            </a:r>
            <a:r>
              <a:rPr lang="en-GB" dirty="0" smtClean="0"/>
              <a:t> (</a:t>
            </a:r>
            <a:r>
              <a:rPr lang="en-GB" dirty="0" err="1" smtClean="0"/>
              <a:t>Hiperco</a:t>
            </a:r>
            <a:r>
              <a:rPr lang="en-GB" dirty="0" smtClean="0"/>
              <a:t> 50A)</a:t>
            </a:r>
          </a:p>
          <a:p>
            <a:pPr lvl="1"/>
            <a:r>
              <a:rPr lang="en-GB" dirty="0" smtClean="0"/>
              <a:t>6.5% silicon steel (JFE </a:t>
            </a:r>
            <a:r>
              <a:rPr lang="en-GB" dirty="0" err="1" smtClean="0"/>
              <a:t>SuperCore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Grain Oriented Steel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BH Curves</a:t>
            </a:r>
            <a:endParaRPr lang="en-GB" dirty="0"/>
          </a:p>
        </p:txBody>
      </p:sp>
      <p:pic>
        <p:nvPicPr>
          <p:cNvPr id="7" name="Picture 2" descr="C:\Users\Holger\Desktop\Graph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785" y="1052736"/>
            <a:ext cx="6926487" cy="554513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092280" y="1196752"/>
            <a:ext cx="2051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Isotropic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 err="1" smtClean="0"/>
              <a:t>FeCo</a:t>
            </a:r>
            <a:r>
              <a:rPr lang="en-GB" dirty="0" smtClean="0"/>
              <a:t>: saturates at higher B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6.5SiFe: developed for f&gt;50Hz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Limits</a:t>
            </a:r>
            <a:r>
              <a:rPr lang="en-GB" dirty="0" smtClean="0"/>
              <a:t>: 1.1/2.1T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(GO Steel: 1.75T)</a:t>
            </a:r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971600" y="3573016"/>
            <a:ext cx="5760640" cy="0"/>
          </a:xfrm>
          <a:prstGeom prst="line">
            <a:avLst/>
          </a:prstGeom>
          <a:ln>
            <a:prstDash val="dash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71600" y="1988840"/>
            <a:ext cx="5760640" cy="0"/>
          </a:xfrm>
          <a:prstGeom prst="line">
            <a:avLst/>
          </a:prstGeom>
          <a:ln>
            <a:prstDash val="dash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68144" y="16288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FeCo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680477" y="321297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6.5SiFe</a:t>
            </a:r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971600" y="2636912"/>
            <a:ext cx="5760640" cy="0"/>
          </a:xfrm>
          <a:prstGeom prst="line">
            <a:avLst/>
          </a:prstGeom>
          <a:ln>
            <a:prstDash val="dash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96136" y="234888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GO 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Dipole Design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388" y="928670"/>
            <a:ext cx="4608636" cy="5668682"/>
          </a:xfrm>
        </p:spPr>
        <p:txBody>
          <a:bodyPr>
            <a:normAutofit/>
          </a:bodyPr>
          <a:lstStyle/>
          <a:p>
            <a:r>
              <a:rPr lang="en-GB" dirty="0" smtClean="0"/>
              <a:t>Combine both to benefit from respective advantages</a:t>
            </a:r>
          </a:p>
          <a:p>
            <a:pPr lvl="1"/>
            <a:r>
              <a:rPr lang="en-GB" dirty="0" smtClean="0"/>
              <a:t>Design yoke so that field around 1.1-1.2T</a:t>
            </a:r>
          </a:p>
          <a:p>
            <a:pPr lvl="1"/>
            <a:r>
              <a:rPr lang="en-GB" dirty="0" smtClean="0"/>
              <a:t>Center yoke: </a:t>
            </a:r>
            <a:r>
              <a:rPr lang="en-GB" dirty="0" err="1" smtClean="0"/>
              <a:t>FeCo</a:t>
            </a:r>
            <a:endParaRPr lang="en-GB" dirty="0" smtClean="0"/>
          </a:p>
          <a:p>
            <a:r>
              <a:rPr lang="en-GB" dirty="0" smtClean="0"/>
              <a:t>Geometry: Don Summers EI yoke (‘first magnet’)</a:t>
            </a:r>
          </a:p>
          <a:p>
            <a:r>
              <a:rPr lang="en-GB" dirty="0" smtClean="0"/>
              <a:t>Opera 3D</a:t>
            </a:r>
          </a:p>
          <a:p>
            <a:r>
              <a:rPr lang="en-GB" dirty="0" smtClean="0"/>
              <a:t>Looked at tapered and non-tapered designs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148064" y="1268760"/>
            <a:ext cx="3528392" cy="39604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724128" y="1916832"/>
            <a:ext cx="2304256" cy="26642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516216" y="1916832"/>
            <a:ext cx="720080" cy="122413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516216" y="3356992"/>
            <a:ext cx="720080" cy="122413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148064" y="6021288"/>
            <a:ext cx="1368152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6.5Si Steel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04248" y="6021288"/>
            <a:ext cx="1296144" cy="36004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FeCo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Geometry</a:t>
            </a:r>
            <a:endParaRPr lang="en-GB" dirty="0"/>
          </a:p>
        </p:txBody>
      </p:sp>
      <p:pic>
        <p:nvPicPr>
          <p:cNvPr id="7" name="Picture 2" descr="C:\Users\Holger\Desktop\x\yok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835" r="30830"/>
          <a:stretch>
            <a:fillRect/>
          </a:stretch>
        </p:blipFill>
        <p:spPr bwMode="auto">
          <a:xfrm>
            <a:off x="1691680" y="1124744"/>
            <a:ext cx="5760640" cy="5170338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>
            <a:off x="2195736" y="6093296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67744" y="573325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22 mm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195736" y="6381328"/>
            <a:ext cx="4896544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95936" y="6093296"/>
            <a:ext cx="1001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110 mm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596336" y="1340768"/>
            <a:ext cx="0" cy="43924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812360" y="321297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100 mm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Magnetization</a:t>
            </a:r>
            <a:endParaRPr lang="en-GB" dirty="0"/>
          </a:p>
        </p:txBody>
      </p:sp>
      <p:pic>
        <p:nvPicPr>
          <p:cNvPr id="5" name="Picture 2" descr="C:\Users\Holger\Desktop\x\magnetization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9164"/>
          <a:stretch>
            <a:fillRect/>
          </a:stretch>
        </p:blipFill>
        <p:spPr bwMode="auto">
          <a:xfrm>
            <a:off x="467544" y="980728"/>
            <a:ext cx="7776864" cy="5545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09334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43608" y="6093296"/>
            <a:ext cx="7391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8000"/>
                </a:solidFill>
              </a:rPr>
              <a:t>From D. Summers: Fast Ramping 750 </a:t>
            </a:r>
            <a:r>
              <a:rPr lang="en-GB" dirty="0" err="1" smtClean="0">
                <a:solidFill>
                  <a:srgbClr val="008000"/>
                </a:solidFill>
              </a:rPr>
              <a:t>GeV</a:t>
            </a:r>
            <a:r>
              <a:rPr lang="en-GB" dirty="0" smtClean="0">
                <a:solidFill>
                  <a:srgbClr val="008000"/>
                </a:solidFill>
              </a:rPr>
              <a:t> </a:t>
            </a:r>
            <a:r>
              <a:rPr lang="en-GB" dirty="0" err="1" smtClean="0">
                <a:solidFill>
                  <a:srgbClr val="008000"/>
                </a:solidFill>
              </a:rPr>
              <a:t>Muon</a:t>
            </a:r>
            <a:r>
              <a:rPr lang="en-GB" dirty="0" smtClean="0">
                <a:solidFill>
                  <a:srgbClr val="008000"/>
                </a:solidFill>
              </a:rPr>
              <a:t> Synchrotron Dipoles</a:t>
            </a:r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Peak Field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795" y="1052513"/>
            <a:ext cx="7345947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19"/>
          <p:cNvGrpSpPr/>
          <p:nvPr/>
        </p:nvGrpSpPr>
        <p:grpSpPr>
          <a:xfrm>
            <a:off x="5220072" y="3284984"/>
            <a:ext cx="2376265" cy="2016224"/>
            <a:chOff x="5220072" y="3284984"/>
            <a:chExt cx="2376265" cy="2016224"/>
          </a:xfrm>
        </p:grpSpPr>
        <p:sp>
          <p:nvSpPr>
            <p:cNvPr id="7" name="Trapezoid 6"/>
            <p:cNvSpPr/>
            <p:nvPr/>
          </p:nvSpPr>
          <p:spPr>
            <a:xfrm rot="10800000">
              <a:off x="5652121" y="3284984"/>
              <a:ext cx="1944216" cy="1440160"/>
            </a:xfrm>
            <a:prstGeom prst="trapezoi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52121" y="3284984"/>
              <a:ext cx="0" cy="2016224"/>
            </a:xfrm>
            <a:prstGeom prst="line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012160" y="4725144"/>
              <a:ext cx="0" cy="576064"/>
            </a:xfrm>
            <a:prstGeom prst="line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6012160" y="5229200"/>
              <a:ext cx="4320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5220072" y="5229200"/>
              <a:ext cx="4320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580112" y="5229200"/>
              <a:ext cx="504056" cy="0"/>
            </a:xfrm>
            <a:prstGeom prst="line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652120" y="479715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d</a:t>
              </a:r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Field Quality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Evaluate vertical magnetic field on centre plane (y=0)</a:t>
            </a:r>
          </a:p>
          <a:p>
            <a:pPr lvl="1"/>
            <a:r>
              <a:rPr lang="en-GB" dirty="0" smtClean="0"/>
              <a:t>from -18 to 18 mm</a:t>
            </a:r>
          </a:p>
          <a:p>
            <a:r>
              <a:rPr lang="en-GB" dirty="0" smtClean="0"/>
              <a:t>Fit </a:t>
            </a:r>
            <a:r>
              <a:rPr lang="en-GB" dirty="0" err="1" smtClean="0"/>
              <a:t>polynom</a:t>
            </a:r>
            <a:r>
              <a:rPr lang="en-GB" dirty="0" smtClean="0"/>
              <a:t> to field: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Plot polynomial coefficients as function of peak magnetic field in centre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148064" y="1268760"/>
            <a:ext cx="3528392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148064" y="1916832"/>
            <a:ext cx="720080" cy="26642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956376" y="1916832"/>
            <a:ext cx="720080" cy="26642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516216" y="1916832"/>
            <a:ext cx="720080" cy="122413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148064" y="4581128"/>
            <a:ext cx="3528392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516216" y="3356992"/>
            <a:ext cx="720080" cy="122413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516216" y="5949280"/>
            <a:ext cx="72008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72200" y="616530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45 mm</a:t>
            </a:r>
            <a:endParaRPr lang="en-GB" dirty="0"/>
          </a:p>
        </p:txBody>
      </p:sp>
      <p:cxnSp>
        <p:nvCxnSpPr>
          <p:cNvPr id="16" name="Straight Connector 15"/>
          <p:cNvCxnSpPr>
            <a:stCxn id="8" idx="1"/>
          </p:cNvCxnSpPr>
          <p:nvPr/>
        </p:nvCxnSpPr>
        <p:spPr>
          <a:xfrm>
            <a:off x="6516216" y="2528900"/>
            <a:ext cx="0" cy="3564396"/>
          </a:xfrm>
          <a:prstGeom prst="line">
            <a:avLst/>
          </a:prstGeom>
          <a:ln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236296" y="2564904"/>
            <a:ext cx="0" cy="3564396"/>
          </a:xfrm>
          <a:prstGeom prst="line">
            <a:avLst/>
          </a:prstGeom>
          <a:ln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611560" y="3429000"/>
          <a:ext cx="3730014" cy="504056"/>
        </p:xfrm>
        <a:graphic>
          <a:graphicData uri="http://schemas.openxmlformats.org/presentationml/2006/ole">
            <p:oleObj spid="_x0000_s2050" name="Equation" r:id="rId3" imgW="187956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tailEnd type="none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</Words>
  <Application>Microsoft Office PowerPoint</Application>
  <PresentationFormat>On-screen Show (4:3)</PresentationFormat>
  <Paragraphs>89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Standarddesign</vt:lpstr>
      <vt:lpstr>Equation</vt:lpstr>
      <vt:lpstr>A Dipole  (without)  Grain Oriented Steel</vt:lpstr>
      <vt:lpstr>Overview</vt:lpstr>
      <vt:lpstr>Grain Oriented Steel</vt:lpstr>
      <vt:lpstr>BH Curves</vt:lpstr>
      <vt:lpstr>New Dipole Design</vt:lpstr>
      <vt:lpstr>Geometry</vt:lpstr>
      <vt:lpstr>Magnetization</vt:lpstr>
      <vt:lpstr>Peak Field</vt:lpstr>
      <vt:lpstr>Field Quality</vt:lpstr>
      <vt:lpstr>Forbidden Multipoles</vt:lpstr>
      <vt:lpstr>Sextupole</vt:lpstr>
      <vt:lpstr>Sextupole</vt:lpstr>
      <vt:lpstr>Decapole</vt:lpstr>
      <vt:lpstr>JFE Super Core (0.1 mm sheet)</vt:lpstr>
      <vt:lpstr>Hiperco 50A</vt:lpstr>
      <vt:lpstr>Test Magnet</vt:lpstr>
      <vt:lpstr>Things to do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2009-01-11T20:38:51Z</dcterms:created>
  <dcterms:modified xsi:type="dcterms:W3CDTF">2012-03-01T03:10:47Z</dcterms:modified>
</cp:coreProperties>
</file>