
<file path=[Content_Types].xml><?xml version="1.0" encoding="utf-8"?>
<Types xmlns="http://schemas.openxmlformats.org/package/2006/content-types">
  <Override PartName="/ppt/slideLayouts/slideLayout8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6.xml" ContentType="application/vnd.openxmlformats-officedocument.presentationml.slideLayout+xml"/>
  <Override PartName="/ppt/presentation.xml" ContentType="application/vnd.openxmlformats-officedocument.presentationml.presentation.main+xml"/>
  <Default Extension="emf" ContentType="image/x-emf"/>
  <Override PartName="/docProps/app.xml" ContentType="application/vnd.openxmlformats-officedocument.extended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theme/theme3.xml" ContentType="application/vnd.openxmlformats-officedocument.theme+xml"/>
  <Override PartName="/ppt/presProps.xml" ContentType="application/vnd.openxmlformats-officedocument.presentationml.presProps+xml"/>
  <Default Extension="jpeg" ContentType="image/jpeg"/>
  <Override PartName="/ppt/slideLayouts/slideLayout5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Default Extension="png" ContentType="image/png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Default Extension="xml" ContentType="application/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Masters/slideMaster1.xml" ContentType="application/vnd.openxmlformats-officedocument.presentationml.slideMaster+xml"/>
  <Override PartName="/ppt/viewProps.xml" ContentType="application/vnd.openxmlformats-officedocument.presentationml.viewProps+xml"/>
  <Override PartName="/docProps/core.xml" ContentType="application/vnd.openxmlformats-package.core-properties+xml"/>
  <Default Extension="bin" ContentType="application/vnd.openxmlformats-officedocument.presentationml.printerSettings"/>
  <Default Extension="rels" ContentType="application/vnd.openxmlformats-package.relationships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slides/slide6.xml" ContentType="application/vnd.openxmlformats-officedocument.presentationml.slide+xml"/>
  <Default Extension="pdf" ContentType="application/pdf"/>
</Types>
</file>

<file path=_rels/.rels><?xml version="1.0" encoding="UTF-8" standalone="yes"?>
<Relationships xmlns="http://schemas.openxmlformats.org/package/2006/relationships"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256" r:id="rId2"/>
    <p:sldId id="266" r:id="rId3"/>
    <p:sldId id="273" r:id="rId4"/>
    <p:sldId id="260" r:id="rId5"/>
    <p:sldId id="268" r:id="rId6"/>
    <p:sldId id="269" r:id="rId7"/>
    <p:sldId id="270" r:id="rId8"/>
    <p:sldId id="271" r:id="rId9"/>
    <p:sldId id="272" r:id="rId1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85BE263C-DBD7-4A20-BB59-AAB30ACAA65A}" styleName="Medium Style 3 - 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 showOutlineIcons="0">
    <p:restoredLeft sz="15620"/>
    <p:restoredTop sz="94660"/>
  </p:normalViewPr>
  <p:slideViewPr>
    <p:cSldViewPr snapToObjects="1">
      <p:cViewPr varScale="1">
        <p:scale>
          <a:sx n="104" d="100"/>
          <a:sy n="104" d="100"/>
        </p:scale>
        <p:origin x="-912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4" Type="http://schemas.openxmlformats.org/officeDocument/2006/relationships/presProps" Target="presProps.xml"/><Relationship Id="rId4" Type="http://schemas.openxmlformats.org/officeDocument/2006/relationships/slide" Target="slides/slide3.xml"/><Relationship Id="rId7" Type="http://schemas.openxmlformats.org/officeDocument/2006/relationships/slide" Target="slides/slide6.xml"/><Relationship Id="rId11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6" Type="http://schemas.openxmlformats.org/officeDocument/2006/relationships/theme" Target="theme/theme1.xml"/><Relationship Id="rId8" Type="http://schemas.openxmlformats.org/officeDocument/2006/relationships/slide" Target="slides/slide7.xml"/><Relationship Id="rId13" Type="http://schemas.openxmlformats.org/officeDocument/2006/relationships/printerSettings" Target="printerSettings/printerSettings1.bin"/><Relationship Id="rId10" Type="http://schemas.openxmlformats.org/officeDocument/2006/relationships/slide" Target="slides/slide9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9" Type="http://schemas.openxmlformats.org/officeDocument/2006/relationships/slide" Target="slides/slide8.xml"/><Relationship Id="rId3" Type="http://schemas.openxmlformats.org/officeDocument/2006/relationships/slide" Target="slides/slide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7BDCC59-22FE-8E43-831E-46DE90191EAD}" type="datetimeFigureOut">
              <a:rPr lang="en-US" smtClean="0"/>
              <a:pPr/>
              <a:t>1/26/12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4F8A500-F522-BF4A-AAD6-07E4F5ED60A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E1C1CF8-DC7D-0C44-91C9-B8A44A4EB277}" type="datetimeFigureOut">
              <a:rPr lang="en-US" smtClean="0"/>
              <a:pPr/>
              <a:t>1/26/12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56B0176-16F3-544C-BF68-6A83E3B2E63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76443F-1358-3445-83B1-6D4173C0772A}" type="datetime1">
              <a:rPr lang="en-US" smtClean="0"/>
              <a:pPr/>
              <a:t>1/26/12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2C4C89-5F4A-5F41-8585-3457E0AADDE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D5655-243E-884D-AEB4-8ABDF8C64E8D}" type="datetime1">
              <a:rPr lang="en-US" smtClean="0"/>
              <a:pPr/>
              <a:t>1/26/12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2C4C89-5F4A-5F41-8585-3457E0AADDE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55C3AB-268C-E144-8D61-8B9285195CB0}" type="datetime1">
              <a:rPr lang="en-US" smtClean="0"/>
              <a:pPr/>
              <a:t>1/26/12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2C4C89-5F4A-5F41-8585-3457E0AADDE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6A3A07-F550-6649-9769-6DF8A8DEEB49}" type="datetime1">
              <a:rPr lang="en-US" smtClean="0"/>
              <a:pPr/>
              <a:t>1/26/12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2C4C89-5F4A-5F41-8585-3457E0AADDE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357282-9C5F-7243-9329-E0DEDFB05F4E}" type="datetime1">
              <a:rPr lang="en-US" smtClean="0"/>
              <a:pPr/>
              <a:t>1/26/12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2C4C89-5F4A-5F41-8585-3457E0AADDE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419987-0EF5-E748-8065-C3828688F4A3}" type="datetime1">
              <a:rPr lang="en-US" smtClean="0"/>
              <a:pPr/>
              <a:t>1/26/12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2C4C89-5F4A-5F41-8585-3457E0AADDE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7F37C8-59FE-3F47-BC71-1D55A8ACC728}" type="datetime1">
              <a:rPr lang="en-US" smtClean="0"/>
              <a:pPr/>
              <a:t>1/26/12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2C4C89-5F4A-5F41-8585-3457E0AADDE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89F137-52C1-E14D-8AC0-1F076632C70A}" type="datetime1">
              <a:rPr lang="en-US" smtClean="0"/>
              <a:pPr/>
              <a:t>1/26/12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2C4C89-5F4A-5F41-8585-3457E0AADDE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3781A-9E92-6D40-95BB-13C5F76CCA41}" type="datetime1">
              <a:rPr lang="en-US" smtClean="0"/>
              <a:pPr/>
              <a:t>1/26/12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2C4C89-5F4A-5F41-8585-3457E0AADDE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DF046-D3AA-5346-8D07-5FCF74CB55AE}" type="datetime1">
              <a:rPr lang="en-US" smtClean="0"/>
              <a:pPr/>
              <a:t>1/26/12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2C4C89-5F4A-5F41-8585-3457E0AADDE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E40D1-1BB1-2C40-A8CE-CA97959A0CCD}" type="datetime1">
              <a:rPr lang="en-US" smtClean="0"/>
              <a:pPr/>
              <a:t>1/26/12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2C4C89-5F4A-5F41-8585-3457E0AADDE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4" Type="http://schemas.openxmlformats.org/officeDocument/2006/relationships/slideLayout" Target="../slideLayouts/slideLayout4.xml"/><Relationship Id="rId10" Type="http://schemas.openxmlformats.org/officeDocument/2006/relationships/slideLayout" Target="../slideLayouts/slideLayout10.xml"/><Relationship Id="rId5" Type="http://schemas.openxmlformats.org/officeDocument/2006/relationships/slideLayout" Target="../slideLayouts/slideLayout5.xml"/><Relationship Id="rId7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9" Type="http://schemas.openxmlformats.org/officeDocument/2006/relationships/slideLayout" Target="../slideLayouts/slideLayout9.xml"/><Relationship Id="rId3" Type="http://schemas.openxmlformats.org/officeDocument/2006/relationships/slideLayout" Target="../slideLayouts/slideLayout3.xml"/><Relationship Id="rId6" Type="http://schemas.openxmlformats.org/officeDocument/2006/relationships/slideLayout" Target="../slideLayouts/slideLayout6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4DB410-A05D-1849-ACC5-DAFE07B05565}" type="datetime1">
              <a:rPr lang="en-US" smtClean="0"/>
              <a:pPr/>
              <a:t>1/26/12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2C4C89-5F4A-5F41-8585-3457E0AADDE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df"/><Relationship Id="rId3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df"/><Relationship Id="rId3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df"/><Relationship Id="rId3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df"/><Relationship Id="rId3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1219200"/>
            <a:ext cx="8001000" cy="1470025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Meson Productions at 8 </a:t>
            </a:r>
            <a:r>
              <a:rPr lang="en-US" dirty="0" err="1" smtClean="0">
                <a:solidFill>
                  <a:srgbClr val="FF0000"/>
                </a:solidFill>
              </a:rPr>
              <a:t>GeV</a:t>
            </a:r>
            <a:r>
              <a:rPr lang="en-US" dirty="0" smtClean="0">
                <a:solidFill>
                  <a:srgbClr val="FF0000"/>
                </a:solidFill>
              </a:rPr>
              <a:t> for IDS120h (Update)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352800"/>
            <a:ext cx="6400800" cy="1752600"/>
          </a:xfrm>
        </p:spPr>
        <p:txBody>
          <a:bodyPr/>
          <a:lstStyle/>
          <a:p>
            <a:endParaRPr lang="en-US" dirty="0" smtClean="0"/>
          </a:p>
          <a:p>
            <a:r>
              <a:rPr lang="en-US" dirty="0" smtClean="0">
                <a:solidFill>
                  <a:srgbClr val="0000FF"/>
                </a:solidFill>
              </a:rPr>
              <a:t>X. Ding, UCLA</a:t>
            </a:r>
          </a:p>
          <a:p>
            <a:r>
              <a:rPr lang="en-US" dirty="0" smtClean="0">
                <a:solidFill>
                  <a:srgbClr val="0000FF"/>
                </a:solidFill>
              </a:rPr>
              <a:t>AAG Meeting, Jan. 26, 2012</a:t>
            </a:r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2C4C89-5F4A-5F41-8585-3457E0AADDEB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FF"/>
                </a:solidFill>
              </a:rPr>
              <a:t>Configuration of IDS120h</a:t>
            </a:r>
            <a:endParaRPr lang="en-US" dirty="0">
              <a:solidFill>
                <a:srgbClr val="0000FF"/>
              </a:solidFill>
            </a:endParaRPr>
          </a:p>
        </p:txBody>
      </p:sp>
      <p:pic>
        <p:nvPicPr>
          <p:cNvPr id="4" name="Content Placeholder 3" descr="ids120h_geom.pdf"/>
          <p:cNvPicPr>
            <a:picLocks noGrp="1" noChangeAspect="1"/>
          </p:cNvPicPr>
          <p:nvPr>
            <p:ph idx="1"/>
          </p:nvPr>
        </p:nvPicPr>
        <mc:AlternateContent>
          <mc:Choice xmlns:ma="http://schemas.microsoft.com/office/mac/drawingml/2008/main" Requires="ma">
            <p:blipFill>
              <a:blip r:embed="rId2"/>
              <a:srcRect l="-40915" r="-40915"/>
              <a:stretch>
                <a:fillRect/>
              </a:stretch>
            </p:blipFill>
          </mc:Choice>
          <mc:Fallback>
            <p:blipFill>
              <a:blip r:embed="rId3"/>
              <a:srcRect l="-40915" r="-40915"/>
              <a:stretch>
                <a:fillRect/>
              </a:stretch>
            </p:blipFill>
          </mc:Fallback>
        </mc:AlternateContent>
        <p:spPr/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2C4C89-5F4A-5F41-8585-3457E0AADDEB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0000FF"/>
                </a:solidFill>
              </a:rPr>
              <a:t>Field Map of IDS120h</a:t>
            </a:r>
            <a:br>
              <a:rPr lang="en-US" dirty="0" smtClean="0">
                <a:solidFill>
                  <a:srgbClr val="0000FF"/>
                </a:solidFill>
              </a:rPr>
            </a:br>
            <a:r>
              <a:rPr lang="en-US" sz="3111" dirty="0" smtClean="0">
                <a:solidFill>
                  <a:srgbClr val="0000FF"/>
                </a:solidFill>
              </a:rPr>
              <a:t>(</a:t>
            </a:r>
            <a:r>
              <a:rPr lang="en-US" sz="3111" dirty="0" err="1" smtClean="0">
                <a:solidFill>
                  <a:srgbClr val="0000FF"/>
                </a:solidFill>
              </a:rPr>
              <a:t>Bz</a:t>
            </a:r>
            <a:r>
              <a:rPr lang="en-US" sz="3111" dirty="0" smtClean="0">
                <a:solidFill>
                  <a:srgbClr val="0000FF"/>
                </a:solidFill>
              </a:rPr>
              <a:t> at </a:t>
            </a:r>
            <a:r>
              <a:rPr lang="en-US" sz="3111" dirty="0" err="1" smtClean="0">
                <a:solidFill>
                  <a:srgbClr val="0000FF"/>
                </a:solidFill>
              </a:rPr>
              <a:t>r</a:t>
            </a:r>
            <a:r>
              <a:rPr lang="en-US" sz="3111" dirty="0" smtClean="0">
                <a:solidFill>
                  <a:srgbClr val="0000FF"/>
                </a:solidFill>
              </a:rPr>
              <a:t> = 0)</a:t>
            </a:r>
            <a:endParaRPr lang="en-US" sz="3111" dirty="0"/>
          </a:p>
        </p:txBody>
      </p:sp>
      <p:pic>
        <p:nvPicPr>
          <p:cNvPr id="5" name="Content Placeholder 4" descr="bzr0_adjust.eps"/>
          <p:cNvPicPr>
            <a:picLocks noGrp="1" noChangeAspect="1"/>
          </p:cNvPicPr>
          <p:nvPr>
            <p:ph idx="1"/>
          </p:nvPr>
        </p:nvPicPr>
        <mc:AlternateContent>
          <mc:Choice xmlns:ma="http://schemas.microsoft.com/office/mac/drawingml/2008/main" Requires="ma">
            <p:blipFill>
              <a:blip r:embed="rId2"/>
              <a:srcRect t="40000" b="4545"/>
              <a:stretch>
                <a:fillRect/>
              </a:stretch>
            </p:blipFill>
          </mc:Choice>
          <mc:Fallback>
            <p:blipFill>
              <a:blip r:embed="rId3"/>
              <a:srcRect t="40000" b="4545"/>
              <a:stretch>
                <a:fillRect/>
              </a:stretch>
            </p:blipFill>
          </mc:Fallback>
        </mc:AlternateContent>
        <p:spPr>
          <a:xfrm>
            <a:off x="1143000" y="1417638"/>
            <a:ext cx="6995160" cy="5020097"/>
          </a:xfrm>
        </p:spPr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2C4C89-5F4A-5F41-8585-3457E0AADDEB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rgbClr val="0000FF"/>
                </a:solidFill>
              </a:rPr>
              <a:t>Meson Production Study</a:t>
            </a:r>
            <a:endParaRPr lang="en-US" dirty="0">
              <a:solidFill>
                <a:srgbClr val="0000FF"/>
              </a:solidFill>
            </a:endParaRPr>
          </a:p>
        </p:txBody>
      </p:sp>
      <p:grpSp>
        <p:nvGrpSpPr>
          <p:cNvPr id="17410" name="Group 2"/>
          <p:cNvGrpSpPr>
            <a:grpSpLocks noChangeAspect="1"/>
          </p:cNvGrpSpPr>
          <p:nvPr/>
        </p:nvGrpSpPr>
        <p:grpSpPr bwMode="auto">
          <a:xfrm>
            <a:off x="2514600" y="1212892"/>
            <a:ext cx="4210037" cy="2509838"/>
            <a:chOff x="2529" y="9033"/>
            <a:chExt cx="7200" cy="4294"/>
          </a:xfrm>
        </p:grpSpPr>
        <p:sp>
          <p:nvSpPr>
            <p:cNvPr id="17411" name="AutoShape 3"/>
            <p:cNvSpPr>
              <a:spLocks noChangeAspect="1" noChangeArrowheads="1" noTextEdit="1"/>
            </p:cNvSpPr>
            <p:nvPr/>
          </p:nvSpPr>
          <p:spPr bwMode="auto">
            <a:xfrm>
              <a:off x="2529" y="9033"/>
              <a:ext cx="7200" cy="42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pic>
          <p:nvPicPr>
            <p:cNvPr id="17412" name="Picture 4" descr="HgJetGeometry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2529" y="9033"/>
              <a:ext cx="7200" cy="350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7413" name="Text Box 5"/>
            <p:cNvSpPr txBox="1">
              <a:spLocks noChangeArrowheads="1"/>
            </p:cNvSpPr>
            <p:nvPr/>
          </p:nvSpPr>
          <p:spPr bwMode="auto">
            <a:xfrm>
              <a:off x="2529" y="12422"/>
              <a:ext cx="7200" cy="90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9144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just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9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charset="0"/>
                  <a:ea typeface="ＭＳ Ｐゴシック" charset="-128"/>
                </a:rPr>
                <a:t>The </a:t>
              </a:r>
              <a:r>
                <a:rPr kumimoji="0" lang="en-US" sz="9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charset="0"/>
                  <a:ea typeface="ＭＳ Ｐゴシック" charset="-128"/>
                </a:rPr>
                <a:t>mercury jet target geometry. The proton beam and mercury jet cross at </a:t>
              </a:r>
              <a:r>
                <a:rPr kumimoji="0" lang="en-US" sz="900" b="0" i="0" u="none" strike="noStrike" cap="none" normalizeH="0" baseline="0" dirty="0" err="1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charset="0"/>
                  <a:ea typeface="ＭＳ Ｐゴシック" charset="-128"/>
                </a:rPr>
                <a:t>z</a:t>
              </a:r>
              <a:r>
                <a:rPr kumimoji="0" lang="en-US" sz="9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charset="0"/>
                  <a:ea typeface="ＭＳ Ｐゴシック" charset="-128"/>
                </a:rPr>
                <a:t>=-37.5 cm.</a:t>
              </a:r>
            </a:p>
          </p:txBody>
        </p:sp>
      </p:grpSp>
      <p:sp>
        <p:nvSpPr>
          <p:cNvPr id="9" name="TextBox 8"/>
          <p:cNvSpPr txBox="1"/>
          <p:nvPr/>
        </p:nvSpPr>
        <p:spPr>
          <a:xfrm>
            <a:off x="685800" y="3722730"/>
            <a:ext cx="8458200" cy="2862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en-US" dirty="0" smtClean="0"/>
              <a:t>IDS120h (Geometry and </a:t>
            </a:r>
            <a:r>
              <a:rPr lang="en-US" dirty="0" err="1" smtClean="0"/>
              <a:t>fieldmap</a:t>
            </a:r>
            <a:r>
              <a:rPr lang="en-US" dirty="0" smtClean="0"/>
              <a:t>) for HG/GA target</a:t>
            </a:r>
          </a:p>
          <a:p>
            <a:pPr marL="342900" indent="-342900">
              <a:buAutoNum type="arabicPeriod"/>
            </a:pPr>
            <a:r>
              <a:rPr lang="en-US" dirty="0" smtClean="0"/>
              <a:t>Beam below the HG/GA jet exactly at </a:t>
            </a:r>
            <a:r>
              <a:rPr lang="en-US" dirty="0" err="1" smtClean="0"/>
              <a:t>z</a:t>
            </a:r>
            <a:r>
              <a:rPr lang="en-US" dirty="0" smtClean="0"/>
              <a:t>=-37.5 cm and project beam back to </a:t>
            </a:r>
            <a:r>
              <a:rPr lang="en-US" dirty="0" err="1" smtClean="0"/>
              <a:t>z</a:t>
            </a:r>
            <a:r>
              <a:rPr lang="en-US" dirty="0" smtClean="0"/>
              <a:t>=-200cm.</a:t>
            </a:r>
          </a:p>
          <a:p>
            <a:pPr marL="342900" indent="-342900">
              <a:buAutoNum type="arabicPeriod"/>
            </a:pPr>
            <a:r>
              <a:rPr lang="en-US" dirty="0" smtClean="0"/>
              <a:t>Initial target parameters: target radius of 5 mm, beam angle of 67 </a:t>
            </a:r>
            <a:r>
              <a:rPr lang="en-US" dirty="0" err="1" smtClean="0"/>
              <a:t>mrad</a:t>
            </a:r>
            <a:r>
              <a:rPr lang="en-US" dirty="0" smtClean="0"/>
              <a:t> at </a:t>
            </a:r>
            <a:r>
              <a:rPr lang="en-US" dirty="0" err="1" smtClean="0"/>
              <a:t>z</a:t>
            </a:r>
            <a:r>
              <a:rPr lang="en-US" dirty="0" smtClean="0"/>
              <a:t>=-37.5 cm, beam/jet crossing angle of 33 </a:t>
            </a:r>
            <a:r>
              <a:rPr lang="en-US" dirty="0" err="1" smtClean="0"/>
              <a:t>mrad</a:t>
            </a:r>
            <a:r>
              <a:rPr lang="en-US" dirty="0" smtClean="0"/>
              <a:t> at </a:t>
            </a:r>
            <a:r>
              <a:rPr lang="en-US" dirty="0" err="1" smtClean="0"/>
              <a:t>z</a:t>
            </a:r>
            <a:r>
              <a:rPr lang="en-US" dirty="0" smtClean="0"/>
              <a:t>=-37.5 cm.</a:t>
            </a:r>
          </a:p>
          <a:p>
            <a:pPr marL="342900" indent="-342900">
              <a:buAutoNum type="arabicPeriod"/>
            </a:pPr>
            <a:r>
              <a:rPr lang="en-US" dirty="0" smtClean="0"/>
              <a:t>Optimized methods at each cycle (3 runs): 1)  Vary jet radius; 2)  Vary beam/jet crossing angle while keeping jet fixed - always project  beam back to </a:t>
            </a:r>
            <a:r>
              <a:rPr lang="en-US" dirty="0" err="1" smtClean="0"/>
              <a:t>z</a:t>
            </a:r>
            <a:r>
              <a:rPr lang="en-US" dirty="0" smtClean="0"/>
              <a:t>=-200 cm; 3)  Vary jet angle-always keep crossing angle constant-both jet and beam must be rotated about intersection point together and  always project beam back to </a:t>
            </a:r>
            <a:r>
              <a:rPr lang="en-US" dirty="0" err="1" smtClean="0"/>
              <a:t>z</a:t>
            </a:r>
            <a:r>
              <a:rPr lang="en-US" dirty="0" smtClean="0"/>
              <a:t>=-200 cm.</a:t>
            </a:r>
          </a:p>
          <a:p>
            <a:endParaRPr lang="en-US" dirty="0" smtClean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2C4C89-5F4A-5F41-8585-3457E0AADDEB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752600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rgbClr val="0000FF"/>
                </a:solidFill>
              </a:rPr>
              <a:t>Optimized Target Parameters </a:t>
            </a:r>
            <a:br>
              <a:rPr lang="en-US" dirty="0" smtClean="0">
                <a:solidFill>
                  <a:srgbClr val="0000FF"/>
                </a:solidFill>
              </a:rPr>
            </a:br>
            <a:r>
              <a:rPr lang="en-US" dirty="0" smtClean="0">
                <a:solidFill>
                  <a:srgbClr val="0000FF"/>
                </a:solidFill>
              </a:rPr>
              <a:t>at </a:t>
            </a:r>
            <a:r>
              <a:rPr lang="en-US" dirty="0" err="1" smtClean="0">
                <a:solidFill>
                  <a:srgbClr val="0000FF"/>
                </a:solidFill>
              </a:rPr>
              <a:t>z</a:t>
            </a:r>
            <a:r>
              <a:rPr lang="en-US" dirty="0" smtClean="0">
                <a:solidFill>
                  <a:srgbClr val="0000FF"/>
                </a:solidFill>
              </a:rPr>
              <a:t> = -37.5 cm</a:t>
            </a:r>
            <a:endParaRPr lang="en-US" dirty="0">
              <a:solidFill>
                <a:srgbClr val="0000FF"/>
              </a:solidFill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685800" y="2057400"/>
          <a:ext cx="8001000" cy="3881119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43000"/>
                <a:gridCol w="1066800"/>
                <a:gridCol w="1295400"/>
                <a:gridCol w="1143000"/>
                <a:gridCol w="1219200"/>
                <a:gridCol w="1066800"/>
                <a:gridCol w="1066800"/>
              </a:tblGrid>
              <a:tr h="370840">
                <a:tc rowSpan="2">
                  <a:txBody>
                    <a:bodyPr/>
                    <a:lstStyle/>
                    <a:p>
                      <a:endParaRPr lang="en-US" dirty="0" smtClean="0"/>
                    </a:p>
                    <a:p>
                      <a:endParaRPr lang="en-US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r>
                        <a:rPr lang="en-US" dirty="0" smtClean="0"/>
                        <a:t>                       HG</a:t>
                      </a:r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r>
                        <a:rPr lang="en-US" dirty="0" smtClean="0"/>
                        <a:t>                      GA</a:t>
                      </a:r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Target radius,</a:t>
                      </a:r>
                    </a:p>
                    <a:p>
                      <a:r>
                        <a:rPr lang="en-US" dirty="0" smtClean="0"/>
                        <a:t>mm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Crossing angle,</a:t>
                      </a:r>
                    </a:p>
                    <a:p>
                      <a:r>
                        <a:rPr lang="en-US" dirty="0" err="1" smtClean="0"/>
                        <a:t>mrad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Beam angle,</a:t>
                      </a:r>
                    </a:p>
                    <a:p>
                      <a:r>
                        <a:rPr lang="en-US" dirty="0" err="1" smtClean="0"/>
                        <a:t>mrad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Target radius,</a:t>
                      </a:r>
                    </a:p>
                    <a:p>
                      <a:r>
                        <a:rPr lang="en-US" dirty="0" smtClean="0"/>
                        <a:t>mm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Crossing angle,</a:t>
                      </a:r>
                    </a:p>
                    <a:p>
                      <a:r>
                        <a:rPr lang="en-US" dirty="0" err="1" smtClean="0"/>
                        <a:t>mrad</a:t>
                      </a:r>
                      <a:endParaRPr 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Beam angle,</a:t>
                      </a:r>
                    </a:p>
                    <a:p>
                      <a:r>
                        <a:rPr lang="en-US" dirty="0" err="1" smtClean="0"/>
                        <a:t>mrad</a:t>
                      </a:r>
                      <a:endParaRPr lang="en-US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Initial</a:t>
                      </a:r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r>
                        <a:rPr lang="en-US" dirty="0" smtClean="0"/>
                        <a:t>(5mm,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33mrad, 67mrad)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 smtClean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 smtClean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r>
                        <a:rPr lang="en-US" dirty="0" smtClean="0"/>
                        <a:t>(5mm, 33mrad, 67mrad)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 smtClean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r>
                        <a:rPr lang="en-US" baseline="30000" dirty="0" smtClean="0"/>
                        <a:t>st</a:t>
                      </a:r>
                      <a:r>
                        <a:rPr lang="en-US" dirty="0" smtClean="0"/>
                        <a:t> Cycle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4.6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6.7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112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r>
                        <a:rPr lang="en-US" baseline="30000" dirty="0" smtClean="0"/>
                        <a:t>nd</a:t>
                      </a:r>
                      <a:r>
                        <a:rPr lang="en-US" baseline="0" dirty="0" smtClean="0"/>
                        <a:t> Cycle</a:t>
                      </a:r>
                      <a:endParaRPr 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4.15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117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5.5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17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94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r>
                        <a:rPr lang="en-US" baseline="30000" dirty="0" smtClean="0"/>
                        <a:t>rd</a:t>
                      </a:r>
                      <a:r>
                        <a:rPr lang="en-US" baseline="0" dirty="0" smtClean="0"/>
                        <a:t> Cycle</a:t>
                      </a:r>
                      <a:endParaRPr 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4.15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21.6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120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4.9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13.2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92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4</a:t>
                      </a:r>
                      <a:r>
                        <a:rPr lang="en-US" baseline="30000" dirty="0" smtClean="0"/>
                        <a:t>th</a:t>
                      </a:r>
                      <a:r>
                        <a:rPr lang="en-US" dirty="0" smtClean="0"/>
                        <a:t> Cycle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4.04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20.6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117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4.5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13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90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5</a:t>
                      </a:r>
                      <a:r>
                        <a:rPr lang="en-US" baseline="30000" dirty="0" smtClean="0"/>
                        <a:t>th</a:t>
                      </a:r>
                      <a:r>
                        <a:rPr lang="en-US" dirty="0" smtClean="0"/>
                        <a:t> Cycle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4.4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12.8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86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6</a:t>
                      </a:r>
                      <a:r>
                        <a:rPr lang="en-US" baseline="30000" dirty="0" smtClean="0"/>
                        <a:t>th</a:t>
                      </a:r>
                      <a:r>
                        <a:rPr lang="en-US" dirty="0" smtClean="0"/>
                        <a:t> Cycle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4.4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13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88</a:t>
                      </a: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2C4C89-5F4A-5F41-8585-3457E0AADDEB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0000FF"/>
                </a:solidFill>
              </a:rPr>
              <a:t>Meson Productions at 8 </a:t>
            </a:r>
            <a:r>
              <a:rPr lang="en-US" dirty="0" err="1" smtClean="0">
                <a:solidFill>
                  <a:srgbClr val="0000FF"/>
                </a:solidFill>
              </a:rPr>
              <a:t>GeV</a:t>
            </a:r>
            <a:r>
              <a:rPr lang="en-US" dirty="0" smtClean="0">
                <a:solidFill>
                  <a:srgbClr val="0000FF"/>
                </a:solidFill>
              </a:rPr>
              <a:t/>
            </a:r>
            <a:br>
              <a:rPr lang="en-US" dirty="0" smtClean="0">
                <a:solidFill>
                  <a:srgbClr val="0000FF"/>
                </a:solidFill>
              </a:rPr>
            </a:br>
            <a:r>
              <a:rPr lang="en-US" dirty="0" smtClean="0">
                <a:solidFill>
                  <a:srgbClr val="0000FF"/>
                </a:solidFill>
              </a:rPr>
              <a:t>(400,000 events) 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828800"/>
          <a:ext cx="8229600" cy="33883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57400"/>
                <a:gridCol w="2057400"/>
                <a:gridCol w="1905000"/>
                <a:gridCol w="2209800"/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HG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GA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[N</a:t>
                      </a:r>
                      <a:r>
                        <a:rPr lang="en-US" dirty="0" smtClean="0"/>
                        <a:t>(GA)</a:t>
                      </a:r>
                      <a:r>
                        <a:rPr lang="en-US" dirty="0" smtClean="0"/>
                        <a:t>-N</a:t>
                      </a:r>
                      <a:r>
                        <a:rPr lang="en-US" dirty="0" smtClean="0"/>
                        <a:t>(HG)</a:t>
                      </a:r>
                      <a:r>
                        <a:rPr lang="en-US" dirty="0" smtClean="0"/>
                        <a:t>]/N(HG)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Before</a:t>
                      </a:r>
                      <a:r>
                        <a:rPr lang="en-US" baseline="0" dirty="0" smtClean="0"/>
                        <a:t> optimization</a:t>
                      </a:r>
                      <a:endParaRPr lang="en-US" dirty="0" smtClean="0"/>
                    </a:p>
                    <a:p>
                      <a:r>
                        <a:rPr lang="en-US" dirty="0" smtClean="0"/>
                        <a:t>(Target radius/beam</a:t>
                      </a:r>
                      <a:r>
                        <a:rPr lang="en-US" baseline="0" dirty="0" smtClean="0"/>
                        <a:t> angle/crossing angle)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108528</a:t>
                      </a:r>
                    </a:p>
                    <a:p>
                      <a:r>
                        <a:rPr lang="en-US" dirty="0" smtClean="0"/>
                        <a:t>(5mm/67mrad/33mrad</a:t>
                      </a:r>
                      <a:r>
                        <a:rPr lang="en-US" baseline="0" dirty="0" smtClean="0"/>
                        <a:t>, </a:t>
                      </a:r>
                      <a:r>
                        <a:rPr lang="en-US" dirty="0" smtClean="0"/>
                        <a:t>Initial)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96586</a:t>
                      </a:r>
                    </a:p>
                    <a:p>
                      <a:r>
                        <a:rPr lang="en-US" dirty="0" smtClean="0"/>
                        <a:t>(5mm/67mrad/33mrad, Initial)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-11% (</a:t>
                      </a:r>
                      <a:r>
                        <a:rPr lang="en-US" dirty="0" err="1" smtClean="0"/>
                        <a:t>w/t</a:t>
                      </a:r>
                      <a:r>
                        <a:rPr lang="en-US" dirty="0" smtClean="0"/>
                        <a:t> opt)</a:t>
                      </a:r>
                      <a:endParaRPr lang="en-US" dirty="0"/>
                    </a:p>
                  </a:txBody>
                  <a:tcPr/>
                </a:tc>
              </a:tr>
              <a:tr h="172720">
                <a:tc>
                  <a:txBody>
                    <a:bodyPr/>
                    <a:lstStyle/>
                    <a:p>
                      <a:r>
                        <a:rPr lang="en-US" dirty="0" smtClean="0"/>
                        <a:t> After</a:t>
                      </a:r>
                      <a:r>
                        <a:rPr lang="en-US" baseline="0" dirty="0" smtClean="0"/>
                        <a:t> optimization </a:t>
                      </a:r>
                    </a:p>
                    <a:p>
                      <a:r>
                        <a:rPr lang="en-US" dirty="0" smtClean="0"/>
                        <a:t>(Target radius/beam angle/crossing</a:t>
                      </a:r>
                      <a:r>
                        <a:rPr lang="en-US" baseline="0" dirty="0" smtClean="0"/>
                        <a:t> angle)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131362</a:t>
                      </a:r>
                    </a:p>
                    <a:p>
                      <a:r>
                        <a:rPr lang="en-US" dirty="0" smtClean="0"/>
                        <a:t>(4.04mm/117mrad/20.6mrad, end of 4</a:t>
                      </a:r>
                      <a:r>
                        <a:rPr lang="en-US" baseline="30000" dirty="0" smtClean="0"/>
                        <a:t>th</a:t>
                      </a:r>
                      <a:r>
                        <a:rPr lang="en-US" dirty="0" smtClean="0"/>
                        <a:t> Cycle)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114401</a:t>
                      </a:r>
                    </a:p>
                    <a:p>
                      <a:r>
                        <a:rPr lang="en-US" dirty="0" smtClean="0"/>
                        <a:t>(4.5mm/90mrad/13mrad, end</a:t>
                      </a:r>
                      <a:r>
                        <a:rPr lang="en-US" baseline="0" dirty="0" smtClean="0"/>
                        <a:t> of </a:t>
                      </a:r>
                      <a:r>
                        <a:rPr lang="en-US" dirty="0" smtClean="0"/>
                        <a:t>4</a:t>
                      </a:r>
                      <a:r>
                        <a:rPr lang="en-US" baseline="30000" dirty="0" smtClean="0"/>
                        <a:t>th</a:t>
                      </a:r>
                      <a:r>
                        <a:rPr lang="en-US" dirty="0" smtClean="0"/>
                        <a:t> Cycle)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-12.9% (opt)</a:t>
                      </a:r>
                      <a:endParaRPr lang="en-US" dirty="0"/>
                    </a:p>
                  </a:txBody>
                  <a:tcPr/>
                </a:tc>
              </a:tr>
              <a:tr h="172720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[</a:t>
                      </a:r>
                      <a:r>
                        <a:rPr lang="en-US" dirty="0" err="1" smtClean="0"/>
                        <a:t>N(opt)-N(w/t</a:t>
                      </a:r>
                      <a:r>
                        <a:rPr lang="en-US" baseline="0" dirty="0" smtClean="0"/>
                        <a:t> opt</a:t>
                      </a:r>
                      <a:r>
                        <a:rPr lang="en-US" dirty="0" smtClean="0"/>
                        <a:t>)]/</a:t>
                      </a:r>
                      <a:r>
                        <a:rPr lang="en-US" dirty="0" err="1" smtClean="0"/>
                        <a:t>N</a:t>
                      </a:r>
                      <a:r>
                        <a:rPr lang="en-US" dirty="0" err="1" smtClean="0"/>
                        <a:t>(w/t</a:t>
                      </a:r>
                      <a:r>
                        <a:rPr lang="en-US" smtClean="0"/>
                        <a:t> opt</a:t>
                      </a:r>
                      <a:r>
                        <a:rPr lang="en-US" dirty="0" smtClean="0"/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+21%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+18.4%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2C4C89-5F4A-5F41-8585-3457E0AADDEB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458200" cy="1325562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0000FF"/>
                </a:solidFill>
              </a:rPr>
              <a:t>Meson Productions Vs. Run No.</a:t>
            </a:r>
            <a:br>
              <a:rPr lang="en-US" dirty="0" smtClean="0">
                <a:solidFill>
                  <a:srgbClr val="0000FF"/>
                </a:solidFill>
              </a:rPr>
            </a:br>
            <a:r>
              <a:rPr lang="en-US" sz="2222" dirty="0" smtClean="0"/>
              <a:t>(Number of runs: 0-Initial, 1,4,7,10,13,16-optimized target radius, 2,5,8,11,14,17- optimized crossing angle, 3,6,9,12,15,18-optimized beam angle ) </a:t>
            </a:r>
            <a:endParaRPr lang="en-US" sz="2222" dirty="0"/>
          </a:p>
        </p:txBody>
      </p:sp>
      <p:pic>
        <p:nvPicPr>
          <p:cNvPr id="6" name="Content Placeholder 5" descr="meson_HG_GA.eps"/>
          <p:cNvPicPr>
            <a:picLocks noGrp="1" noChangeAspect="1"/>
          </p:cNvPicPr>
          <p:nvPr>
            <p:ph idx="1"/>
          </p:nvPr>
        </p:nvPicPr>
        <mc:AlternateContent>
          <mc:Choice xmlns:ma="http://schemas.microsoft.com/office/mac/drawingml/2008/main" Requires="ma">
            <p:blipFill>
              <a:blip r:embed="rId2"/>
              <a:srcRect t="40000" b="4545"/>
              <a:stretch>
                <a:fillRect/>
              </a:stretch>
            </p:blipFill>
          </mc:Choice>
          <mc:Fallback>
            <p:blipFill>
              <a:blip r:embed="rId3"/>
              <a:srcRect t="40000" b="4545"/>
              <a:stretch>
                <a:fillRect/>
              </a:stretch>
            </p:blipFill>
          </mc:Fallback>
        </mc:AlternateContent>
        <p:spPr>
          <a:xfrm>
            <a:off x="990600" y="1600200"/>
            <a:ext cx="6995160" cy="5020168"/>
          </a:xfr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2C4C89-5F4A-5F41-8585-3457E0AADDEB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FF"/>
                </a:solidFill>
              </a:rPr>
              <a:t>Focused Incident Proton Beam</a:t>
            </a:r>
            <a:endParaRPr lang="en-US" dirty="0">
              <a:solidFill>
                <a:srgbClr val="0000FF"/>
              </a:solidFill>
            </a:endParaRPr>
          </a:p>
        </p:txBody>
      </p:sp>
      <p:pic>
        <p:nvPicPr>
          <p:cNvPr id="4" name="Content Placeholder 3" descr="meson_beta.eps"/>
          <p:cNvPicPr>
            <a:picLocks noGrp="1" noChangeAspect="1"/>
          </p:cNvPicPr>
          <p:nvPr>
            <p:ph idx="1"/>
          </p:nvPr>
        </p:nvPicPr>
        <mc:AlternateContent>
          <mc:Choice xmlns:ma="http://schemas.microsoft.com/office/mac/drawingml/2008/main" Requires="ma">
            <p:blipFill>
              <a:blip r:embed="rId2"/>
              <a:srcRect t="36364" b="4545"/>
              <a:stretch>
                <a:fillRect/>
              </a:stretch>
            </p:blipFill>
          </mc:Choice>
          <mc:Fallback>
            <p:blipFill>
              <a:blip r:embed="rId3"/>
              <a:srcRect t="36364" b="4545"/>
              <a:stretch>
                <a:fillRect/>
              </a:stretch>
            </p:blipFill>
          </mc:Fallback>
        </mc:AlternateContent>
        <p:spPr>
          <a:xfrm>
            <a:off x="846375" y="1310640"/>
            <a:ext cx="6995161" cy="5349247"/>
          </a:xfrm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2C4C89-5F4A-5F41-8585-3457E0AADDEB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0000FF"/>
                </a:solidFill>
              </a:rPr>
              <a:t>Focused Incident Proton Beam (Cont’d)</a:t>
            </a:r>
            <a:endParaRPr lang="en-US" dirty="0"/>
          </a:p>
        </p:txBody>
      </p:sp>
      <p:pic>
        <p:nvPicPr>
          <p:cNvPr id="6" name="Content Placeholder 5" descr="realbeam_invbeta.bmp"/>
          <p:cNvPicPr>
            <a:picLocks noGrp="1" noChangeAspect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914400" y="1600200"/>
            <a:ext cx="5414844" cy="4525963"/>
          </a:xfrm>
        </p:spPr>
      </p:pic>
      <p:sp>
        <p:nvSpPr>
          <p:cNvPr id="7" name="TextBox 6"/>
          <p:cNvSpPr txBox="1"/>
          <p:nvPr/>
        </p:nvSpPr>
        <p:spPr>
          <a:xfrm>
            <a:off x="6781800" y="1878846"/>
            <a:ext cx="1905000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Non-Linear Fit</a:t>
            </a:r>
          </a:p>
          <a:p>
            <a:r>
              <a:rPr lang="en-US" dirty="0" smtClean="0"/>
              <a:t>(Growth/</a:t>
            </a:r>
            <a:r>
              <a:rPr lang="en-US" dirty="0" err="1" smtClean="0"/>
              <a:t>sigmoidal</a:t>
            </a:r>
            <a:r>
              <a:rPr lang="en-US" dirty="0" smtClean="0"/>
              <a:t>, Hill)</a:t>
            </a:r>
          </a:p>
          <a:p>
            <a:endParaRPr lang="en-US" dirty="0" smtClean="0"/>
          </a:p>
          <a:p>
            <a:r>
              <a:rPr lang="en-US" dirty="0" smtClean="0"/>
              <a:t>Y=N/(1+K2/beta</a:t>
            </a:r>
            <a:r>
              <a:rPr lang="en-US" baseline="30000" dirty="0" smtClean="0"/>
              <a:t>-2</a:t>
            </a:r>
            <a:r>
              <a:rPr lang="en-US" dirty="0" smtClean="0"/>
              <a:t>)</a:t>
            </a:r>
          </a:p>
          <a:p>
            <a:r>
              <a:rPr lang="en-US" dirty="0" smtClean="0"/>
              <a:t>N=1.018</a:t>
            </a:r>
          </a:p>
          <a:p>
            <a:r>
              <a:rPr lang="en-US" dirty="0" smtClean="0"/>
              <a:t>Sqrt(K2)=0.1368</a:t>
            </a:r>
          </a:p>
          <a:p>
            <a:endParaRPr lang="en-US" dirty="0" smtClean="0"/>
          </a:p>
          <a:p>
            <a:r>
              <a:rPr lang="en-US" dirty="0" smtClean="0"/>
              <a:t>Linear </a:t>
            </a:r>
            <a:r>
              <a:rPr lang="en-US" dirty="0" err="1" smtClean="0"/>
              <a:t>emittance</a:t>
            </a:r>
            <a:r>
              <a:rPr lang="en-US" dirty="0" smtClean="0"/>
              <a:t> is 4.8 </a:t>
            </a:r>
            <a:r>
              <a:rPr lang="en-US" dirty="0" err="1" smtClean="0"/>
              <a:t>μm</a:t>
            </a:r>
            <a:r>
              <a:rPr lang="en-US" dirty="0" smtClean="0"/>
              <a:t> with beam radius of 0.12 cm and </a:t>
            </a:r>
            <a:r>
              <a:rPr lang="en-US" dirty="0" err="1" smtClean="0"/>
              <a:t>β</a:t>
            </a:r>
            <a:r>
              <a:rPr lang="en-US" dirty="0" smtClean="0"/>
              <a:t>* of 0.3 </a:t>
            </a:r>
            <a:r>
              <a:rPr lang="en-US" dirty="0" err="1" smtClean="0"/>
              <a:t>m</a:t>
            </a:r>
            <a:r>
              <a:rPr lang="en-US" dirty="0" smtClean="0"/>
              <a:t>.  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2C4C89-5F4A-5F41-8585-3457E0AADDEB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614</TotalTime>
  <Words>558</Words>
  <Application>Microsoft Macintosh PowerPoint</Application>
  <PresentationFormat>On-screen Show (4:3)</PresentationFormat>
  <Paragraphs>107</Paragraphs>
  <Slides>9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Meson Productions at 8 GeV for IDS120h (Update)</vt:lpstr>
      <vt:lpstr>Configuration of IDS120h</vt:lpstr>
      <vt:lpstr>Field Map of IDS120h (Bz at r = 0)</vt:lpstr>
      <vt:lpstr>Meson Production Study</vt:lpstr>
      <vt:lpstr>Optimized Target Parameters  at z = -37.5 cm</vt:lpstr>
      <vt:lpstr>Meson Productions at 8 GeV (400,000 events) </vt:lpstr>
      <vt:lpstr>Meson Productions Vs. Run No. (Number of runs: 0-Initial, 1,4,7,10,13,16-optimized target radius, 2,5,8,11,14,17- optimized crossing angle, 3,6,9,12,15,18-optimized beam angle ) </vt:lpstr>
      <vt:lpstr>Focused Incident Proton Beam</vt:lpstr>
      <vt:lpstr>Focused Incident Proton Beam (Cont’d)</vt:lpstr>
    </vt:vector>
  </TitlesOfParts>
  <Company>UCLA</Company>
  <LinksUpToDate>false</LinksUpToDate>
  <SharedDoc>false</SharedDoc>
  <HyperlinksChanged>false</HyperlinksChanged>
  <AppVersion>12.0256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Meson Productions for Different Z at 8 GeV</dc:title>
  <dc:creator>Xiaoping Ding</dc:creator>
  <cp:lastModifiedBy>Xiaoping Ding</cp:lastModifiedBy>
  <cp:revision>95</cp:revision>
  <dcterms:created xsi:type="dcterms:W3CDTF">2012-01-26T17:35:29Z</dcterms:created>
  <dcterms:modified xsi:type="dcterms:W3CDTF">2012-01-26T17:36:28Z</dcterms:modified>
</cp:coreProperties>
</file>