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3" r:id="rId3"/>
    <p:sldId id="282" r:id="rId4"/>
    <p:sldId id="294" r:id="rId5"/>
    <p:sldId id="278" r:id="rId6"/>
    <p:sldId id="281" r:id="rId7"/>
    <p:sldId id="268" r:id="rId8"/>
    <p:sldId id="289" r:id="rId9"/>
    <p:sldId id="291" r:id="rId10"/>
    <p:sldId id="288" r:id="rId11"/>
    <p:sldId id="269" r:id="rId12"/>
    <p:sldId id="270" r:id="rId13"/>
    <p:sldId id="274" r:id="rId14"/>
    <p:sldId id="257" r:id="rId15"/>
    <p:sldId id="259" r:id="rId16"/>
    <p:sldId id="260" r:id="rId17"/>
    <p:sldId id="258" r:id="rId18"/>
    <p:sldId id="261" r:id="rId19"/>
    <p:sldId id="262" r:id="rId20"/>
    <p:sldId id="287" r:id="rId21"/>
    <p:sldId id="283" r:id="rId22"/>
    <p:sldId id="284" r:id="rId23"/>
    <p:sldId id="285" r:id="rId24"/>
    <p:sldId id="286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000066"/>
    <a:srgbClr val="008000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86" d="100"/>
          <a:sy n="86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80" y="-12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45 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FC70F-5814-4A5E-A7B6-45754DC978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15/12/2011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15 </a:t>
            </a:r>
            <a:r>
              <a:rPr lang="en-US" sz="1200" dirty="0" smtClean="0"/>
              <a:t>December 2011</a:t>
            </a:r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Elliptical Dipole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2D to 3D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5292080" y="1988840"/>
            <a:ext cx="3384376" cy="1959376"/>
            <a:chOff x="4860032" y="1556792"/>
            <a:chExt cx="4104456" cy="2376264"/>
          </a:xfrm>
        </p:grpSpPr>
        <p:grpSp>
          <p:nvGrpSpPr>
            <p:cNvPr id="3" name="Group 32"/>
            <p:cNvGrpSpPr/>
            <p:nvPr/>
          </p:nvGrpSpPr>
          <p:grpSpPr>
            <a:xfrm>
              <a:off x="4860032" y="1556792"/>
              <a:ext cx="4104456" cy="2376264"/>
              <a:chOff x="4211960" y="1988840"/>
              <a:chExt cx="3643338" cy="2143140"/>
            </a:xfrm>
          </p:grpSpPr>
          <p:sp>
            <p:nvSpPr>
              <p:cNvPr id="34" name="Can 33"/>
              <p:cNvSpPr/>
              <p:nvPr/>
            </p:nvSpPr>
            <p:spPr>
              <a:xfrm rot="16200000">
                <a:off x="4962059" y="1238741"/>
                <a:ext cx="2143140" cy="3643338"/>
              </a:xfrm>
              <a:prstGeom prst="can">
                <a:avLst>
                  <a:gd name="adj" fmla="val 9333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069348" y="2346030"/>
                <a:ext cx="571504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283662" y="2701632"/>
                <a:ext cx="928694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426538" y="3130260"/>
                <a:ext cx="1214446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212224" y="3487450"/>
                <a:ext cx="857256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997910" y="3844640"/>
                <a:ext cx="642942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4283968" y="2076346"/>
                <a:ext cx="1656184" cy="19764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55"/>
            <p:cNvGrpSpPr/>
            <p:nvPr/>
          </p:nvGrpSpPr>
          <p:grpSpPr>
            <a:xfrm rot="5400000">
              <a:off x="7362111" y="2511097"/>
              <a:ext cx="611671" cy="575270"/>
              <a:chOff x="3707904" y="5732462"/>
              <a:chExt cx="1584176" cy="792088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rot="5400000" flipH="1">
                <a:off x="3707904" y="5732462"/>
                <a:ext cx="792088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 flipH="1" flipV="1">
                <a:off x="4499992" y="5732462"/>
                <a:ext cx="792088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39972" name="Picture 4" descr="C:\Users\Holger\Desktop\PamelaProtonFSept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131840" cy="248255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796136" y="1124744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Vector </a:t>
            </a:r>
            <a:r>
              <a:rPr lang="en-GB" dirty="0" smtClean="0"/>
              <a:t>addition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179388" y="1124744"/>
            <a:ext cx="4243387" cy="5472608"/>
          </a:xfrm>
        </p:spPr>
        <p:txBody>
          <a:bodyPr/>
          <a:lstStyle/>
          <a:p>
            <a:r>
              <a:rPr lang="en-GB" dirty="0" smtClean="0"/>
              <a:t>Power each current strand individually </a:t>
            </a:r>
          </a:p>
          <a:p>
            <a:pPr lvl="1"/>
            <a:r>
              <a:rPr lang="en-GB" dirty="0" smtClean="0"/>
              <a:t>Very inefficient, clumsy </a:t>
            </a:r>
          </a:p>
          <a:p>
            <a:pPr lvl="1"/>
            <a:r>
              <a:rPr lang="en-GB" dirty="0" smtClean="0"/>
              <a:t>Not very elegant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Known current </a:t>
            </a:r>
            <a:r>
              <a:rPr lang="en-GB" dirty="0" smtClean="0"/>
              <a:t>distribution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Helical coil: vector </a:t>
            </a:r>
            <a:r>
              <a:rPr lang="en-GB" dirty="0" smtClean="0"/>
              <a:t>addition of two currents, which always intersect at the correct angle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052736"/>
            <a:ext cx="5616748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Easy if functional relationship is known (i.e. </a:t>
            </a:r>
            <a:r>
              <a:rPr lang="en-GB" dirty="0" err="1" smtClean="0"/>
              <a:t>cos</a:t>
            </a:r>
            <a:r>
              <a:rPr lang="en-GB" dirty="0" smtClean="0"/>
              <a:t> theta)</a:t>
            </a:r>
          </a:p>
          <a:p>
            <a:r>
              <a:rPr lang="en-GB" dirty="0" smtClean="0"/>
              <a:t>Here:</a:t>
            </a:r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 position known</a:t>
            </a:r>
            <a:br>
              <a:rPr lang="en-GB" dirty="0" smtClean="0"/>
            </a:br>
            <a:r>
              <a:rPr lang="en-GB" dirty="0" smtClean="0"/>
              <a:t>need to determine z</a:t>
            </a:r>
          </a:p>
          <a:p>
            <a:r>
              <a:rPr lang="en-GB" dirty="0" err="1" smtClean="0"/>
              <a:t>dz</a:t>
            </a:r>
            <a:r>
              <a:rPr lang="en-GB" dirty="0" smtClean="0"/>
              <a:t>=</a:t>
            </a:r>
            <a:r>
              <a:rPr lang="en-GB" dirty="0" err="1" smtClean="0"/>
              <a:t>dI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2D to 3D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9552" y="4797152"/>
          <a:ext cx="1656184" cy="980191"/>
        </p:xfrm>
        <a:graphic>
          <a:graphicData uri="http://schemas.openxmlformats.org/presentationml/2006/ole">
            <p:oleObj spid="_x0000_s6146" name="Equation" r:id="rId3" imgW="622080" imgH="368280" progId="Equation.3">
              <p:embed/>
            </p:oleObj>
          </a:graphicData>
        </a:graphic>
      </p:graphicFrame>
      <p:grpSp>
        <p:nvGrpSpPr>
          <p:cNvPr id="6" name="Group 15"/>
          <p:cNvGrpSpPr/>
          <p:nvPr/>
        </p:nvGrpSpPr>
        <p:grpSpPr>
          <a:xfrm>
            <a:off x="5292080" y="1268760"/>
            <a:ext cx="3260448" cy="1662554"/>
            <a:chOff x="-1042560" y="1556792"/>
            <a:chExt cx="3260448" cy="1662554"/>
          </a:xfrm>
        </p:grpSpPr>
        <p:sp>
          <p:nvSpPr>
            <p:cNvPr id="7" name="Arc 6"/>
            <p:cNvSpPr/>
            <p:nvPr/>
          </p:nvSpPr>
          <p:spPr>
            <a:xfrm>
              <a:off x="-1042560" y="1995210"/>
              <a:ext cx="2736304" cy="1224136"/>
            </a:xfrm>
            <a:prstGeom prst="arc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67544" y="1954560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547664" y="2314600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043608" y="2060848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787" y="155679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r>
                <a:rPr lang="en-GB" baseline="-25000" dirty="0" smtClean="0"/>
                <a:t>n+1</a:t>
              </a:r>
              <a:endParaRPr lang="en-GB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5888" y="169324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r>
                <a:rPr lang="en-GB" baseline="-25000" dirty="0" smtClean="0"/>
                <a:t>n</a:t>
              </a:r>
              <a:endParaRPr lang="en-GB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888" y="216593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r>
                <a:rPr lang="en-GB" baseline="-25000" dirty="0" smtClean="0"/>
                <a:t>n-1</a:t>
              </a:r>
              <a:endParaRPr lang="en-GB" baseline="-25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06880" y="216738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755576" y="19888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55576" y="2203388"/>
              <a:ext cx="551304" cy="1832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43432" y="235060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ds</a:t>
              </a:r>
              <a:endParaRPr lang="en-GB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944" y="3068960"/>
            <a:ext cx="3948056" cy="32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Quadrupole</a:t>
            </a:r>
            <a:endParaRPr lang="en-GB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77" y="1052513"/>
            <a:ext cx="8633984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Quadrupole</a:t>
            </a:r>
            <a:endParaRPr lang="en-GB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8103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6890" y="623731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Calculated for two coils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6653168" cy="42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1052736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Inside pipe width = 5 cm</a:t>
            </a:r>
          </a:p>
          <a:p>
            <a:r>
              <a:rPr lang="en-GB" dirty="0" smtClean="0"/>
              <a:t>Inside pipe height = 2 cm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093296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From: Suggested shield &amp; </a:t>
            </a:r>
            <a:r>
              <a:rPr lang="en-GB" dirty="0" err="1" smtClean="0">
                <a:solidFill>
                  <a:srgbClr val="00B050"/>
                </a:solidFill>
              </a:rPr>
              <a:t>cos</a:t>
            </a:r>
            <a:r>
              <a:rPr lang="en-GB" dirty="0" smtClean="0">
                <a:solidFill>
                  <a:srgbClr val="00B050"/>
                </a:solidFill>
              </a:rPr>
              <a:t> theta dipole dimensions R. B. Palmer, 5/26/11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Concept: Elliptical Helical Coil</a:t>
            </a:r>
            <a:endParaRPr lang="en-GB" dirty="0"/>
          </a:p>
        </p:txBody>
      </p:sp>
      <p:pic>
        <p:nvPicPr>
          <p:cNvPr id="5" name="Picture 2" descr="C:\Users\Holger\Desktop\EllipticalDipoleMC\EllipticalDipoleMCXSec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79" b="2745"/>
          <a:stretch>
            <a:fillRect/>
          </a:stretch>
        </p:blipFill>
        <p:spPr bwMode="auto">
          <a:xfrm>
            <a:off x="35496" y="1340768"/>
            <a:ext cx="6974816" cy="4824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60932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(m)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3054" y="33835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789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Task: Find 2D current distribution which generates (almost) pure dipole field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1844824"/>
            <a:ext cx="25314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 this for a set </a:t>
            </a:r>
          </a:p>
          <a:p>
            <a:r>
              <a:rPr lang="en-GB" dirty="0" smtClean="0"/>
              <a:t>of positions on ellipse</a:t>
            </a:r>
          </a:p>
          <a:p>
            <a:endParaRPr lang="en-GB" dirty="0" smtClean="0"/>
          </a:p>
          <a:p>
            <a:r>
              <a:rPr lang="en-GB" dirty="0" smtClean="0"/>
              <a:t>A-axis: 9.1 cm  /2</a:t>
            </a:r>
          </a:p>
          <a:p>
            <a:r>
              <a:rPr lang="en-GB" dirty="0" smtClean="0"/>
              <a:t>B-axis: 13.77 cm /2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Answer: Current Distribution</a:t>
            </a:r>
            <a:endParaRPr lang="en-GB" dirty="0"/>
          </a:p>
        </p:txBody>
      </p:sp>
      <p:pic>
        <p:nvPicPr>
          <p:cNvPr id="5" name="Picture 2" descr="C:\Users\Holger\Desktop\EllipticalDipoleMC\EllipticalDipoleMC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98" r="4975"/>
          <a:stretch>
            <a:fillRect/>
          </a:stretch>
        </p:blipFill>
        <p:spPr bwMode="auto">
          <a:xfrm>
            <a:off x="1115616" y="980728"/>
            <a:ext cx="6991227" cy="5256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37312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Normalized current density vs. </a:t>
            </a:r>
            <a:r>
              <a:rPr lang="en-GB" dirty="0" err="1" smtClean="0"/>
              <a:t>azimuthal</a:t>
            </a:r>
            <a:r>
              <a:rPr lang="en-GB" dirty="0" smtClean="0"/>
              <a:t> angle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Implementation: Elliptical Helical Coil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844824"/>
            <a:ext cx="2627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 turns</a:t>
            </a:r>
          </a:p>
          <a:p>
            <a:endParaRPr lang="en-GB" dirty="0" smtClean="0"/>
          </a:p>
          <a:p>
            <a:r>
              <a:rPr lang="en-GB" dirty="0" smtClean="0"/>
              <a:t>Spacing: 20 mm</a:t>
            </a:r>
          </a:p>
          <a:p>
            <a:r>
              <a:rPr lang="en-GB" dirty="0" smtClean="0"/>
              <a:t>(= length about 0.8 m + “coil ends”)</a:t>
            </a:r>
          </a:p>
          <a:p>
            <a:endParaRPr lang="en-GB" dirty="0" smtClean="0"/>
          </a:p>
          <a:p>
            <a:r>
              <a:rPr lang="en-GB" dirty="0" smtClean="0"/>
              <a:t>Single double layer</a:t>
            </a:r>
          </a:p>
          <a:p>
            <a:endParaRPr lang="en-GB" dirty="0" smtClean="0"/>
          </a:p>
          <a:p>
            <a:r>
              <a:rPr lang="en-GB" dirty="0" smtClean="0"/>
              <a:t>Current in strand: 10 kA</a:t>
            </a:r>
          </a:p>
          <a:p>
            <a:r>
              <a:rPr lang="en-GB" dirty="0" smtClean="0"/>
              <a:t>(=400 kA turns)</a:t>
            </a:r>
          </a:p>
          <a:p>
            <a:endParaRPr lang="en-GB" dirty="0" smtClean="0"/>
          </a:p>
          <a:p>
            <a:r>
              <a:rPr lang="en-GB" dirty="0" smtClean="0"/>
              <a:t>Average current density: 10 kA/(20mmx1 mm)=500A/mm</a:t>
            </a:r>
            <a:r>
              <a:rPr lang="en-GB" baseline="30000" dirty="0" smtClean="0"/>
              <a:t>2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9329" name="Picture 1" descr="D:\Personal Files\Science\MuonCollider\2011-12-14 EllipticalDipoleMC\VF3DIsoPic.png"/>
          <p:cNvPicPr>
            <a:picLocks noChangeAspect="1" noChangeArrowheads="1"/>
          </p:cNvPicPr>
          <p:nvPr/>
        </p:nvPicPr>
        <p:blipFill>
          <a:blip r:embed="rId2" cstate="print"/>
          <a:srcRect t="2009"/>
          <a:stretch>
            <a:fillRect/>
          </a:stretch>
        </p:blipFill>
        <p:spPr bwMode="auto">
          <a:xfrm>
            <a:off x="179512" y="1844824"/>
            <a:ext cx="5909519" cy="3513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Harmonics</a:t>
            </a:r>
            <a:endParaRPr lang="en-GB" dirty="0"/>
          </a:p>
        </p:txBody>
      </p:sp>
      <p:pic>
        <p:nvPicPr>
          <p:cNvPr id="4" name="Picture 2" descr="C:\Users\Holger\Desktop\EllipticalDipoleMC\EllipticalDipoleMCFH.png"/>
          <p:cNvPicPr>
            <a:picLocks noChangeAspect="1" noChangeArrowheads="1"/>
          </p:cNvPicPr>
          <p:nvPr/>
        </p:nvPicPr>
        <p:blipFill>
          <a:blip r:embed="rId2" cstate="print"/>
          <a:srcRect t="3980"/>
          <a:stretch>
            <a:fillRect/>
          </a:stretch>
        </p:blipFill>
        <p:spPr bwMode="auto">
          <a:xfrm>
            <a:off x="251520" y="908720"/>
            <a:ext cx="7200800" cy="5211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1268760"/>
            <a:ext cx="1915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Normalized to </a:t>
            </a:r>
          </a:p>
          <a:p>
            <a:r>
              <a:rPr lang="en-GB" dirty="0" smtClean="0"/>
              <a:t>Dipole field of 1T</a:t>
            </a:r>
          </a:p>
          <a:p>
            <a:endParaRPr lang="en-GB" dirty="0" smtClean="0"/>
          </a:p>
          <a:p>
            <a:r>
              <a:rPr lang="en-GB" dirty="0" smtClean="0"/>
              <a:t>Evaluated for </a:t>
            </a:r>
          </a:p>
          <a:p>
            <a:r>
              <a:rPr lang="en-GB" dirty="0" smtClean="0"/>
              <a:t>radius of 25 mm</a:t>
            </a:r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9512" y="6165304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Well behaved: small </a:t>
            </a:r>
            <a:r>
              <a:rPr lang="en-GB" dirty="0" err="1" smtClean="0"/>
              <a:t>sextupole</a:t>
            </a:r>
            <a:r>
              <a:rPr lang="en-GB" dirty="0" smtClean="0"/>
              <a:t> component at coil entrance and exit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along z</a:t>
            </a:r>
            <a:endParaRPr lang="en-GB" dirty="0"/>
          </a:p>
        </p:txBody>
      </p:sp>
      <p:pic>
        <p:nvPicPr>
          <p:cNvPr id="6146" name="Picture 2" descr="C:\Users\Holger\Desktop\EllipticalDipoleMC\EllipticalDipoleMCBalongZ.png"/>
          <p:cNvPicPr>
            <a:picLocks noChangeAspect="1" noChangeArrowheads="1"/>
          </p:cNvPicPr>
          <p:nvPr/>
        </p:nvPicPr>
        <p:blipFill>
          <a:blip r:embed="rId2" cstate="print"/>
          <a:srcRect t="4565" b="2606"/>
          <a:stretch>
            <a:fillRect/>
          </a:stretch>
        </p:blipFill>
        <p:spPr bwMode="auto">
          <a:xfrm>
            <a:off x="539552" y="980728"/>
            <a:ext cx="6278248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53012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(m)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75405" y="28074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(T)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kA = 1.1T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582" y="5949280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unwanted field components point symmetric to the origin should disappear (e.g.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z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for 4-layer arrangement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816548" cy="566868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Bending magnets in </a:t>
            </a:r>
            <a:r>
              <a:rPr lang="en-GB" dirty="0" err="1" smtClean="0"/>
              <a:t>muon</a:t>
            </a:r>
            <a:r>
              <a:rPr lang="en-GB" dirty="0" smtClean="0"/>
              <a:t> collider: </a:t>
            </a:r>
            <a:endParaRPr lang="en-GB" dirty="0" smtClean="0"/>
          </a:p>
          <a:p>
            <a:pPr lvl="1"/>
            <a:r>
              <a:rPr lang="en-GB" dirty="0" smtClean="0"/>
              <a:t>exposed </a:t>
            </a:r>
            <a:r>
              <a:rPr lang="en-GB" dirty="0" smtClean="0"/>
              <a:t>to decay particles 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 smtClean="0"/>
              <a:t>few </a:t>
            </a:r>
            <a:r>
              <a:rPr lang="en-GB" dirty="0" smtClean="0"/>
              <a:t>kW/m</a:t>
            </a:r>
          </a:p>
          <a:p>
            <a:pPr lvl="1"/>
            <a:r>
              <a:rPr lang="en-GB" dirty="0" smtClean="0"/>
              <a:t>from </a:t>
            </a:r>
            <a:r>
              <a:rPr lang="en-GB" dirty="0" smtClean="0"/>
              <a:t>short lived </a:t>
            </a:r>
            <a:r>
              <a:rPr lang="en-GB" dirty="0" err="1" smtClean="0"/>
              <a:t>muons</a:t>
            </a:r>
            <a:endParaRPr lang="en-GB" dirty="0" smtClean="0"/>
          </a:p>
          <a:p>
            <a:r>
              <a:rPr lang="en-GB" dirty="0" smtClean="0"/>
              <a:t>Distribution is highly anisotropic </a:t>
            </a:r>
          </a:p>
          <a:p>
            <a:pPr lvl="1"/>
            <a:r>
              <a:rPr lang="en-GB" dirty="0" smtClean="0"/>
              <a:t>large peak at the </a:t>
            </a:r>
            <a:r>
              <a:rPr lang="en-GB" dirty="0" err="1" smtClean="0"/>
              <a:t>midplane</a:t>
            </a:r>
            <a:r>
              <a:rPr lang="en-GB" dirty="0" smtClean="0"/>
              <a:t> (</a:t>
            </a:r>
            <a:r>
              <a:rPr lang="en-GB" dirty="0" err="1" smtClean="0"/>
              <a:t>Mokhov</a:t>
            </a:r>
            <a:r>
              <a:rPr lang="en-GB" dirty="0" smtClean="0"/>
              <a:t>)</a:t>
            </a:r>
          </a:p>
          <a:p>
            <a:r>
              <a:rPr lang="en-GB" dirty="0" smtClean="0"/>
              <a:t>One suggestion: open </a:t>
            </a:r>
            <a:r>
              <a:rPr lang="en-GB" dirty="0" err="1" smtClean="0"/>
              <a:t>midplane</a:t>
            </a:r>
            <a:r>
              <a:rPr lang="en-GB" dirty="0" smtClean="0"/>
              <a:t> dipoles</a:t>
            </a:r>
          </a:p>
          <a:p>
            <a:pPr lvl="1"/>
            <a:r>
              <a:rPr lang="en-GB" dirty="0" smtClean="0"/>
              <a:t>Issue: filed quality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013" y="1988840"/>
            <a:ext cx="5112987" cy="2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5157192"/>
            <a:ext cx="4386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Nikolai </a:t>
            </a:r>
            <a:r>
              <a:rPr lang="en-GB" dirty="0" err="1" smtClean="0">
                <a:solidFill>
                  <a:srgbClr val="00B050"/>
                </a:solidFill>
              </a:rPr>
              <a:t>Mokhov</a:t>
            </a:r>
            <a:r>
              <a:rPr lang="en-GB" dirty="0" smtClean="0">
                <a:solidFill>
                  <a:srgbClr val="00B050"/>
                </a:solidFill>
              </a:rPr>
              <a:t>, in “Brief Overview of the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Collider Ring Magnets Mini-Workshop,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Telluride 2011.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Geometries?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Well-known: intersecting ellipses produce dipole field</a:t>
            </a:r>
          </a:p>
          <a:p>
            <a:r>
              <a:rPr lang="en-GB" dirty="0" smtClean="0"/>
              <a:t>Worse performance</a:t>
            </a:r>
          </a:p>
          <a:p>
            <a:pPr lvl="1"/>
            <a:r>
              <a:rPr lang="en-GB" dirty="0" smtClean="0"/>
              <a:t>Field quality</a:t>
            </a:r>
          </a:p>
          <a:p>
            <a:pPr lvl="1"/>
            <a:r>
              <a:rPr lang="en-GB" dirty="0" smtClean="0"/>
              <a:t>Peak </a:t>
            </a:r>
            <a:r>
              <a:rPr lang="en-GB" smtClean="0"/>
              <a:t>field on wire</a:t>
            </a:r>
          </a:p>
          <a:p>
            <a:r>
              <a:rPr lang="en-GB" dirty="0" smtClean="0"/>
              <a:t>Less flexible</a:t>
            </a:r>
          </a:p>
          <a:p>
            <a:r>
              <a:rPr lang="en-GB" dirty="0" smtClean="0"/>
              <a:t>Coil end problem?</a:t>
            </a:r>
          </a:p>
          <a:p>
            <a:r>
              <a:rPr lang="en-GB" dirty="0" smtClean="0"/>
              <a:t>Geometry problem</a:t>
            </a:r>
          </a:p>
          <a:p>
            <a:pPr lvl="1"/>
            <a:r>
              <a:rPr lang="en-GB" dirty="0" smtClean="0"/>
              <a:t>Approximation with blocks</a:t>
            </a:r>
          </a:p>
          <a:p>
            <a:r>
              <a:rPr lang="en-GB" dirty="0" smtClean="0"/>
              <a:t>Stresses?</a:t>
            </a:r>
          </a:p>
        </p:txBody>
      </p:sp>
      <p:pic>
        <p:nvPicPr>
          <p:cNvPr id="8" name="Picture 3" descr="C:\Users\Holger\Desktop\intersection ellips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710" t="22019" r="3385" b="26857"/>
          <a:stretch>
            <a:fillRect/>
          </a:stretch>
        </p:blipFill>
        <p:spPr bwMode="auto">
          <a:xfrm>
            <a:off x="4532512" y="1196752"/>
            <a:ext cx="4431976" cy="2016224"/>
          </a:xfrm>
          <a:prstGeom prst="rect">
            <a:avLst/>
          </a:prstGeom>
          <a:noFill/>
        </p:spPr>
      </p:pic>
      <p:pic>
        <p:nvPicPr>
          <p:cNvPr id="4100" name="Picture 4" descr="C:\Users\Holger\Desktop\intersection ellipses field 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176464" cy="3341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91683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J+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191857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J-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6096" y="1052736"/>
            <a:ext cx="3384054" cy="55446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Introduce tune shift to prevent instabilities</a:t>
            </a:r>
          </a:p>
          <a:p>
            <a:pPr lvl="1"/>
            <a:r>
              <a:rPr lang="en-GB" dirty="0" smtClean="0"/>
              <a:t>Introduces Landau damping</a:t>
            </a:r>
          </a:p>
          <a:p>
            <a:r>
              <a:rPr lang="en-GB" dirty="0" smtClean="0"/>
              <a:t>One option for high intensity machines</a:t>
            </a:r>
          </a:p>
          <a:p>
            <a:r>
              <a:rPr lang="en-GB" dirty="0" smtClean="0"/>
              <a:t>Key: Non-linear block</a:t>
            </a:r>
          </a:p>
          <a:p>
            <a:pPr lvl="1"/>
            <a:r>
              <a:rPr lang="en-GB" dirty="0" smtClean="0"/>
              <a:t>Length 3 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Integrable</a:t>
            </a:r>
            <a:r>
              <a:rPr lang="en-GB" dirty="0" smtClean="0"/>
              <a:t> Optics</a:t>
            </a:r>
            <a:endParaRPr lang="en-GB" dirty="0"/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29320" y="933871"/>
            <a:ext cx="3978299" cy="3791273"/>
            <a:chOff x="1261533" y="195263"/>
            <a:chExt cx="6080760" cy="6008115"/>
          </a:xfrm>
        </p:grpSpPr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1261533" y="195263"/>
              <a:ext cx="6080760" cy="6008115"/>
              <a:chOff x="1261533" y="195263"/>
              <a:chExt cx="6080760" cy="6008115"/>
            </a:xfrm>
          </p:grpSpPr>
          <p:pic>
            <p:nvPicPr>
              <p:cNvPr id="13" name="Picture 91" descr="Picture 7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61533" y="195263"/>
                <a:ext cx="6080760" cy="6008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6766127" y="2341182"/>
                <a:ext cx="503036" cy="1785203"/>
                <a:chOff x="6766127" y="2341182"/>
                <a:chExt cx="503036" cy="1785203"/>
              </a:xfrm>
            </p:grpSpPr>
            <p:sp>
              <p:nvSpPr>
                <p:cNvPr id="70" name="Rectangle 5"/>
                <p:cNvSpPr/>
                <p:nvPr/>
              </p:nvSpPr>
              <p:spPr>
                <a:xfrm>
                  <a:off x="6766127" y="2341182"/>
                  <a:ext cx="503036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Rectangle 6"/>
                <p:cNvSpPr/>
                <p:nvPr/>
              </p:nvSpPr>
              <p:spPr>
                <a:xfrm>
                  <a:off x="6766127" y="2492821"/>
                  <a:ext cx="503036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Rectangle 7"/>
                <p:cNvSpPr/>
                <p:nvPr/>
              </p:nvSpPr>
              <p:spPr>
                <a:xfrm>
                  <a:off x="6766127" y="3882844"/>
                  <a:ext cx="503036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3" name="Rectangle 8"/>
                <p:cNvSpPr/>
                <p:nvPr/>
              </p:nvSpPr>
              <p:spPr>
                <a:xfrm>
                  <a:off x="6766127" y="4034483"/>
                  <a:ext cx="503036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1507510" y="2341182"/>
                <a:ext cx="503037" cy="1785203"/>
                <a:chOff x="1143444" y="2376065"/>
                <a:chExt cx="503037" cy="1785203"/>
              </a:xfrm>
            </p:grpSpPr>
            <p:sp>
              <p:nvSpPr>
                <p:cNvPr id="66" name="Rectangle 9"/>
                <p:cNvSpPr/>
                <p:nvPr/>
              </p:nvSpPr>
              <p:spPr>
                <a:xfrm>
                  <a:off x="1143444" y="2376065"/>
                  <a:ext cx="503037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Rectangle 10"/>
                <p:cNvSpPr/>
                <p:nvPr/>
              </p:nvSpPr>
              <p:spPr>
                <a:xfrm>
                  <a:off x="1143444" y="2527704"/>
                  <a:ext cx="503037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Rectangle 11"/>
                <p:cNvSpPr/>
                <p:nvPr/>
              </p:nvSpPr>
              <p:spPr>
                <a:xfrm>
                  <a:off x="1143444" y="3917727"/>
                  <a:ext cx="503037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Rectangle 12"/>
                <p:cNvSpPr/>
                <p:nvPr/>
              </p:nvSpPr>
              <p:spPr>
                <a:xfrm>
                  <a:off x="1143444" y="4069366"/>
                  <a:ext cx="503037" cy="91902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5400000">
                <a:off x="4133433" y="4901316"/>
                <a:ext cx="503166" cy="1783899"/>
                <a:chOff x="3348981" y="2771960"/>
                <a:chExt cx="503166" cy="1783899"/>
              </a:xfrm>
            </p:grpSpPr>
            <p:sp>
              <p:nvSpPr>
                <p:cNvPr id="62" name="Rectangle 13"/>
                <p:cNvSpPr/>
                <p:nvPr/>
              </p:nvSpPr>
              <p:spPr>
                <a:xfrm>
                  <a:off x="3348982" y="2771960"/>
                  <a:ext cx="503165" cy="90858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14"/>
                <p:cNvSpPr/>
                <p:nvPr/>
              </p:nvSpPr>
              <p:spPr>
                <a:xfrm>
                  <a:off x="3348981" y="2924866"/>
                  <a:ext cx="503165" cy="90856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Rectangle 15"/>
                <p:cNvSpPr/>
                <p:nvPr/>
              </p:nvSpPr>
              <p:spPr>
                <a:xfrm>
                  <a:off x="3348981" y="4312095"/>
                  <a:ext cx="503165" cy="90856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Rectangle 16"/>
                <p:cNvSpPr/>
                <p:nvPr/>
              </p:nvSpPr>
              <p:spPr>
                <a:xfrm>
                  <a:off x="3348982" y="4465001"/>
                  <a:ext cx="503165" cy="90858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 rot="5400000">
                <a:off x="4133433" y="-229134"/>
                <a:ext cx="503166" cy="1783898"/>
                <a:chOff x="3349166" y="2771961"/>
                <a:chExt cx="503166" cy="1783898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349166" y="2771961"/>
                  <a:ext cx="503166" cy="90858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349166" y="2924867"/>
                  <a:ext cx="503166" cy="90856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Rectangle 23"/>
                <p:cNvSpPr/>
                <p:nvPr/>
              </p:nvSpPr>
              <p:spPr>
                <a:xfrm>
                  <a:off x="3349166" y="4312096"/>
                  <a:ext cx="503166" cy="90856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Rectangle 24"/>
                <p:cNvSpPr/>
                <p:nvPr/>
              </p:nvSpPr>
              <p:spPr>
                <a:xfrm>
                  <a:off x="3349166" y="4465001"/>
                  <a:ext cx="503166" cy="90858"/>
                </a:xfrm>
                <a:prstGeom prst="rect">
                  <a:avLst/>
                </a:prstGeom>
                <a:solidFill>
                  <a:srgbClr val="00C3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5577189" y="758310"/>
                <a:ext cx="1390220" cy="1215168"/>
                <a:chOff x="5577189" y="758310"/>
                <a:chExt cx="1390220" cy="1215168"/>
              </a:xfrm>
            </p:grpSpPr>
            <p:grpSp>
              <p:nvGrpSpPr>
                <p:cNvPr id="19" name="Group 29"/>
                <p:cNvGrpSpPr>
                  <a:grpSpLocks/>
                </p:cNvGrpSpPr>
                <p:nvPr/>
              </p:nvGrpSpPr>
              <p:grpSpPr bwMode="auto">
                <a:xfrm rot="-2700000">
                  <a:off x="6463589" y="1631049"/>
                  <a:ext cx="503820" cy="342429"/>
                  <a:chOff x="7841508" y="2598876"/>
                  <a:chExt cx="503820" cy="342429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7842292" y="2847106"/>
                    <a:ext cx="503036" cy="94199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7841508" y="2598876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7841509" y="2719097"/>
                    <a:ext cx="503036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" name="Group 30"/>
                <p:cNvGrpSpPr>
                  <a:grpSpLocks/>
                </p:cNvGrpSpPr>
                <p:nvPr/>
              </p:nvGrpSpPr>
              <p:grpSpPr bwMode="auto">
                <a:xfrm rot="-2700000">
                  <a:off x="5577189" y="758310"/>
                  <a:ext cx="503037" cy="342093"/>
                  <a:chOff x="7841781" y="2599413"/>
                  <a:chExt cx="503037" cy="342093"/>
                </a:xfrm>
              </p:grpSpPr>
              <p:sp>
                <p:nvSpPr>
                  <p:cNvPr id="52" name="Rectangle 31"/>
                  <p:cNvSpPr/>
                  <p:nvPr/>
                </p:nvSpPr>
                <p:spPr>
                  <a:xfrm>
                    <a:off x="7841782" y="2849604"/>
                    <a:ext cx="503036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3" name="Rectangle 32"/>
                  <p:cNvSpPr/>
                  <p:nvPr/>
                </p:nvSpPr>
                <p:spPr>
                  <a:xfrm>
                    <a:off x="7841781" y="2599413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7841781" y="2722884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1" name="Group 35"/>
              <p:cNvGrpSpPr>
                <a:grpSpLocks/>
              </p:cNvGrpSpPr>
              <p:nvPr/>
            </p:nvGrpSpPr>
            <p:grpSpPr bwMode="auto">
              <a:xfrm>
                <a:off x="1801103" y="4471163"/>
                <a:ext cx="1389433" cy="1215157"/>
                <a:chOff x="5577575" y="758699"/>
                <a:chExt cx="1389433" cy="1215157"/>
              </a:xfrm>
            </p:grpSpPr>
            <p:grpSp>
              <p:nvGrpSpPr>
                <p:cNvPr id="26" name="Group 29"/>
                <p:cNvGrpSpPr>
                  <a:grpSpLocks/>
                </p:cNvGrpSpPr>
                <p:nvPr/>
              </p:nvGrpSpPr>
              <p:grpSpPr bwMode="auto">
                <a:xfrm rot="-2700000">
                  <a:off x="6463971" y="1631763"/>
                  <a:ext cx="503037" cy="342093"/>
                  <a:chOff x="7841506" y="2599424"/>
                  <a:chExt cx="503037" cy="342093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7841507" y="2849615"/>
                    <a:ext cx="503036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7841506" y="2599424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7841506" y="2722895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" name="Group 30"/>
                <p:cNvGrpSpPr>
                  <a:grpSpLocks/>
                </p:cNvGrpSpPr>
                <p:nvPr/>
              </p:nvGrpSpPr>
              <p:grpSpPr bwMode="auto">
                <a:xfrm rot="-2700000">
                  <a:off x="5577575" y="758699"/>
                  <a:ext cx="503037" cy="342093"/>
                  <a:chOff x="7841779" y="2599961"/>
                  <a:chExt cx="503037" cy="342093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7841780" y="2850152"/>
                    <a:ext cx="503036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5" name="Rectangle 39"/>
                  <p:cNvSpPr/>
                  <p:nvPr/>
                </p:nvSpPr>
                <p:spPr>
                  <a:xfrm>
                    <a:off x="7841779" y="2599961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6" name="Rectangle 40"/>
                  <p:cNvSpPr/>
                  <p:nvPr/>
                </p:nvSpPr>
                <p:spPr>
                  <a:xfrm>
                    <a:off x="7841779" y="2723432"/>
                    <a:ext cx="503037" cy="91902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34" name="Group 44"/>
              <p:cNvGrpSpPr>
                <a:grpSpLocks/>
              </p:cNvGrpSpPr>
              <p:nvPr/>
            </p:nvGrpSpPr>
            <p:grpSpPr bwMode="auto">
              <a:xfrm rot="5400000">
                <a:off x="5577007" y="4479944"/>
                <a:ext cx="1390150" cy="1218105"/>
                <a:chOff x="5577302" y="759445"/>
                <a:chExt cx="1390150" cy="1218105"/>
              </a:xfrm>
            </p:grpSpPr>
            <p:grpSp>
              <p:nvGrpSpPr>
                <p:cNvPr id="35" name="Group 29"/>
                <p:cNvGrpSpPr>
                  <a:grpSpLocks/>
                </p:cNvGrpSpPr>
                <p:nvPr/>
              </p:nvGrpSpPr>
              <p:grpSpPr bwMode="auto">
                <a:xfrm rot="-2700000">
                  <a:off x="6464286" y="1632843"/>
                  <a:ext cx="503166" cy="344707"/>
                  <a:chOff x="7840022" y="2600073"/>
                  <a:chExt cx="503166" cy="344707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7840022" y="2853922"/>
                    <a:ext cx="503166" cy="90858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7840023" y="2600073"/>
                    <a:ext cx="503165" cy="90856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7840023" y="2725430"/>
                    <a:ext cx="503165" cy="90856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2" name="Group 30"/>
                <p:cNvGrpSpPr>
                  <a:grpSpLocks/>
                </p:cNvGrpSpPr>
                <p:nvPr/>
              </p:nvGrpSpPr>
              <p:grpSpPr bwMode="auto">
                <a:xfrm rot="-2700000">
                  <a:off x="5577302" y="759445"/>
                  <a:ext cx="503978" cy="344708"/>
                  <a:chOff x="7839997" y="2600246"/>
                  <a:chExt cx="503978" cy="344708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7839997" y="2854096"/>
                    <a:ext cx="503166" cy="90858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7839998" y="2600246"/>
                    <a:ext cx="503165" cy="90856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7840810" y="2725929"/>
                    <a:ext cx="503165" cy="88641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43" name="Group 53"/>
              <p:cNvGrpSpPr>
                <a:grpSpLocks/>
              </p:cNvGrpSpPr>
              <p:nvPr/>
            </p:nvGrpSpPr>
            <p:grpSpPr bwMode="auto">
              <a:xfrm rot="-5400000">
                <a:off x="1787842" y="742025"/>
                <a:ext cx="1391931" cy="1228228"/>
                <a:chOff x="5579333" y="750307"/>
                <a:chExt cx="1391931" cy="1228228"/>
              </a:xfrm>
            </p:grpSpPr>
            <p:grpSp>
              <p:nvGrpSpPr>
                <p:cNvPr id="50" name="Group 29"/>
                <p:cNvGrpSpPr>
                  <a:grpSpLocks/>
                </p:cNvGrpSpPr>
                <p:nvPr/>
              </p:nvGrpSpPr>
              <p:grpSpPr bwMode="auto">
                <a:xfrm rot="-2700000">
                  <a:off x="6464849" y="1627236"/>
                  <a:ext cx="506415" cy="351299"/>
                  <a:chOff x="7841579" y="2596690"/>
                  <a:chExt cx="506415" cy="351299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7844829" y="2857133"/>
                    <a:ext cx="503165" cy="90856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7844017" y="2596690"/>
                    <a:ext cx="503166" cy="93073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7841579" y="2725505"/>
                    <a:ext cx="503166" cy="90858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" name="Group 30"/>
                <p:cNvGrpSpPr>
                  <a:grpSpLocks/>
                </p:cNvGrpSpPr>
                <p:nvPr/>
              </p:nvGrpSpPr>
              <p:grpSpPr bwMode="auto">
                <a:xfrm rot="-2700000">
                  <a:off x="5579333" y="750307"/>
                  <a:ext cx="506415" cy="347840"/>
                  <a:chOff x="7846429" y="2595622"/>
                  <a:chExt cx="506415" cy="347840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7849679" y="2852604"/>
                    <a:ext cx="503165" cy="90858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7849679" y="2595622"/>
                    <a:ext cx="503165" cy="90858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846429" y="2720980"/>
                    <a:ext cx="503166" cy="90856"/>
                  </a:xfrm>
                  <a:prstGeom prst="rect">
                    <a:avLst/>
                  </a:prstGeom>
                  <a:solidFill>
                    <a:srgbClr val="00C3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6885432" y="2660904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16087" y="2660904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4243832" y="89109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4243832" y="5222539"/>
                <a:ext cx="274320" cy="11363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2337490" y="1137883"/>
              <a:ext cx="4179257" cy="415503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8846607">
              <a:off x="3512379" y="2548906"/>
              <a:ext cx="1284337" cy="61156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13 </a:t>
              </a:r>
              <a:r>
                <a:rPr lang="en-US" sz="2000" dirty="0" err="1"/>
                <a:t>m</a:t>
              </a:r>
              <a:endParaRPr lang="en-US" sz="2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V="1">
              <a:off x="3226605" y="1893736"/>
              <a:ext cx="2777747" cy="1030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2010548" y="3251015"/>
              <a:ext cx="2087491" cy="1059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4261073" y="4680017"/>
              <a:ext cx="990247" cy="6825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842046" y="3251015"/>
              <a:ext cx="924081" cy="9075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97872" y="3797300"/>
              <a:ext cx="2065883" cy="10245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Nonlinear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Lens Block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187624" y="5445224"/>
            <a:ext cx="648072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555776" y="5445224"/>
            <a:ext cx="648072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187624" y="5301208"/>
            <a:ext cx="6480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835696" y="5875684"/>
            <a:ext cx="7200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15616" y="493187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cm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1907704" y="54452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5.26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1331640" y="57239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2699792" y="57239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Vector Potential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168476" cy="5668682"/>
          </a:xfrm>
        </p:spPr>
        <p:txBody>
          <a:bodyPr/>
          <a:lstStyle/>
          <a:p>
            <a:r>
              <a:rPr lang="en-GB" dirty="0" smtClean="0"/>
              <a:t>Singularities</a:t>
            </a:r>
          </a:p>
          <a:p>
            <a:r>
              <a:rPr lang="en-GB" dirty="0" smtClean="0"/>
              <a:t>Difficult to approximate with multipole fields</a:t>
            </a:r>
          </a:p>
          <a:p>
            <a:r>
              <a:rPr lang="en-GB" dirty="0" smtClean="0"/>
              <a:t>Ideally non-circular aperture – 2 cm horizontal, 4 cm vertical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740" b="5869"/>
          <a:stretch>
            <a:fillRect/>
          </a:stretch>
        </p:blipFill>
        <p:spPr bwMode="auto">
          <a:xfrm>
            <a:off x="3851920" y="980728"/>
            <a:ext cx="51125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347864" y="5877272"/>
          <a:ext cx="1323975" cy="390525"/>
        </p:xfrm>
        <a:graphic>
          <a:graphicData uri="http://schemas.openxmlformats.org/presentationml/2006/ole">
            <p:oleObj spid="_x0000_s49154" name="Equation" r:id="rId4" imgW="1231366" imgH="3681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079927" y="5805834"/>
          <a:ext cx="1847850" cy="752475"/>
        </p:xfrm>
        <a:graphic>
          <a:graphicData uri="http://schemas.openxmlformats.org/presentationml/2006/ole">
            <p:oleObj spid="_x0000_s49155" name="Equation" r:id="rId5" imgW="2184400" imgH="88900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932040" y="5877272"/>
          <a:ext cx="1790700" cy="666750"/>
        </p:xfrm>
        <a:graphic>
          <a:graphicData uri="http://schemas.openxmlformats.org/presentationml/2006/ole">
            <p:oleObj spid="_x0000_s49156" name="Equation" r:id="rId6" imgW="1587500" imgH="596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Integrable</a:t>
            </a:r>
            <a:r>
              <a:rPr lang="en-GB" dirty="0" smtClean="0"/>
              <a:t> Optics - Field</a:t>
            </a:r>
            <a:endParaRPr lang="en-GB" dirty="0"/>
          </a:p>
        </p:txBody>
      </p:sp>
      <p:pic>
        <p:nvPicPr>
          <p:cNvPr id="4" name="Picture 2" descr="C:\Users\Holger\Desktop\Taylor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872" y="997913"/>
            <a:ext cx="7103535" cy="536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Quadrupole</a:t>
            </a:r>
            <a:endParaRPr lang="en-GB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731" y="1239044"/>
            <a:ext cx="6696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619672" y="3284984"/>
            <a:ext cx="7272808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12360" y="28529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Gauging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Gauging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Circular coil: constant current in longitudinal direction will cause a uniform vector potential A</a:t>
            </a:r>
            <a:r>
              <a:rPr lang="en-GB" baseline="-25000" dirty="0" smtClean="0"/>
              <a:t>0</a:t>
            </a:r>
            <a:r>
              <a:rPr lang="en-GB" dirty="0" smtClean="0"/>
              <a:t> within this circle</a:t>
            </a:r>
          </a:p>
          <a:p>
            <a:r>
              <a:rPr lang="en-GB" dirty="0" err="1" smtClean="0"/>
              <a:t>A</a:t>
            </a:r>
            <a:r>
              <a:rPr lang="en-GB" baseline="-25000" dirty="0" err="1" smtClean="0"/>
              <a:t>z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)=A</a:t>
            </a:r>
            <a:r>
              <a:rPr lang="en-GB" baseline="-25000" dirty="0" smtClean="0"/>
              <a:t>1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)+A</a:t>
            </a:r>
            <a:r>
              <a:rPr lang="en-GB" baseline="-25000" dirty="0" smtClean="0"/>
              <a:t>0</a:t>
            </a:r>
          </a:p>
          <a:p>
            <a:r>
              <a:rPr lang="en-GB" dirty="0" err="1" smtClean="0"/>
              <a:t>N.b</a:t>
            </a:r>
            <a:r>
              <a:rPr lang="en-GB" dirty="0" smtClean="0"/>
              <a:t>.: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Ergo: changes vector potential but not field</a:t>
            </a:r>
          </a:p>
          <a:p>
            <a:r>
              <a:rPr lang="en-GB" dirty="0" smtClean="0"/>
              <a:t>Allows to shift current </a:t>
            </a:r>
            <a:endParaRPr lang="en-GB" dirty="0"/>
          </a:p>
        </p:txBody>
      </p:sp>
      <p:pic>
        <p:nvPicPr>
          <p:cNvPr id="7" name="Picture 2" descr="C:\Users\Holger\Desktop\z\GaugingCircularSchema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674" t="14715" r="20348" b="19553"/>
          <a:stretch>
            <a:fillRect/>
          </a:stretch>
        </p:blipFill>
        <p:spPr bwMode="auto">
          <a:xfrm>
            <a:off x="5004701" y="1484784"/>
            <a:ext cx="4139299" cy="3888432"/>
          </a:xfrm>
          <a:prstGeom prst="rect">
            <a:avLst/>
          </a:prstGeom>
          <a:noFill/>
        </p:spPr>
      </p:pic>
      <p:pic>
        <p:nvPicPr>
          <p:cNvPr id="46083" name="Picture 3" descr="C:\Users\Holger\Desktop\z\GaugingCircular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500000" cy="3600000"/>
          </a:xfrm>
          <a:prstGeom prst="rect">
            <a:avLst/>
          </a:prstGeom>
          <a:noFill/>
        </p:spPr>
      </p:pic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39552" y="3717032"/>
          <a:ext cx="3657600" cy="1130300"/>
        </p:xfrm>
        <a:graphic>
          <a:graphicData uri="http://schemas.openxmlformats.org/presentationml/2006/ole">
            <p:oleObj spid="_x0000_s77826" name="Equation" r:id="rId5" imgW="13462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Gauging for elliptical coils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For elliptical coils (or other shapes): some modest variation of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z</a:t>
            </a:r>
            <a:endParaRPr lang="en-GB" dirty="0" smtClean="0"/>
          </a:p>
          <a:p>
            <a:r>
              <a:rPr lang="en-GB" dirty="0" smtClean="0"/>
              <a:t>Example: </a:t>
            </a:r>
            <a:r>
              <a:rPr lang="en-GB" dirty="0" err="1" smtClean="0"/>
              <a:t>quadrupole</a:t>
            </a:r>
            <a:endParaRPr lang="en-GB" dirty="0" smtClean="0"/>
          </a:p>
          <a:p>
            <a:r>
              <a:rPr lang="en-GB" dirty="0" smtClean="0"/>
              <a:t>Correction per current strand: 2kA</a:t>
            </a:r>
          </a:p>
          <a:p>
            <a:r>
              <a:rPr lang="en-GB" dirty="0" smtClean="0"/>
              <a:t>Field: 0.3 </a:t>
            </a:r>
            <a:r>
              <a:rPr lang="en-GB" dirty="0" err="1" smtClean="0"/>
              <a:t>mT</a:t>
            </a:r>
            <a:endParaRPr lang="en-GB" dirty="0"/>
          </a:p>
        </p:txBody>
      </p:sp>
      <p:pic>
        <p:nvPicPr>
          <p:cNvPr id="6" name="Picture 2" descr="C:\Users\Holger\Desktop\z\GaugingQuadSchema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799" t="19083" r="13563" b="25787"/>
          <a:stretch>
            <a:fillRect/>
          </a:stretch>
        </p:blipFill>
        <p:spPr bwMode="auto">
          <a:xfrm>
            <a:off x="4572000" y="2060848"/>
            <a:ext cx="4386949" cy="2592288"/>
          </a:xfrm>
          <a:prstGeom prst="rect">
            <a:avLst/>
          </a:prstGeom>
          <a:noFill/>
        </p:spPr>
      </p:pic>
      <p:pic>
        <p:nvPicPr>
          <p:cNvPr id="47107" name="Picture 3" descr="C:\Users\Holger\Desktop\z\GaugingQuad2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29618"/>
            <a:ext cx="4644008" cy="371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052736"/>
            <a:ext cx="4824660" cy="5544616"/>
          </a:xfrm>
        </p:spPr>
        <p:txBody>
          <a:bodyPr/>
          <a:lstStyle/>
          <a:p>
            <a:r>
              <a:rPr lang="en-GB" dirty="0" smtClean="0"/>
              <a:t>Required: desired vector potential</a:t>
            </a:r>
          </a:p>
          <a:p>
            <a:pPr lvl="1"/>
            <a:r>
              <a:rPr lang="en-GB" dirty="0" smtClean="0"/>
              <a:t>Defined by application</a:t>
            </a:r>
          </a:p>
          <a:p>
            <a:r>
              <a:rPr lang="en-GB" dirty="0" smtClean="0"/>
              <a:t>Required: beam aperture</a:t>
            </a:r>
          </a:p>
          <a:p>
            <a:pPr lvl="1"/>
            <a:r>
              <a:rPr lang="en-GB" dirty="0" smtClean="0"/>
              <a:t>Defined by application</a:t>
            </a:r>
          </a:p>
          <a:p>
            <a:pPr lvl="1"/>
            <a:r>
              <a:rPr lang="en-GB" dirty="0" smtClean="0"/>
              <a:t>(Real coil will be slightly larger)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96136" y="2348880"/>
            <a:ext cx="2592288" cy="2232248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3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084168" y="3068960"/>
            <a:ext cx="2016224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23488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5013176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Aperture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0"/>
            <a:endCxn id="11" idx="4"/>
          </p:cNvCxnSpPr>
          <p:nvPr/>
        </p:nvCxnSpPr>
        <p:spPr>
          <a:xfrm flipH="1" flipV="1">
            <a:off x="7092280" y="3861048"/>
            <a:ext cx="1005823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44008" y="4004270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20072" y="4724350"/>
            <a:ext cx="23762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6256" y="47251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220072" y="28529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052736"/>
            <a:ext cx="3960564" cy="5544616"/>
          </a:xfrm>
        </p:spPr>
        <p:txBody>
          <a:bodyPr/>
          <a:lstStyle/>
          <a:p>
            <a:r>
              <a:rPr lang="en-GB" dirty="0" smtClean="0"/>
              <a:t>Define point P</a:t>
            </a:r>
            <a:r>
              <a:rPr lang="en-GB" baseline="-25000" dirty="0" smtClean="0"/>
              <a:t>1</a:t>
            </a:r>
            <a:r>
              <a:rPr lang="en-GB" dirty="0" smtClean="0"/>
              <a:t> on desired cross-section (known </a:t>
            </a:r>
            <a:r>
              <a:rPr lang="en-GB" dirty="0" err="1" smtClean="0"/>
              <a:t>Az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Define current I</a:t>
            </a:r>
            <a:r>
              <a:rPr lang="en-GB" baseline="-25000" dirty="0" smtClean="0"/>
              <a:t>1 </a:t>
            </a:r>
            <a:r>
              <a:rPr lang="en-GB" dirty="0" smtClean="0"/>
              <a:t>(for </a:t>
            </a:r>
            <a:r>
              <a:rPr lang="en-GB" smtClean="0"/>
              <a:t>example on coil cross-section)</a:t>
            </a:r>
            <a:endParaRPr lang="en-GB" dirty="0" smtClean="0"/>
          </a:p>
          <a:p>
            <a:r>
              <a:rPr lang="en-GB" dirty="0" err="1" smtClean="0"/>
              <a:t>A</a:t>
            </a:r>
            <a:r>
              <a:rPr lang="en-GB" baseline="-25000" dirty="0" err="1" smtClean="0"/>
              <a:t>z</a:t>
            </a:r>
            <a:r>
              <a:rPr lang="en-GB" dirty="0" smtClean="0"/>
              <a:t> can be calculated from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(cont.)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55976" y="2060848"/>
            <a:ext cx="4032448" cy="3240360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3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860032" y="2924944"/>
            <a:ext cx="3168352" cy="1368152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932040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716016" y="234888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6136" y="2924944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96136" y="24928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3528" y="5301208"/>
          <a:ext cx="3409950" cy="1008063"/>
        </p:xfrm>
        <a:graphic>
          <a:graphicData uri="http://schemas.openxmlformats.org/presentationml/2006/ole">
            <p:oleObj spid="_x0000_s111618" name="Equation" r:id="rId3" imgW="1459866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6653168" cy="42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1052736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Inside pipe width = 5 cm</a:t>
            </a:r>
          </a:p>
          <a:p>
            <a:r>
              <a:rPr lang="en-GB" dirty="0" smtClean="0"/>
              <a:t>Inside pipe height = 2 cm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093296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From: Suggested shield &amp; </a:t>
            </a:r>
            <a:r>
              <a:rPr lang="en-GB" dirty="0" err="1" smtClean="0">
                <a:solidFill>
                  <a:srgbClr val="00B050"/>
                </a:solidFill>
              </a:rPr>
              <a:t>cos</a:t>
            </a:r>
            <a:r>
              <a:rPr lang="en-GB" dirty="0" smtClean="0">
                <a:solidFill>
                  <a:srgbClr val="00B050"/>
                </a:solidFill>
              </a:rPr>
              <a:t> theta dipole dimensions R. B. Palmer, 5/26/11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64088" y="2348880"/>
            <a:ext cx="187220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6296" y="2060848"/>
            <a:ext cx="163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Tungsten liner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64008"/>
            <a:ext cx="6552852" cy="700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Methodology </a:t>
            </a:r>
            <a:r>
              <a:rPr lang="en-GB" dirty="0" smtClean="0"/>
              <a:t>developed for </a:t>
            </a:r>
            <a:r>
              <a:rPr lang="en-GB" dirty="0" err="1" smtClean="0"/>
              <a:t>Integrable</a:t>
            </a:r>
            <a:r>
              <a:rPr lang="en-GB" dirty="0" smtClean="0"/>
              <a:t> Optics Lattice (FNAL)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168476" cy="56686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Task: generate certain vector potential</a:t>
            </a:r>
          </a:p>
          <a:p>
            <a:r>
              <a:rPr lang="en-GB" dirty="0" smtClean="0"/>
              <a:t>Singularities</a:t>
            </a:r>
          </a:p>
          <a:p>
            <a:r>
              <a:rPr lang="en-GB" dirty="0" smtClean="0"/>
              <a:t>Difficult to approximate with multipole fields</a:t>
            </a:r>
          </a:p>
          <a:p>
            <a:r>
              <a:rPr lang="en-GB" dirty="0" smtClean="0"/>
              <a:t>Ideally non-circular aperture – 2 cm horizontal, 4 cm vertical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740" b="5869"/>
          <a:stretch>
            <a:fillRect/>
          </a:stretch>
        </p:blipFill>
        <p:spPr bwMode="auto">
          <a:xfrm>
            <a:off x="3851920" y="980728"/>
            <a:ext cx="51125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347864" y="5877272"/>
          <a:ext cx="1323975" cy="390525"/>
        </p:xfrm>
        <a:graphic>
          <a:graphicData uri="http://schemas.openxmlformats.org/presentationml/2006/ole">
            <p:oleObj spid="_x0000_s76802" name="Equation" r:id="rId4" imgW="1231366" imgH="3681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079927" y="5805834"/>
          <a:ext cx="1847850" cy="752475"/>
        </p:xfrm>
        <a:graphic>
          <a:graphicData uri="http://schemas.openxmlformats.org/presentationml/2006/ole">
            <p:oleObj spid="_x0000_s76803" name="Equation" r:id="rId5" imgW="2184400" imgH="88900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932040" y="5877272"/>
          <a:ext cx="1790700" cy="666750"/>
        </p:xfrm>
        <a:graphic>
          <a:graphicData uri="http://schemas.openxmlformats.org/presentationml/2006/ole">
            <p:oleObj spid="_x0000_s76804" name="Equation" r:id="rId6" imgW="1587500" imgH="596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88" y="1052736"/>
            <a:ext cx="5328716" cy="5544616"/>
          </a:xfrm>
        </p:spPr>
        <p:txBody>
          <a:bodyPr/>
          <a:lstStyle/>
          <a:p>
            <a:r>
              <a:rPr lang="en-GB" dirty="0" smtClean="0"/>
              <a:t>Vector potential at point P due to current I (in z-direction):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Magnetic field: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Potential of Single Line Current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6660232" y="3212976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40352" y="407707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72200" y="28529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956376" y="37890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644008" y="3356992"/>
            <a:ext cx="28803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4581128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32440" y="45811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18448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043608" y="2708920"/>
          <a:ext cx="3409789" cy="1008112"/>
        </p:xfrm>
        <a:graphic>
          <a:graphicData uri="http://schemas.openxmlformats.org/presentationml/2006/ole">
            <p:oleObj spid="_x0000_s39938" name="Equation" r:id="rId3" imgW="1459866" imgH="431613" progId="Equation.3">
              <p:embed/>
            </p:oleObj>
          </a:graphicData>
        </a:graphic>
      </p:graphicFrame>
      <p:cxnSp>
        <p:nvCxnSpPr>
          <p:cNvPr id="20" name="Straight Arrow Connector 19"/>
          <p:cNvCxnSpPr>
            <a:stCxn id="7" idx="1"/>
            <a:endCxn id="8" idx="1"/>
          </p:cNvCxnSpPr>
          <p:nvPr/>
        </p:nvCxnSpPr>
        <p:spPr>
          <a:xfrm rot="16200000" flipH="1">
            <a:off x="6789335" y="3126055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08304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endParaRPr lang="en-GB" dirty="0"/>
          </a:p>
        </p:txBody>
      </p:sp>
      <p:cxnSp>
        <p:nvCxnSpPr>
          <p:cNvPr id="23" name="Straight Arrow Connector 22"/>
          <p:cNvCxnSpPr>
            <a:endCxn id="7" idx="3"/>
          </p:cNvCxnSpPr>
          <p:nvPr/>
        </p:nvCxnSpPr>
        <p:spPr>
          <a:xfrm rot="5400000" flipH="1" flipV="1">
            <a:off x="5760132" y="3659938"/>
            <a:ext cx="1245227" cy="597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8184" y="357301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endParaRPr lang="en-GB" dirty="0"/>
          </a:p>
        </p:txBody>
      </p:sp>
      <p:cxnSp>
        <p:nvCxnSpPr>
          <p:cNvPr id="26" name="Straight Arrow Connector 25"/>
          <p:cNvCxnSpPr>
            <a:endCxn id="8" idx="3"/>
          </p:cNvCxnSpPr>
          <p:nvPr/>
        </p:nvCxnSpPr>
        <p:spPr>
          <a:xfrm flipV="1">
            <a:off x="6084168" y="4199997"/>
            <a:ext cx="1677275" cy="381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76256" y="40770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9" name="Arc 28"/>
          <p:cNvSpPr/>
          <p:nvPr/>
        </p:nvSpPr>
        <p:spPr>
          <a:xfrm>
            <a:off x="5796136" y="4005064"/>
            <a:ext cx="864096" cy="1080120"/>
          </a:xfrm>
          <a:prstGeom prst="arc">
            <a:avLst>
              <a:gd name="adj1" fmla="val 17083418"/>
              <a:gd name="adj2" fmla="val 0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228184" y="4077072"/>
          <a:ext cx="370582" cy="476635"/>
        </p:xfrm>
        <a:graphic>
          <a:graphicData uri="http://schemas.openxmlformats.org/presentationml/2006/ole">
            <p:oleObj spid="_x0000_s39939" name="Equation" r:id="rId4" imgW="164814" imgH="177492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11560" y="5013176"/>
          <a:ext cx="3665538" cy="1141412"/>
        </p:xfrm>
        <a:graphic>
          <a:graphicData uri="http://schemas.openxmlformats.org/presentationml/2006/ole">
            <p:oleObj spid="_x0000_s39940" name="Equation" r:id="rId5" imgW="13462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9388" y="1052736"/>
            <a:ext cx="3816548" cy="5544616"/>
          </a:xfrm>
        </p:spPr>
        <p:txBody>
          <a:bodyPr/>
          <a:lstStyle/>
          <a:p>
            <a:r>
              <a:rPr lang="en-GB" dirty="0" smtClean="0"/>
              <a:t>Required: desired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z</a:t>
            </a:r>
            <a:r>
              <a:rPr lang="en-GB" dirty="0" smtClean="0"/>
              <a:t> and coil bore</a:t>
            </a:r>
          </a:p>
          <a:p>
            <a:r>
              <a:rPr lang="en-GB" dirty="0" smtClean="0"/>
              <a:t>A~I, therefore:</a:t>
            </a:r>
          </a:p>
          <a:p>
            <a:endParaRPr lang="en-GB" dirty="0" smtClean="0"/>
          </a:p>
          <a:p>
            <a:r>
              <a:rPr lang="en-GB" dirty="0" smtClean="0"/>
              <a:t>P</a:t>
            </a:r>
            <a:r>
              <a:rPr lang="en-GB" baseline="-25000" dirty="0" smtClean="0"/>
              <a:t>2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Generally: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55976" y="1196752"/>
            <a:ext cx="4032448" cy="3240360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3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860032" y="2060848"/>
            <a:ext cx="3168352" cy="1368152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932040" y="19168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16016" y="148478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6136" y="2060848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6136" y="16288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aphicFrame>
        <p:nvGraphicFramePr>
          <p:cNvPr id="17411" name="Content Placeholder 10"/>
          <p:cNvGraphicFramePr>
            <a:graphicFrameLocks noChangeAspect="1"/>
          </p:cNvGraphicFramePr>
          <p:nvPr/>
        </p:nvGraphicFramePr>
        <p:xfrm>
          <a:off x="611560" y="2708920"/>
          <a:ext cx="2257425" cy="650875"/>
        </p:xfrm>
        <a:graphic>
          <a:graphicData uri="http://schemas.openxmlformats.org/presentationml/2006/ole">
            <p:oleObj spid="_x0000_s41986" name="Equation" r:id="rId3" imgW="748975" imgH="215806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6452742" y="1988840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52742" y="155679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graphicFrame>
        <p:nvGraphicFramePr>
          <p:cNvPr id="17412" name="Content Placeholder 10"/>
          <p:cNvGraphicFramePr>
            <a:graphicFrameLocks noChangeAspect="1"/>
          </p:cNvGraphicFramePr>
          <p:nvPr/>
        </p:nvGraphicFramePr>
        <p:xfrm>
          <a:off x="611560" y="3861048"/>
          <a:ext cx="2336800" cy="650875"/>
        </p:xfrm>
        <a:graphic>
          <a:graphicData uri="http://schemas.openxmlformats.org/presentationml/2006/ole">
            <p:oleObj spid="_x0000_s41987" name="Equation" r:id="rId4" imgW="774364" imgH="215806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20700" y="5732463"/>
          <a:ext cx="6886575" cy="688975"/>
        </p:xfrm>
        <a:graphic>
          <a:graphicData uri="http://schemas.openxmlformats.org/presentationml/2006/ole">
            <p:oleObj spid="_x0000_s41988" name="Equation" r:id="rId5" imgW="2286000" imgH="228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99992" y="4797152"/>
            <a:ext cx="3397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r>
              <a:rPr lang="en-GB" baseline="-25000" dirty="0" smtClean="0"/>
              <a:t>11</a:t>
            </a:r>
            <a:r>
              <a:rPr lang="en-GB" dirty="0" smtClean="0"/>
              <a:t>=VP @ P</a:t>
            </a:r>
            <a:r>
              <a:rPr lang="en-GB" baseline="-25000" dirty="0" smtClean="0"/>
              <a:t>1</a:t>
            </a:r>
            <a:r>
              <a:rPr lang="en-GB" dirty="0" smtClean="0"/>
              <a:t> for unit current I</a:t>
            </a:r>
            <a:r>
              <a:rPr lang="en-GB" baseline="-25000" dirty="0" smtClean="0"/>
              <a:t>1</a:t>
            </a:r>
          </a:p>
          <a:p>
            <a:r>
              <a:rPr lang="en-GB" dirty="0" smtClean="0"/>
              <a:t>A</a:t>
            </a:r>
            <a:r>
              <a:rPr lang="en-GB" baseline="-25000" dirty="0" smtClean="0"/>
              <a:t>21</a:t>
            </a:r>
            <a:r>
              <a:rPr lang="en-GB" dirty="0" smtClean="0"/>
              <a:t>=VP </a:t>
            </a:r>
            <a:r>
              <a:rPr lang="en-GB" dirty="0"/>
              <a:t>@ </a:t>
            </a:r>
            <a:r>
              <a:rPr lang="en-GB" dirty="0" smtClean="0"/>
              <a:t>P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for unit current </a:t>
            </a:r>
            <a:r>
              <a:rPr lang="en-GB" dirty="0" smtClean="0"/>
              <a:t>I</a:t>
            </a:r>
            <a:r>
              <a:rPr lang="en-GB" baseline="-25000" dirty="0" smtClean="0"/>
              <a:t>1</a:t>
            </a:r>
          </a:p>
          <a:p>
            <a:r>
              <a:rPr lang="en-GB" dirty="0" smtClean="0"/>
              <a:t>A</a:t>
            </a:r>
            <a:r>
              <a:rPr lang="en-GB" baseline="-25000" dirty="0" smtClean="0"/>
              <a:t>12</a:t>
            </a:r>
            <a:r>
              <a:rPr lang="en-GB" dirty="0" smtClean="0"/>
              <a:t>=VP @ P</a:t>
            </a:r>
            <a:r>
              <a:rPr lang="en-GB" baseline="-25000" dirty="0" smtClean="0"/>
              <a:t>1</a:t>
            </a:r>
            <a:r>
              <a:rPr lang="en-GB" dirty="0" smtClean="0"/>
              <a:t> for unit current I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20387" y="4437112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Aperture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7276371" y="3284984"/>
            <a:ext cx="1005823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9388" y="1052736"/>
            <a:ext cx="4824660" cy="5616624"/>
          </a:xfrm>
        </p:spPr>
        <p:txBody>
          <a:bodyPr>
            <a:normAutofit/>
          </a:bodyPr>
          <a:lstStyle/>
          <a:p>
            <a:r>
              <a:rPr lang="en-GB" dirty="0" smtClean="0"/>
              <a:t>Same is true for multiple currents and positions P</a:t>
            </a:r>
          </a:p>
          <a:p>
            <a:r>
              <a:rPr lang="en-GB" dirty="0" smtClean="0"/>
              <a:t>Formalism: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Linear equation system: </a:t>
            </a:r>
            <a:r>
              <a:rPr lang="en-GB" dirty="0" err="1" smtClean="0"/>
              <a:t>Ax</a:t>
            </a:r>
            <a:r>
              <a:rPr lang="en-GB" dirty="0" smtClean="0"/>
              <a:t>=b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Methodology: Formalism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04048" y="1052736"/>
            <a:ext cx="4032448" cy="3240360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3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508104" y="1916832"/>
            <a:ext cx="3168352" cy="1368152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44208" y="19168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44208" y="161950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10" name="Oval 9"/>
          <p:cNvSpPr/>
          <p:nvPr/>
        </p:nvSpPr>
        <p:spPr>
          <a:xfrm>
            <a:off x="7100814" y="1844824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00814" y="15475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7532862" y="19168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32862" y="161950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884368" y="1988840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884368" y="169151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7" name="Oval 16"/>
          <p:cNvSpPr/>
          <p:nvPr/>
        </p:nvSpPr>
        <p:spPr>
          <a:xfrm>
            <a:off x="8252942" y="2132856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172400" y="18355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5148064" y="1556792"/>
            <a:ext cx="3888432" cy="208823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80112" y="18448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64088" y="14127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2160" y="1628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96136" y="119675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72200" y="15567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156176" y="11247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32240" y="14847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516216" y="105273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4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6136" y="17008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580112" y="126876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95536" y="3212976"/>
          <a:ext cx="4626574" cy="1968004"/>
        </p:xfrm>
        <a:graphic>
          <a:graphicData uri="http://schemas.openxmlformats.org/presentationml/2006/ole">
            <p:oleObj spid="_x0000_s5122" name="Equation" r:id="rId3" imgW="2209800" imgH="9398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403648" y="5157192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A </a:t>
            </a:r>
            <a:r>
              <a:rPr lang="en-GB" sz="2400" dirty="0" smtClean="0"/>
              <a:t>     	          ·   </a:t>
            </a:r>
            <a:r>
              <a:rPr lang="en-GB" sz="2400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/>
              <a:t>   =    </a:t>
            </a:r>
            <a:r>
              <a:rPr lang="en-GB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2120" y="465313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r>
              <a:rPr lang="en-GB" baseline="-25000" dirty="0" smtClean="0"/>
              <a:t>11</a:t>
            </a:r>
            <a:r>
              <a:rPr lang="en-GB" dirty="0" smtClean="0"/>
              <a:t>, A</a:t>
            </a:r>
            <a:r>
              <a:rPr lang="en-GB" baseline="-25000" dirty="0" smtClean="0"/>
              <a:t>12</a:t>
            </a:r>
            <a:r>
              <a:rPr lang="en-GB" dirty="0" smtClean="0"/>
              <a:t>, ... are known (can be calculated – unit current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m</a:t>
            </a:r>
            <a:r>
              <a:rPr lang="en-GB" dirty="0" smtClean="0"/>
              <a:t>, calculate </a:t>
            </a:r>
            <a:r>
              <a:rPr lang="en-GB" dirty="0" err="1" smtClean="0"/>
              <a:t>Az</a:t>
            </a:r>
            <a:r>
              <a:rPr lang="en-GB" dirty="0" smtClean="0"/>
              <a:t> at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n</a:t>
            </a:r>
            <a:r>
              <a:rPr lang="en-GB" dirty="0" smtClean="0"/>
              <a:t>) </a:t>
            </a:r>
          </a:p>
          <a:p>
            <a:endParaRPr lang="en-GB" dirty="0" smtClean="0"/>
          </a:p>
          <a:p>
            <a:r>
              <a:rPr lang="en-GB" dirty="0" smtClean="0"/>
              <a:t>b: also known (this is the vector potential we want)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err="1" smtClean="0"/>
              <a:t>Quadrupole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8988"/>
            <a:ext cx="4422775" cy="346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791580" y="5049180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616530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1988840"/>
            <a:ext cx="4430424" cy="34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Rectangular Shape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37138"/>
            <a:ext cx="4464620" cy="328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70690"/>
            <a:ext cx="4427984" cy="324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611560" y="515719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616530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Conductor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6093296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Reference </a:t>
            </a:r>
            <a:r>
              <a:rPr lang="en-GB" dirty="0" err="1" smtClean="0"/>
              <a:t>Az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On-screen Show (4:3)</PresentationFormat>
  <Paragraphs>204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Standarddesign</vt:lpstr>
      <vt:lpstr>Equation</vt:lpstr>
      <vt:lpstr>Elliptical Dipole</vt:lpstr>
      <vt:lpstr>Motivation</vt:lpstr>
      <vt:lpstr>Task</vt:lpstr>
      <vt:lpstr>Methodology developed for Integrable Optics Lattice (FNAL)</vt:lpstr>
      <vt:lpstr>Vector Potential of Single Line Current</vt:lpstr>
      <vt:lpstr>Methodology</vt:lpstr>
      <vt:lpstr>Methodology: Formalism</vt:lpstr>
      <vt:lpstr>Example: Quadrupole</vt:lpstr>
      <vt:lpstr>Rectangular Shape</vt:lpstr>
      <vt:lpstr>From 2D to 3D</vt:lpstr>
      <vt:lpstr>From 2D to 3D</vt:lpstr>
      <vt:lpstr>Quadrupole</vt:lpstr>
      <vt:lpstr>Quadrupole</vt:lpstr>
      <vt:lpstr>Task</vt:lpstr>
      <vt:lpstr>Concept: Elliptical Helical Coil</vt:lpstr>
      <vt:lpstr>Answer: Current Distribution</vt:lpstr>
      <vt:lpstr>Implementation: Elliptical Helical Coil</vt:lpstr>
      <vt:lpstr>Field Harmonics</vt:lpstr>
      <vt:lpstr>Field along z</vt:lpstr>
      <vt:lpstr>Other Geometries?</vt:lpstr>
      <vt:lpstr>Additional Slides</vt:lpstr>
      <vt:lpstr>Integrable Optics</vt:lpstr>
      <vt:lpstr>Required Vector Potential</vt:lpstr>
      <vt:lpstr>Integrable Optics - Field</vt:lpstr>
      <vt:lpstr>Quadrupole</vt:lpstr>
      <vt:lpstr>Gauging</vt:lpstr>
      <vt:lpstr>Gauging for elliptical coils</vt:lpstr>
      <vt:lpstr>Methodology</vt:lpstr>
      <vt:lpstr>Methodology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2011-12-15T16:41:34Z</dcterms:modified>
</cp:coreProperties>
</file>