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74" r:id="rId5"/>
    <p:sldId id="275" r:id="rId6"/>
    <p:sldId id="257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6" r:id="rId21"/>
    <p:sldId id="270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CC"/>
    <a:srgbClr val="000066"/>
    <a:srgbClr val="DFDF67"/>
    <a:srgbClr val="E46E62"/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3861" autoAdjust="0"/>
  </p:normalViewPr>
  <p:slideViewPr>
    <p:cSldViewPr>
      <p:cViewPr varScale="1">
        <p:scale>
          <a:sx n="86" d="100"/>
          <a:sy n="86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880" y="-120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8C16CD-D54B-41EB-837A-5163F85CB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1" tIns="47636" rIns="95271" bIns="476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F874A82-57A5-4F17-8BEC-436EBC9A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87624" y="378904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Holger Witte</a:t>
            </a:r>
            <a:br>
              <a:rPr lang="en-US" dirty="0" smtClean="0"/>
            </a:br>
            <a:r>
              <a:rPr lang="en-US" dirty="0" smtClean="0"/>
              <a:t>Brookhaven National Laboratory</a:t>
            </a:r>
          </a:p>
          <a:p>
            <a:pPr algn="ctr"/>
            <a:r>
              <a:rPr lang="en-GB" dirty="0" smtClean="0"/>
              <a:t>Advanced Accelerator Group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55446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28670"/>
            <a:ext cx="4243387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5" y="928670"/>
            <a:ext cx="4244975" cy="56686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572428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596" y="1854184"/>
            <a:ext cx="4040188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6421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421" y="1854184"/>
            <a:ext cx="4041775" cy="474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AE25-F2EF-4971-B683-10501B608409}" type="datetime1">
              <a:rPr lang="en-GB" smtClean="0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F905-16CB-4039-92F8-AB7F290E7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86676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008313" cy="5197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64008"/>
            <a:ext cx="6552852" cy="77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00124"/>
            <a:ext cx="8640762" cy="559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87816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4AFCA94-79BA-4EED-9481-9B9914E163B8}" type="slidenum">
              <a:rPr lang="en-GB" sz="1200" smtClean="0"/>
              <a:pPr algn="r"/>
              <a:t>‹#›</a:t>
            </a:fld>
            <a:endParaRPr lang="en-GB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1 December 2011</a:t>
            </a:r>
            <a:endParaRPr lang="en-GB" sz="1200" dirty="0"/>
          </a:p>
        </p:txBody>
      </p:sp>
      <p:pic>
        <p:nvPicPr>
          <p:cNvPr id="3" name="Picture 3" descr="C:\Users\Holger\Desktop\BNL Logo\Logo_SmallTransparen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3438"/>
            <a:ext cx="2411760" cy="8830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49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A Dipole with Grain Oriented Steel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8640762" cy="288032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BH data implemented in VF simulation</a:t>
            </a:r>
          </a:p>
          <a:p>
            <a:pPr lvl="1"/>
            <a:r>
              <a:rPr lang="en-GB" dirty="0" smtClean="0"/>
              <a:t>For 0 and 90 degrees </a:t>
            </a:r>
            <a:br>
              <a:rPr lang="en-GB" dirty="0" smtClean="0"/>
            </a:br>
            <a:r>
              <a:rPr lang="en-GB" dirty="0" smtClean="0"/>
              <a:t>(insufficient data points for other angles)</a:t>
            </a:r>
          </a:p>
          <a:p>
            <a:pPr lvl="1"/>
            <a:r>
              <a:rPr lang="en-GB" dirty="0" smtClean="0"/>
              <a:t>(functions based on tabular data with 2 or more variables possible)</a:t>
            </a:r>
          </a:p>
          <a:p>
            <a:r>
              <a:rPr lang="en-GB" dirty="0" smtClean="0"/>
              <a:t>Simulations: two sheets (+ boundary conditions)</a:t>
            </a:r>
          </a:p>
          <a:p>
            <a:pPr lvl="1"/>
            <a:r>
              <a:rPr lang="en-GB" dirty="0" smtClean="0"/>
              <a:t>Magnet geometry as is</a:t>
            </a:r>
          </a:p>
          <a:p>
            <a:pPr lvl="1"/>
            <a:r>
              <a:rPr lang="en-GB" dirty="0" smtClean="0"/>
              <a:t>Magnet geometry with ‘mitre’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038" y="4005064"/>
            <a:ext cx="5692962" cy="23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5877272"/>
            <a:ext cx="259228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4509120"/>
            <a:ext cx="576064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555776" y="4509120"/>
            <a:ext cx="576064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3933056"/>
            <a:ext cx="259228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47664" y="4509120"/>
            <a:ext cx="57606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47664" y="5229200"/>
            <a:ext cx="57606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Magnetization and Vector Plot</a:t>
            </a:r>
            <a:endParaRPr lang="en-GB" dirty="0"/>
          </a:p>
        </p:txBody>
      </p:sp>
      <p:pic>
        <p:nvPicPr>
          <p:cNvPr id="8" name="Picture 2" descr="D:\Personal Files\Science\Opera\GrainOrientedSteel\2011-11-15_DonSummers\DonSummersBHData\pic\AsIsHMO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4180"/>
          <a:stretch>
            <a:fillRect/>
          </a:stretch>
        </p:blipFill>
        <p:spPr bwMode="auto">
          <a:xfrm>
            <a:off x="251520" y="1196752"/>
            <a:ext cx="4320604" cy="4634900"/>
          </a:xfrm>
          <a:prstGeom prst="rect">
            <a:avLst/>
          </a:prstGeom>
          <a:noFill/>
        </p:spPr>
      </p:pic>
      <p:pic>
        <p:nvPicPr>
          <p:cNvPr id="10" name="Picture 3" descr="D:\Personal Files\Science\Opera\GrainOrientedSteel\2011-11-15_DonSummers\DonSummersBHData\pic\AsIsVectorPlo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0704"/>
          <a:stretch>
            <a:fillRect/>
          </a:stretch>
        </p:blipFill>
        <p:spPr bwMode="auto">
          <a:xfrm>
            <a:off x="4198522" y="1484784"/>
            <a:ext cx="4690784" cy="38884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6093296"/>
            <a:ext cx="499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 is low (mostly &lt; 100 A/m) – </a:t>
            </a:r>
            <a:r>
              <a:rPr lang="en-GB" dirty="0" err="1" smtClean="0"/>
              <a:t>mu_r</a:t>
            </a:r>
            <a:r>
              <a:rPr lang="en-GB" dirty="0" smtClean="0"/>
              <a:t> =80..14000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ersonal Files\Science\Opera\GrainOrientedSteel\2011-11-15_DonSummers\DonSummersBHData\pic\AsIsBMODG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3331"/>
          <a:stretch>
            <a:fillRect/>
          </a:stretch>
        </p:blipFill>
        <p:spPr bwMode="auto">
          <a:xfrm>
            <a:off x="539552" y="980728"/>
            <a:ext cx="6408712" cy="55587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in Gap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48264" y="2708920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1.483T</a:t>
            </a:r>
          </a:p>
          <a:p>
            <a:r>
              <a:rPr lang="en-GB" dirty="0" smtClean="0"/>
              <a:t>Relatively uniform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Mitre Geometry</a:t>
            </a:r>
            <a:endParaRPr lang="en-GB" dirty="0"/>
          </a:p>
        </p:txBody>
      </p:sp>
      <p:pic>
        <p:nvPicPr>
          <p:cNvPr id="5" name="Picture 2" descr="D:\Personal Files\Science\Opera\GrainOrientedSteel\2011-11-15_DonSummers\DonSummersBHData\pic\MitreHMO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64"/>
          <a:stretch>
            <a:fillRect/>
          </a:stretch>
        </p:blipFill>
        <p:spPr bwMode="auto">
          <a:xfrm>
            <a:off x="467544" y="1124744"/>
            <a:ext cx="5952156" cy="5485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48264" y="1916832"/>
            <a:ext cx="1999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 as before: </a:t>
            </a:r>
          </a:p>
          <a:p>
            <a:r>
              <a:rPr lang="en-GB" dirty="0" smtClean="0"/>
              <a:t>H is relatively low</a:t>
            </a:r>
            <a:br>
              <a:rPr lang="en-GB" dirty="0" smtClean="0"/>
            </a:br>
            <a:r>
              <a:rPr lang="en-GB" dirty="0" smtClean="0"/>
              <a:t>(&lt;100 A/m)</a:t>
            </a:r>
          </a:p>
          <a:p>
            <a:endParaRPr lang="en-GB" dirty="0" smtClean="0"/>
          </a:p>
          <a:p>
            <a:r>
              <a:rPr lang="en-GB" dirty="0" err="1" smtClean="0"/>
              <a:t>Mu_r</a:t>
            </a:r>
            <a:r>
              <a:rPr lang="en-GB" dirty="0" smtClean="0"/>
              <a:t>=80..14000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Plot</a:t>
            </a:r>
            <a:endParaRPr lang="en-GB" dirty="0"/>
          </a:p>
        </p:txBody>
      </p:sp>
      <p:pic>
        <p:nvPicPr>
          <p:cNvPr id="5" name="Picture 2" descr="D:\Personal Files\Science\Opera\GrainOrientedSteel\2011-11-15_DonSummers\DonSummersBHData\pic\MitreVecto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69" r="46664"/>
          <a:stretch>
            <a:fillRect/>
          </a:stretch>
        </p:blipFill>
        <p:spPr bwMode="auto">
          <a:xfrm>
            <a:off x="2195736" y="1196752"/>
            <a:ext cx="3600400" cy="517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in Gap</a:t>
            </a:r>
            <a:endParaRPr lang="en-GB" dirty="0"/>
          </a:p>
        </p:txBody>
      </p:sp>
      <p:pic>
        <p:nvPicPr>
          <p:cNvPr id="5" name="Picture 2" descr="D:\Personal Files\Science\Opera\GrainOrientedSteel\2011-11-15_DonSummers\DonSummersBHData\pic\FieldLineG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03930"/>
            <a:ext cx="8640762" cy="524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in Gap (cont.)</a:t>
            </a:r>
            <a:endParaRPr lang="en-GB" dirty="0"/>
          </a:p>
        </p:txBody>
      </p:sp>
      <p:pic>
        <p:nvPicPr>
          <p:cNvPr id="5" name="Picture 2" descr="D:\Personal Files\Science\Opera\GrainOrientedSteel\2011-11-15_DonSummers\DonSummersBHData\pic\FieldLineGap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075" b="28578"/>
          <a:stretch>
            <a:fillRect/>
          </a:stretch>
        </p:blipFill>
        <p:spPr bwMode="auto">
          <a:xfrm>
            <a:off x="467544" y="980728"/>
            <a:ext cx="7632848" cy="5200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2129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623731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 (mm)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48264" y="2564904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68344" y="21328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Mitre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36296" y="3284984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95077" y="306896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Block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lger\Desktop\x\AsIsGapTotalFlu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998"/>
          <a:stretch>
            <a:fillRect/>
          </a:stretch>
        </p:blipFill>
        <p:spPr bwMode="auto">
          <a:xfrm>
            <a:off x="827584" y="1124744"/>
            <a:ext cx="7776864" cy="509669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Flux Jump Between Slabs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616530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81 </a:t>
            </a:r>
            <a:r>
              <a:rPr lang="en-GB" dirty="0" err="1" smtClean="0"/>
              <a:t>Wb</a:t>
            </a:r>
            <a:r>
              <a:rPr lang="en-GB" dirty="0" smtClean="0"/>
              <a:t> (mitre: 76 </a:t>
            </a:r>
            <a:r>
              <a:rPr lang="en-GB" dirty="0" err="1" smtClean="0"/>
              <a:t>Wb</a:t>
            </a:r>
            <a:r>
              <a:rPr lang="en-GB" dirty="0" smtClean="0"/>
              <a:t>)</a:t>
            </a:r>
            <a:endParaRPr lang="en-GB" baseline="30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6696868" cy="772704"/>
          </a:xfrm>
        </p:spPr>
        <p:txBody>
          <a:bodyPr>
            <a:noAutofit/>
          </a:bodyPr>
          <a:lstStyle/>
          <a:p>
            <a:r>
              <a:rPr lang="en-GB" sz="2800" dirty="0" smtClean="0"/>
              <a:t>Flux Between Slabs – Initial Geometry</a:t>
            </a:r>
            <a:endParaRPr lang="en-GB" sz="2800" dirty="0"/>
          </a:p>
        </p:txBody>
      </p:sp>
      <p:pic>
        <p:nvPicPr>
          <p:cNvPr id="5" name="Picture 2" descr="C:\Users\Holger\Desktop\x\AsIsGapFluxBetweenSlab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9163"/>
          <a:stretch>
            <a:fillRect/>
          </a:stretch>
        </p:blipFill>
        <p:spPr bwMode="auto">
          <a:xfrm>
            <a:off x="683568" y="1124743"/>
            <a:ext cx="7488832" cy="5196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37 </a:t>
            </a:r>
            <a:r>
              <a:rPr lang="en-GB" dirty="0" err="1" smtClean="0"/>
              <a:t>Wb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Flux Between Slabs – Mitre</a:t>
            </a:r>
            <a:endParaRPr lang="en-GB" dirty="0"/>
          </a:p>
        </p:txBody>
      </p:sp>
      <p:pic>
        <p:nvPicPr>
          <p:cNvPr id="5" name="Picture 2" descr="C:\Users\Holger\Desktop\x\MitreFluxBetweenSlab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497"/>
          <a:stretch>
            <a:fillRect/>
          </a:stretch>
        </p:blipFill>
        <p:spPr bwMode="auto">
          <a:xfrm>
            <a:off x="539552" y="1268760"/>
            <a:ext cx="7848996" cy="49779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602128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 </a:t>
            </a:r>
            <a:r>
              <a:rPr lang="en-GB" dirty="0" err="1" smtClean="0"/>
              <a:t>Wb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3861048"/>
            <a:ext cx="8640762" cy="2736304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Muon</a:t>
            </a:r>
            <a:r>
              <a:rPr lang="en-GB" dirty="0" smtClean="0"/>
              <a:t> acceleration: use fast ramping dipoles + superconducting high field magnets</a:t>
            </a:r>
          </a:p>
          <a:p>
            <a:pPr lvl="1"/>
            <a:r>
              <a:rPr lang="en-GB" dirty="0" smtClean="0"/>
              <a:t>Rep. rate: 1 kHz (+/-)</a:t>
            </a:r>
          </a:p>
          <a:p>
            <a:pPr lvl="1"/>
            <a:r>
              <a:rPr lang="en-GB" dirty="0" smtClean="0"/>
              <a:t>B=-1.8 .. 1.8T</a:t>
            </a:r>
          </a:p>
          <a:p>
            <a:pPr lvl="1"/>
            <a:r>
              <a:rPr lang="en-GB" dirty="0" smtClean="0"/>
              <a:t>Uses grain oriented steel</a:t>
            </a:r>
          </a:p>
          <a:p>
            <a:pPr lvl="1"/>
            <a:r>
              <a:rPr lang="en-GB" dirty="0" err="1" smtClean="0"/>
              <a:t>D.Summers</a:t>
            </a:r>
            <a:r>
              <a:rPr lang="en-GB" dirty="0" smtClean="0"/>
              <a:t> et al., arXiv:0707.0302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Definition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836371" cy="28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052736"/>
            <a:ext cx="4104580" cy="5544616"/>
          </a:xfrm>
        </p:spPr>
        <p:txBody>
          <a:bodyPr/>
          <a:lstStyle/>
          <a:p>
            <a:r>
              <a:rPr lang="en-GB" dirty="0" smtClean="0"/>
              <a:t>Estimate power loss</a:t>
            </a:r>
          </a:p>
          <a:p>
            <a:pPr lvl="1"/>
            <a:r>
              <a:rPr lang="en-GB" dirty="0" smtClean="0"/>
              <a:t>Hysteresis loop necessary</a:t>
            </a:r>
          </a:p>
          <a:p>
            <a:pPr lvl="1"/>
            <a:r>
              <a:rPr lang="en-GB" dirty="0" smtClean="0"/>
              <a:t>Can be implemented in Opera/ELEKTRA 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48" y="1916832"/>
            <a:ext cx="5235551" cy="328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Previous assumptions too pessimistic – steel is not as anisotropic as feared initially</a:t>
            </a:r>
          </a:p>
          <a:p>
            <a:pPr lvl="1"/>
            <a:r>
              <a:rPr lang="en-GB" dirty="0" smtClean="0"/>
              <a:t>Much better performance in general</a:t>
            </a:r>
          </a:p>
          <a:p>
            <a:r>
              <a:rPr lang="en-GB" dirty="0" smtClean="0"/>
              <a:t>Simulations can explain why new magnet design (mitre) performs as expected</a:t>
            </a:r>
          </a:p>
          <a:p>
            <a:pPr lvl="1"/>
            <a:r>
              <a:rPr lang="en-GB" dirty="0" smtClean="0"/>
              <a:t>It does not explain why the old design did not work as expected…</a:t>
            </a:r>
          </a:p>
          <a:p>
            <a:r>
              <a:rPr lang="en-GB" dirty="0" smtClean="0"/>
              <a:t>Next steps? </a:t>
            </a:r>
          </a:p>
          <a:p>
            <a:pPr lvl="1"/>
            <a:r>
              <a:rPr lang="en-GB" dirty="0" smtClean="0"/>
              <a:t>More data points on BH curve needed (at more angles)</a:t>
            </a:r>
          </a:p>
          <a:p>
            <a:pPr lvl="1"/>
            <a:r>
              <a:rPr lang="en-GB" dirty="0" smtClean="0"/>
              <a:t>Power dissipation: Full magnetization / demagnetization curve required (at different fields)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Definition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5475110" cy="410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6620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Prototype Dipole does not perform as expected</a:t>
            </a:r>
          </a:p>
          <a:p>
            <a:r>
              <a:rPr lang="en-GB" sz="2400" dirty="0" smtClean="0"/>
              <a:t>1.5T instead of 1.8T</a:t>
            </a:r>
          </a:p>
          <a:p>
            <a:r>
              <a:rPr lang="en-GB" sz="2400" dirty="0" smtClean="0"/>
              <a:t>Modelling correct?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Opera 3D</a:t>
            </a:r>
          </a:p>
          <a:p>
            <a:pPr lvl="1"/>
            <a:r>
              <a:rPr lang="en-GB" dirty="0" err="1" smtClean="0"/>
              <a:t>Magnetostatic</a:t>
            </a:r>
            <a:r>
              <a:rPr lang="en-GB" dirty="0" smtClean="0"/>
              <a:t> simulation</a:t>
            </a:r>
          </a:p>
          <a:p>
            <a:pPr lvl="1"/>
            <a:r>
              <a:rPr lang="en-GB" dirty="0" smtClean="0"/>
              <a:t>Explain drop in field</a:t>
            </a:r>
          </a:p>
          <a:p>
            <a:pPr lvl="1"/>
            <a:r>
              <a:rPr lang="en-GB" dirty="0" smtClean="0"/>
              <a:t>(unsuitable for estimate on power loss)</a:t>
            </a:r>
          </a:p>
          <a:p>
            <a:r>
              <a:rPr lang="en-GB" dirty="0" smtClean="0"/>
              <a:t>Simulation based on modelling approach developed by VF</a:t>
            </a:r>
          </a:p>
          <a:p>
            <a:pPr lvl="1"/>
            <a:r>
              <a:rPr lang="en-GB" dirty="0" smtClean="0"/>
              <a:t>Idea: break up internal iteration loop</a:t>
            </a:r>
          </a:p>
          <a:p>
            <a:pPr lvl="1"/>
            <a:r>
              <a:rPr lang="en-GB" dirty="0" smtClean="0"/>
              <a:t>Linear elements, exploit symmetry</a:t>
            </a:r>
          </a:p>
          <a:p>
            <a:r>
              <a:rPr lang="en-GB" dirty="0" smtClean="0"/>
              <a:t>Included</a:t>
            </a:r>
          </a:p>
          <a:p>
            <a:pPr lvl="1"/>
            <a:r>
              <a:rPr lang="en-GB" dirty="0" smtClean="0"/>
              <a:t>Anisotropic steel</a:t>
            </a:r>
          </a:p>
          <a:p>
            <a:pPr lvl="1"/>
            <a:r>
              <a:rPr lang="en-GB" dirty="0" smtClean="0"/>
              <a:t>Packing factor 0.98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 Model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VF Model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75" r="30422"/>
          <a:stretch>
            <a:fillRect/>
          </a:stretch>
        </p:blipFill>
        <p:spPr bwMode="auto">
          <a:xfrm>
            <a:off x="-1" y="1683131"/>
            <a:ext cx="4713013" cy="426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1557679"/>
            <a:ext cx="4244975" cy="441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652120" y="1988840"/>
            <a:ext cx="252028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36096" y="285293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460432" y="2564904"/>
            <a:ext cx="7200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616530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Grain orientation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7544" y="6165304"/>
            <a:ext cx="39604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07704" y="58052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300 mm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39552" y="105273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Gap: 1.5 mm</a:t>
            </a:r>
          </a:p>
          <a:p>
            <a:r>
              <a:rPr lang="en-GB" dirty="0" smtClean="0"/>
              <a:t>t = 50 mm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92280" y="5085184"/>
            <a:ext cx="0" cy="512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Grain Oriented Steel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07" y="1204105"/>
            <a:ext cx="8009524" cy="4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877272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Data from AK Steel (TRAN-COR)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9992" y="2132856"/>
            <a:ext cx="2016224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4008" y="3861048"/>
            <a:ext cx="180020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6216" y="3573016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Factor 30+?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BH Data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10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Data from: D. Summers. Fast Ramping 750 </a:t>
            </a:r>
            <a:r>
              <a:rPr lang="en-GB" dirty="0" err="1" smtClean="0">
                <a:solidFill>
                  <a:srgbClr val="008000"/>
                </a:solidFill>
              </a:rPr>
              <a:t>GeV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>
                <a:solidFill>
                  <a:srgbClr val="008000"/>
                </a:solidFill>
              </a:rPr>
              <a:t>Muon</a:t>
            </a:r>
            <a:r>
              <a:rPr lang="en-GB" dirty="0" smtClean="0">
                <a:solidFill>
                  <a:srgbClr val="008000"/>
                </a:solidFill>
              </a:rPr>
              <a:t> Synchrotron, </a:t>
            </a:r>
            <a:r>
              <a:rPr lang="it-IT" dirty="0" smtClean="0">
                <a:solidFill>
                  <a:srgbClr val="008000"/>
                </a:solidFill>
              </a:rPr>
              <a:t>Muon Acceleration Program (MAP). 27 Jun - 1 Jul 2011. Telluride, Colorado.</a:t>
            </a:r>
            <a:endParaRPr lang="en-GB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GB" baseline="-25000" dirty="0" smtClean="0"/>
              <a:t>r</a:t>
            </a:r>
            <a:r>
              <a:rPr lang="en-GB" dirty="0" smtClean="0"/>
              <a:t>: Polar Plot</a:t>
            </a:r>
            <a:endParaRPr lang="en-GB" dirty="0"/>
          </a:p>
        </p:txBody>
      </p:sp>
      <p:pic>
        <p:nvPicPr>
          <p:cNvPr id="5" name="Picture 2" descr="D:\Personal Files\Science\Opera\GrainOrientedSteel\2011-11-15_DonSummers\DonSummersBHData\pic\murpol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02" t="6319" r="23330" b="43127"/>
          <a:stretch>
            <a:fillRect/>
          </a:stretch>
        </p:blipFill>
        <p:spPr bwMode="auto">
          <a:xfrm>
            <a:off x="1619672" y="1124744"/>
            <a:ext cx="5400600" cy="493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2" y="908720"/>
            <a:ext cx="7533334" cy="51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GB" baseline="-25000" dirty="0" smtClean="0"/>
              <a:t>r</a:t>
            </a:r>
            <a:r>
              <a:rPr lang="en-GB" dirty="0" smtClean="0"/>
              <a:t> for various angles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94402" y="293804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r>
              <a:rPr lang="en-GB" baseline="-25000" dirty="0" smtClean="0"/>
              <a:t>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60932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(T)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256490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Angle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Standarddesign</vt:lpstr>
      <vt:lpstr>A Dipole with Grain Oriented Steel</vt:lpstr>
      <vt:lpstr>Problem Definition</vt:lpstr>
      <vt:lpstr>Problem Definition</vt:lpstr>
      <vt:lpstr>FEA Model</vt:lpstr>
      <vt:lpstr>VF Model</vt:lpstr>
      <vt:lpstr>Grain Oriented Steel</vt:lpstr>
      <vt:lpstr>BH Data</vt:lpstr>
      <vt:lpstr>μr: Polar Plot</vt:lpstr>
      <vt:lpstr>μr for various angles</vt:lpstr>
      <vt:lpstr>Simulation</vt:lpstr>
      <vt:lpstr>Magnetization and Vector Plot</vt:lpstr>
      <vt:lpstr>Field in Gap</vt:lpstr>
      <vt:lpstr>Mitre Geometry</vt:lpstr>
      <vt:lpstr>Vector Plot</vt:lpstr>
      <vt:lpstr>Field in Gap</vt:lpstr>
      <vt:lpstr>Field in Gap (cont.)</vt:lpstr>
      <vt:lpstr>Flux Jump Between Slabs</vt:lpstr>
      <vt:lpstr>Flux Between Slabs – Initial Geometry</vt:lpstr>
      <vt:lpstr>Flux Between Slabs – Mitre</vt:lpstr>
      <vt:lpstr>Future?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2009-01-11T20:38:51Z</dcterms:created>
  <dcterms:modified xsi:type="dcterms:W3CDTF">2011-12-01T18:16:51Z</dcterms:modified>
</cp:coreProperties>
</file>