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3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15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0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2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3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8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03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6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3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4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4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94AFD-8D6C-0641-B7F0-9B3DF41E9FD5}" type="datetimeFigureOut">
              <a:rPr lang="en-US" smtClean="0"/>
              <a:t>10/11/2011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F3BF-5382-964E-8486-77145FC34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2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6651"/>
            <a:ext cx="7848600" cy="1440775"/>
          </a:xfrm>
        </p:spPr>
        <p:txBody>
          <a:bodyPr/>
          <a:lstStyle/>
          <a:p>
            <a:pPr algn="ctr"/>
            <a:r>
              <a:rPr lang="en-US" sz="3200" dirty="0" smtClean="0"/>
              <a:t>12 </a:t>
            </a:r>
            <a:r>
              <a:rPr lang="en-US" sz="3200" dirty="0" smtClean="0"/>
              <a:t>PERIOD </a:t>
            </a:r>
            <a:r>
              <a:rPr lang="en-US" sz="3200" dirty="0" smtClean="0"/>
              <a:t>HYBRID </a:t>
            </a:r>
            <a:r>
              <a:rPr lang="en-US" sz="3200" dirty="0" smtClean="0"/>
              <a:t>WARM-COLD </a:t>
            </a:r>
            <a:r>
              <a:rPr lang="en-US" sz="3200" dirty="0" smtClean="0"/>
              <a:t>SYNCHROTRON </a:t>
            </a:r>
            <a:r>
              <a:rPr lang="en-US" sz="3200" dirty="0" smtClean="0"/>
              <a:t>FOR THE MUON COLLIDER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Al Garren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November 10</a:t>
            </a:r>
            <a:r>
              <a:rPr lang="en-US" dirty="0" smtClean="0"/>
              <a:t>, </a:t>
            </a:r>
            <a:r>
              <a:rPr lang="en-US" dirty="0" smtClean="0"/>
              <a:t>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2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7046"/>
          </a:xfrm>
        </p:spPr>
        <p:txBody>
          <a:bodyPr>
            <a:normAutofit/>
          </a:bodyPr>
          <a:lstStyle/>
          <a:p>
            <a:r>
              <a:rPr lang="en-US" sz="1800" b="1" dirty="0" smtClean="0"/>
              <a:t>12</a:t>
            </a:r>
            <a:r>
              <a:rPr lang="en-US" sz="1800" b="1" dirty="0" smtClean="0"/>
              <a:t> PERIOD RING PARAMETERS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024" y="641684"/>
            <a:ext cx="8229600" cy="5868736"/>
          </a:xfrm>
        </p:spPr>
        <p:txBody>
          <a:bodyPr>
            <a:noAutofit/>
          </a:bodyPr>
          <a:lstStyle/>
          <a:p>
            <a:pPr fontAlgn="b"/>
            <a:r>
              <a:rPr lang="en-US" sz="1400" dirty="0"/>
              <a:t>Injection/Extraction Momenta (</a:t>
            </a:r>
            <a:r>
              <a:rPr lang="en-US" sz="1400" dirty="0" err="1"/>
              <a:t>GeV</a:t>
            </a:r>
            <a:r>
              <a:rPr lang="en-US" sz="1400" dirty="0"/>
              <a:t>/c)</a:t>
            </a:r>
          </a:p>
          <a:p>
            <a:pPr fontAlgn="b"/>
            <a:r>
              <a:rPr lang="en-US" sz="1400" dirty="0"/>
              <a:t>Circumference (m</a:t>
            </a:r>
            <a:r>
              <a:rPr lang="en-US" sz="1400" dirty="0" smtClean="0"/>
              <a:t>)  6288 m</a:t>
            </a:r>
            <a:endParaRPr lang="en-US" sz="1400" dirty="0"/>
          </a:p>
          <a:p>
            <a:pPr fontAlgn="b"/>
            <a:r>
              <a:rPr lang="en-US" sz="1400" dirty="0"/>
              <a:t>Number of </a:t>
            </a:r>
            <a:r>
              <a:rPr lang="en-US" sz="1400" dirty="0" err="1" smtClean="0"/>
              <a:t>superperiods</a:t>
            </a:r>
            <a:r>
              <a:rPr lang="en-US" sz="1400" dirty="0" smtClean="0"/>
              <a:t>  12</a:t>
            </a:r>
            <a:endParaRPr lang="en-US" sz="1400" dirty="0"/>
          </a:p>
          <a:p>
            <a:pPr fontAlgn="b"/>
            <a:r>
              <a:rPr lang="en-US" sz="1400" dirty="0" err="1"/>
              <a:t>Superperiod</a:t>
            </a:r>
            <a:r>
              <a:rPr lang="en-US" sz="1400" dirty="0"/>
              <a:t> length (m) </a:t>
            </a:r>
          </a:p>
          <a:p>
            <a:pPr fontAlgn="b"/>
            <a:r>
              <a:rPr lang="en-US" sz="1400" dirty="0"/>
              <a:t>Superconducting magnet field (T)</a:t>
            </a:r>
          </a:p>
          <a:p>
            <a:pPr fontAlgn="b"/>
            <a:r>
              <a:rPr lang="en-US" sz="1400" dirty="0"/>
              <a:t>Ramped magnetic field min (T)</a:t>
            </a:r>
          </a:p>
          <a:p>
            <a:pPr fontAlgn="b"/>
            <a:r>
              <a:rPr lang="en-US" sz="1400" dirty="0"/>
              <a:t>Ramped magnetic field max (T)</a:t>
            </a:r>
          </a:p>
          <a:p>
            <a:pPr fontAlgn="b"/>
            <a:r>
              <a:rPr lang="en-US" sz="1400" dirty="0" err="1"/>
              <a:t>Quadrupole</a:t>
            </a:r>
            <a:r>
              <a:rPr lang="en-US" sz="1400" dirty="0"/>
              <a:t> gradient min (T/m}</a:t>
            </a:r>
          </a:p>
          <a:p>
            <a:pPr fontAlgn="b"/>
            <a:r>
              <a:rPr lang="en-US" sz="1400" dirty="0" err="1"/>
              <a:t>Quadrupole</a:t>
            </a:r>
            <a:r>
              <a:rPr lang="en-US" sz="1400" dirty="0"/>
              <a:t> gradient max (T/m}</a:t>
            </a:r>
          </a:p>
          <a:p>
            <a:pPr fontAlgn="b"/>
            <a:r>
              <a:rPr lang="en-US" sz="1400" dirty="0"/>
              <a:t>Cell length - normal and straight (m</a:t>
            </a:r>
            <a:r>
              <a:rPr lang="en-US" sz="1400" dirty="0" smtClean="0"/>
              <a:t>)  52.4 m</a:t>
            </a:r>
            <a:endParaRPr lang="en-US" sz="1400" dirty="0"/>
          </a:p>
          <a:p>
            <a:pPr fontAlgn="b"/>
            <a:r>
              <a:rPr lang="en-US" sz="1400" dirty="0"/>
              <a:t>Cell length - dispersion suppressor (m</a:t>
            </a:r>
            <a:r>
              <a:rPr lang="en-US" sz="1400" dirty="0" smtClean="0"/>
              <a:t>)  49 m</a:t>
            </a:r>
            <a:endParaRPr lang="en-US" sz="1400" dirty="0"/>
          </a:p>
          <a:p>
            <a:pPr fontAlgn="b"/>
            <a:r>
              <a:rPr lang="en-US" sz="1400" dirty="0" err="1" smtClean="0"/>
              <a:t>Superperiod</a:t>
            </a:r>
            <a:r>
              <a:rPr lang="en-US" sz="1400" dirty="0" smtClean="0"/>
              <a:t> </a:t>
            </a:r>
            <a:r>
              <a:rPr lang="en-US" sz="1400" dirty="0"/>
              <a:t>structure: normal N, straight S, suppressor D</a:t>
            </a:r>
          </a:p>
          <a:p>
            <a:pPr fontAlgn="b"/>
            <a:r>
              <a:rPr lang="en-US" sz="1400" dirty="0"/>
              <a:t>Equivalent number of normal dipoles </a:t>
            </a:r>
            <a:r>
              <a:rPr lang="en-US" sz="1400" dirty="0" smtClean="0"/>
              <a:t>  10</a:t>
            </a:r>
            <a:endParaRPr lang="en-US" sz="1400" dirty="0"/>
          </a:p>
          <a:p>
            <a:pPr fontAlgn="b"/>
            <a:r>
              <a:rPr lang="en-US" sz="1400" dirty="0"/>
              <a:t> Cell magnet structure, </a:t>
            </a:r>
          </a:p>
          <a:p>
            <a:pPr fontAlgn="b"/>
            <a:r>
              <a:rPr lang="en-US" sz="1400" dirty="0"/>
              <a:t>         superconducting S, ramped R, quads F,D: </a:t>
            </a:r>
            <a:r>
              <a:rPr lang="en-US" sz="1400" dirty="0" smtClean="0"/>
              <a:t>     </a:t>
            </a:r>
            <a:r>
              <a:rPr lang="en-US" sz="1400" dirty="0" smtClean="0"/>
              <a:t>F SRRS SRRS D D SRRS SRRS F</a:t>
            </a:r>
          </a:p>
          <a:p>
            <a:pPr fontAlgn="b"/>
            <a:r>
              <a:rPr lang="en-US" sz="1400" dirty="0" smtClean="0"/>
              <a:t>Alternate </a:t>
            </a:r>
            <a:r>
              <a:rPr lang="en-US" sz="1400" dirty="0"/>
              <a:t>cell structure:</a:t>
            </a:r>
          </a:p>
          <a:p>
            <a:pPr fontAlgn="b"/>
            <a:r>
              <a:rPr lang="en-US" sz="1400" dirty="0" err="1"/>
              <a:t>Quadrupole</a:t>
            </a:r>
            <a:r>
              <a:rPr lang="en-US" sz="1400" dirty="0"/>
              <a:t> length (m</a:t>
            </a:r>
            <a:r>
              <a:rPr lang="en-US" sz="1400" dirty="0" smtClean="0"/>
              <a:t>)   1.6 m</a:t>
            </a:r>
            <a:endParaRPr lang="en-US" sz="1400" dirty="0"/>
          </a:p>
          <a:p>
            <a:pPr fontAlgn="b"/>
            <a:r>
              <a:rPr lang="en-US" sz="1400" dirty="0"/>
              <a:t>Superconducting magnet length (m)</a:t>
            </a:r>
          </a:p>
          <a:p>
            <a:pPr fontAlgn="b"/>
            <a:r>
              <a:rPr lang="en-US" sz="1400" dirty="0"/>
              <a:t>Ramped magnet length (m)</a:t>
            </a:r>
          </a:p>
          <a:p>
            <a:pPr fontAlgn="b"/>
            <a:r>
              <a:rPr lang="en-US" sz="1400" dirty="0"/>
              <a:t>Dispersion suppressor cells: 3/4 length and 2/3 bend angle of </a:t>
            </a:r>
            <a:r>
              <a:rPr lang="en-US" sz="1400" dirty="0" err="1"/>
              <a:t>nomal</a:t>
            </a:r>
            <a:r>
              <a:rPr lang="en-US" sz="1400" dirty="0"/>
              <a:t> cells</a:t>
            </a:r>
          </a:p>
          <a:p>
            <a:pPr fontAlgn="b"/>
            <a:r>
              <a:rPr lang="en-US" sz="1400" dirty="0"/>
              <a:t>Hi-Lo energy separation of closed orbits (cm)</a:t>
            </a:r>
          </a:p>
          <a:p>
            <a:pPr fontAlgn="b"/>
            <a:r>
              <a:rPr lang="en-US" sz="1400" dirty="0"/>
              <a:t>Hi-Lo energy </a:t>
            </a:r>
            <a:r>
              <a:rPr lang="en-US" sz="1400" dirty="0" err="1"/>
              <a:t>pathlength</a:t>
            </a:r>
            <a:r>
              <a:rPr lang="en-US" sz="1400" dirty="0"/>
              <a:t> difference per </a:t>
            </a:r>
            <a:r>
              <a:rPr lang="en-US" sz="1400" dirty="0" err="1"/>
              <a:t>superperiod</a:t>
            </a:r>
            <a:r>
              <a:rPr lang="en-US" sz="1400" dirty="0"/>
              <a:t> (cm)</a:t>
            </a:r>
          </a:p>
          <a:p>
            <a:pPr fontAlgn="b"/>
            <a:r>
              <a:rPr lang="en-US" sz="1400" dirty="0"/>
              <a:t>Bend angle of cold dipole at 562.5 </a:t>
            </a:r>
            <a:r>
              <a:rPr lang="en-US" sz="1400" dirty="0" err="1"/>
              <a:t>GeV</a:t>
            </a:r>
            <a:r>
              <a:rPr lang="en-US" sz="1400" dirty="0"/>
              <a:t>/c (rad)</a:t>
            </a:r>
          </a:p>
          <a:p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41158" y="12432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821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Arc Cell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2Dip12sp7nov11-00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508000"/>
            <a:ext cx="6921500" cy="584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9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221</Words>
  <Application>Microsoft Macintosh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12 PERIOD HYBRID WARM-COLD SYNCHROTRON FOR THE MUON COLLIDER </vt:lpstr>
      <vt:lpstr>12 PERIOD RING PARAMETERS</vt:lpstr>
      <vt:lpstr>Arc Cell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PERIOD HYBRID WARM-COLD SYNCHROTRON FOR THE MUON COLLIDER </dc:title>
  <dc:creator>Al Garren</dc:creator>
  <cp:lastModifiedBy>Al Garren</cp:lastModifiedBy>
  <cp:revision>3</cp:revision>
  <dcterms:created xsi:type="dcterms:W3CDTF">2011-11-10T18:11:39Z</dcterms:created>
  <dcterms:modified xsi:type="dcterms:W3CDTF">2011-11-10T18:40:24Z</dcterms:modified>
</cp:coreProperties>
</file>