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70" r:id="rId3"/>
    <p:sldId id="257" r:id="rId4"/>
    <p:sldId id="264" r:id="rId5"/>
    <p:sldId id="268" r:id="rId6"/>
    <p:sldId id="266" r:id="rId7"/>
    <p:sldId id="267" r:id="rId8"/>
    <p:sldId id="265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7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3 August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3 August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A HYBRID WARM-COLD SYNCHROTRON FOR THE MUON COLLIDER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Al Garren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July 28,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1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582432"/>
              </p:ext>
            </p:extLst>
          </p:nvPr>
        </p:nvGraphicFramePr>
        <p:xfrm>
          <a:off x="1713802" y="1689849"/>
          <a:ext cx="5716395" cy="4876794"/>
        </p:xfrm>
        <a:graphic>
          <a:graphicData uri="http://schemas.openxmlformats.org/drawingml/2006/table">
            <a:tbl>
              <a:tblPr/>
              <a:tblGrid>
                <a:gridCol w="1143279"/>
                <a:gridCol w="1143279"/>
                <a:gridCol w="1143279"/>
                <a:gridCol w="1143279"/>
                <a:gridCol w="1143279"/>
              </a:tblGrid>
              <a:tr h="18756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FAST RAMPING MUON SYNCHROTRON LATTICE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Injection/Extraction Momenta (GeV/c)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375/750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Circumference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superperiods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Superperiod length (m) 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786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Superconducting magnet field (T)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7.995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Ramped magnetic field min (T)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Ramped magnetic field max (T)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Quadrupole gradient min (T/m}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Quadrupole gradient max (T/m}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length - normal and straight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length - dispersion suppressor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49.125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length - standard and straight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Superperiod structure: normal N, straight S, suppressor D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D D S S S D D N N N N N N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Equivalent number of normal dipoles 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554.667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Cell magnet structure, 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superconducting S, ramped R, quads F,D:                                        F SRRS SRRS D D SRRS SRRS F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Alternate cell structure: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F RSSR RSSR D D RSSR RSSR F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Quadrupole length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Superconducting magnet length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2.6568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Ramped magnet length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3.9732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Dispersion suppressor cells: 3/4 length and 2/3 bend angle of nomal cells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Hi-Lo energy separation of closed orbits (cm)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Hi-Lo energy pathlength difference per superperiod (cm)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0.1019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Bend angle of cold dipole at 562.5 GeV/c (rad)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0.011327858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25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51541"/>
          </a:xfrm>
        </p:spPr>
        <p:txBody>
          <a:bodyPr/>
          <a:lstStyle/>
          <a:p>
            <a:r>
              <a:rPr lang="en-US" dirty="0" smtClean="0"/>
              <a:t>General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4941"/>
            <a:ext cx="8229600" cy="5192059"/>
          </a:xfrm>
        </p:spPr>
        <p:txBody>
          <a:bodyPr/>
          <a:lstStyle/>
          <a:p>
            <a:r>
              <a:rPr lang="en-US" dirty="0" smtClean="0"/>
              <a:t>FODO lattice similar to FNAL Main Ring</a:t>
            </a:r>
          </a:p>
          <a:p>
            <a:r>
              <a:rPr lang="en-US" dirty="0" smtClean="0"/>
              <a:t>Fixed field dipoles 8T interleaved with ramped dipoles at -1.8 to 1.8T </a:t>
            </a:r>
          </a:p>
          <a:p>
            <a:r>
              <a:rPr lang="en-US" dirty="0" smtClean="0"/>
              <a:t>Ramped quadruples</a:t>
            </a:r>
          </a:p>
          <a:p>
            <a:r>
              <a:rPr lang="en-US" dirty="0" smtClean="0"/>
              <a:t>Beam injected at 375 </a:t>
            </a:r>
            <a:r>
              <a:rPr lang="en-US" dirty="0" err="1" smtClean="0"/>
              <a:t>GeV</a:t>
            </a:r>
            <a:r>
              <a:rPr lang="en-US" dirty="0" smtClean="0"/>
              <a:t>, extracted at 750 </a:t>
            </a:r>
            <a:r>
              <a:rPr lang="en-US" dirty="0" err="1" smtClean="0"/>
              <a:t>GeV</a:t>
            </a:r>
            <a:endParaRPr lang="en-US" dirty="0" smtClean="0"/>
          </a:p>
          <a:p>
            <a:r>
              <a:rPr lang="en-US" dirty="0" smtClean="0"/>
              <a:t>Circumference ~2 pi km</a:t>
            </a:r>
          </a:p>
          <a:p>
            <a:r>
              <a:rPr lang="en-US" dirty="0" smtClean="0"/>
              <a:t>8 </a:t>
            </a:r>
            <a:r>
              <a:rPr lang="en-US" dirty="0" err="1" smtClean="0"/>
              <a:t>superperiods</a:t>
            </a:r>
            <a:endParaRPr lang="en-US" dirty="0" smtClean="0"/>
          </a:p>
          <a:p>
            <a:r>
              <a:rPr lang="en-US" dirty="0" err="1" smtClean="0"/>
              <a:t>Superperiod</a:t>
            </a:r>
            <a:r>
              <a:rPr lang="en-US" dirty="0" smtClean="0"/>
              <a:t> contains 3 cell types: standard, short, empty</a:t>
            </a:r>
          </a:p>
          <a:p>
            <a:r>
              <a:rPr lang="en-US" dirty="0"/>
              <a:t> </a:t>
            </a:r>
            <a:r>
              <a:rPr lang="en-US" dirty="0" smtClean="0"/>
              <a:t> Standard 65.5m, 4 fixed-field and  4 ramped-field dipoles per half-cell</a:t>
            </a:r>
          </a:p>
          <a:p>
            <a:r>
              <a:rPr lang="en-US" dirty="0" smtClean="0"/>
              <a:t>Short 49.125m (3/4Xstandard with 2/3X standard bends)</a:t>
            </a:r>
          </a:p>
          <a:p>
            <a:r>
              <a:rPr lang="en-US" dirty="0" smtClean="0"/>
              <a:t>‘Empty’ cells with no bends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8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 Cell</a:t>
            </a:r>
            <a:endParaRPr lang="en-US" dirty="0"/>
          </a:p>
        </p:txBody>
      </p:sp>
      <p:pic>
        <p:nvPicPr>
          <p:cNvPr id="7" name="Picture 6" descr="2Dip27jul11-000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431" y="1561344"/>
            <a:ext cx="5867996" cy="516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Straight Cell</a:t>
            </a:r>
            <a:endParaRPr lang="en-US" dirty="0"/>
          </a:p>
        </p:txBody>
      </p:sp>
      <p:pic>
        <p:nvPicPr>
          <p:cNvPr id="3" name="Picture 2" descr="2Dip27jul11-00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437" y="1583764"/>
            <a:ext cx="5867986" cy="517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74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Cell</a:t>
            </a:r>
            <a:endParaRPr lang="en-US" dirty="0"/>
          </a:p>
        </p:txBody>
      </p:sp>
      <p:pic>
        <p:nvPicPr>
          <p:cNvPr id="4" name="Picture 3" descr="2Dip27jul11-00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078" y="1583764"/>
            <a:ext cx="6099258" cy="514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5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</a:t>
            </a:r>
            <a:endParaRPr lang="en-US" dirty="0"/>
          </a:p>
        </p:txBody>
      </p:sp>
      <p:pic>
        <p:nvPicPr>
          <p:cNvPr id="3" name="Picture 2" descr="2Dip27jul11-004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493" y="1533718"/>
            <a:ext cx="5939986" cy="52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27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Superperiod</a:t>
            </a:r>
            <a:endParaRPr lang="en-US" dirty="0"/>
          </a:p>
        </p:txBody>
      </p:sp>
      <p:pic>
        <p:nvPicPr>
          <p:cNvPr id="3" name="Picture 2" descr="2Dip27jul11-005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01" y="1653253"/>
            <a:ext cx="5759985" cy="508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8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Orbit Offsets</a:t>
            </a:r>
            <a:endParaRPr lang="en-US" dirty="0"/>
          </a:p>
        </p:txBody>
      </p:sp>
      <p:pic>
        <p:nvPicPr>
          <p:cNvPr id="3" name="Picture 2" descr="GarrenQuarterCell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22" y="2912927"/>
            <a:ext cx="8640000" cy="268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45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90</TotalTime>
  <Words>363</Words>
  <Application>Microsoft Macintosh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A HYBRID WARM-COLD SYNCHROTRON FOR THE MUON COLLIDER </vt:lpstr>
      <vt:lpstr>Parameters</vt:lpstr>
      <vt:lpstr>General Properties</vt:lpstr>
      <vt:lpstr>Arc Cell</vt:lpstr>
      <vt:lpstr>Straight Cell</vt:lpstr>
      <vt:lpstr>Short Cell</vt:lpstr>
      <vt:lpstr>Insertion</vt:lpstr>
      <vt:lpstr>Superperiod</vt:lpstr>
      <vt:lpstr>Orbit Offsets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HYBRID WARM-COLD SYNCHROTRON FOR THE MUON COLLIDER </dc:title>
  <dc:creator>Al Garren</dc:creator>
  <cp:lastModifiedBy>Al Garren</cp:lastModifiedBy>
  <cp:revision>7</cp:revision>
  <dcterms:created xsi:type="dcterms:W3CDTF">2011-07-28T17:01:21Z</dcterms:created>
  <dcterms:modified xsi:type="dcterms:W3CDTF">2011-08-03T14:45:52Z</dcterms:modified>
</cp:coreProperties>
</file>