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Default Extension="emf" ContentType="image/x-emf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docProps/core.xml" ContentType="application/vnd.openxmlformats-package.core-propertie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6.xml" ContentType="application/vnd.openxmlformats-officedocument.presentationml.slide+xml"/>
  <Default Extension="pdf" ContentType="application/pdf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6" r:id="rId3"/>
    <p:sldId id="273" r:id="rId4"/>
    <p:sldId id="260" r:id="rId5"/>
    <p:sldId id="268" r:id="rId6"/>
    <p:sldId id="269" r:id="rId7"/>
    <p:sldId id="270" r:id="rId8"/>
    <p:sldId id="271" r:id="rId9"/>
    <p:sldId id="272" r:id="rId10"/>
    <p:sldId id="274" r:id="rId11"/>
    <p:sldId id="275" r:id="rId12"/>
    <p:sldId id="276" r:id="rId13"/>
    <p:sldId id="277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103" d="100"/>
          <a:sy n="103" d="100"/>
        </p:scale>
        <p:origin x="-9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theme" Target="theme/theme1.xml"/><Relationship Id="rId4" Type="http://schemas.openxmlformats.org/officeDocument/2006/relationships/slide" Target="slides/slide3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2" Type="http://schemas.openxmlformats.org/officeDocument/2006/relationships/slide" Target="slides/slide11.xml"/><Relationship Id="rId17" Type="http://schemas.openxmlformats.org/officeDocument/2006/relationships/printerSettings" Target="printerSettings/printerSettings1.bin"/><Relationship Id="rId19" Type="http://schemas.openxmlformats.org/officeDocument/2006/relationships/viewProps" Target="view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BDCC59-22FE-8E43-831E-46DE90191EAD}" type="datetimeFigureOut">
              <a:rPr lang="en-US" smtClean="0"/>
              <a:pPr/>
              <a:t>2/16/12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8A500-F522-BF4A-AAD6-07E4F5ED60A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1C1CF8-DC7D-0C44-91C9-B8A44A4EB277}" type="datetimeFigureOut">
              <a:rPr lang="en-US" smtClean="0"/>
              <a:pPr/>
              <a:t>2/16/12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6B0176-16F3-544C-BF68-6A83E3B2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6443F-1358-3445-83B1-6D4173C0772A}" type="datetime1">
              <a:rPr lang="en-US" smtClean="0"/>
              <a:pPr/>
              <a:t>2/16/12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4C89-5F4A-5F41-8585-3457E0AAD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D5655-243E-884D-AEB4-8ABDF8C64E8D}" type="datetime1">
              <a:rPr lang="en-US" smtClean="0"/>
              <a:pPr/>
              <a:t>2/16/12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4C89-5F4A-5F41-8585-3457E0AAD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C3AB-268C-E144-8D61-8B9285195CB0}" type="datetime1">
              <a:rPr lang="en-US" smtClean="0"/>
              <a:pPr/>
              <a:t>2/16/12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4C89-5F4A-5F41-8585-3457E0AAD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A3A07-F550-6649-9769-6DF8A8DEEB49}" type="datetime1">
              <a:rPr lang="en-US" smtClean="0"/>
              <a:pPr/>
              <a:t>2/16/12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4C89-5F4A-5F41-8585-3457E0AAD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57282-9C5F-7243-9329-E0DEDFB05F4E}" type="datetime1">
              <a:rPr lang="en-US" smtClean="0"/>
              <a:pPr/>
              <a:t>2/16/12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4C89-5F4A-5F41-8585-3457E0AAD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19987-0EF5-E748-8065-C3828688F4A3}" type="datetime1">
              <a:rPr lang="en-US" smtClean="0"/>
              <a:pPr/>
              <a:t>2/16/12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4C89-5F4A-5F41-8585-3457E0AAD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F37C8-59FE-3F47-BC71-1D55A8ACC728}" type="datetime1">
              <a:rPr lang="en-US" smtClean="0"/>
              <a:pPr/>
              <a:t>2/16/12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4C89-5F4A-5F41-8585-3457E0AAD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9F137-52C1-E14D-8AC0-1F076632C70A}" type="datetime1">
              <a:rPr lang="en-US" smtClean="0"/>
              <a:pPr/>
              <a:t>2/16/12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4C89-5F4A-5F41-8585-3457E0AAD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3781A-9E92-6D40-95BB-13C5F76CCA41}" type="datetime1">
              <a:rPr lang="en-US" smtClean="0"/>
              <a:pPr/>
              <a:t>2/16/12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4C89-5F4A-5F41-8585-3457E0AAD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F046-D3AA-5346-8D07-5FCF74CB55AE}" type="datetime1">
              <a:rPr lang="en-US" smtClean="0"/>
              <a:pPr/>
              <a:t>2/16/12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4C89-5F4A-5F41-8585-3457E0AAD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E40D1-1BB1-2C40-A8CE-CA97959A0CCD}" type="datetime1">
              <a:rPr lang="en-US" smtClean="0"/>
              <a:pPr/>
              <a:t>2/16/12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4C89-5F4A-5F41-8585-3457E0AAD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DB410-A05D-1849-ACC5-DAFE07B05565}" type="datetime1">
              <a:rPr lang="en-US" smtClean="0"/>
              <a:pPr/>
              <a:t>2/16/12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C4C89-5F4A-5F41-8585-3457E0AAD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df"/><Relationship Id="rId3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df"/><Relationship Id="rId3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df"/><Relationship Id="rId3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df"/><Relationship Id="rId3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df"/><Relationship Id="rId3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df"/><Relationship Id="rId3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df"/><Relationship Id="rId3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df"/><Relationship Id="rId3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219200"/>
            <a:ext cx="8001000" cy="1470025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Meson </a:t>
            </a:r>
            <a:r>
              <a:rPr lang="en-US" dirty="0" smtClean="0">
                <a:solidFill>
                  <a:srgbClr val="FF0000"/>
                </a:solidFill>
              </a:rPr>
              <a:t>Productions </a:t>
            </a:r>
            <a:r>
              <a:rPr lang="en-US" dirty="0" smtClean="0">
                <a:solidFill>
                  <a:srgbClr val="FF0000"/>
                </a:solidFill>
              </a:rPr>
              <a:t>for IDS120h (Update)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6400800" cy="17526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>
                <a:solidFill>
                  <a:srgbClr val="0000FF"/>
                </a:solidFill>
              </a:rPr>
              <a:t>X. Ding, UCLA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AAG Meeting,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Feb</a:t>
            </a:r>
            <a:r>
              <a:rPr lang="en-US" dirty="0" smtClean="0">
                <a:solidFill>
                  <a:srgbClr val="0000FF"/>
                </a:solidFill>
              </a:rPr>
              <a:t>. </a:t>
            </a:r>
            <a:r>
              <a:rPr lang="en-US" dirty="0" smtClean="0">
                <a:solidFill>
                  <a:srgbClr val="0000FF"/>
                </a:solidFill>
              </a:rPr>
              <a:t>1</a:t>
            </a:r>
            <a:r>
              <a:rPr lang="en-US" dirty="0" smtClean="0">
                <a:solidFill>
                  <a:srgbClr val="0000FF"/>
                </a:solidFill>
              </a:rPr>
              <a:t>6</a:t>
            </a:r>
            <a:r>
              <a:rPr lang="en-US" dirty="0" smtClean="0">
                <a:solidFill>
                  <a:srgbClr val="0000FF"/>
                </a:solidFill>
              </a:rPr>
              <a:t>, 2012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4C89-5F4A-5F41-8585-3457E0AADDE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Target Radius vs. KE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4C89-5F4A-5F41-8585-3457E0AADDEB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7" name="Content Placeholder 6" descr="radius_KE_HG_GA.eps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t="36364"/>
              <a:stretch>
                <a:fillRect/>
              </a:stretch>
            </p:blipFill>
          </mc:Choice>
          <mc:Fallback>
            <p:blipFill>
              <a:blip r:embed="rId3"/>
              <a:srcRect t="36364"/>
              <a:stretch>
                <a:fillRect/>
              </a:stretch>
            </p:blipFill>
          </mc:Fallback>
        </mc:AlternateContent>
        <p:spPr>
          <a:xfrm>
            <a:off x="1143000" y="1417638"/>
            <a:ext cx="6995160" cy="576068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Beam/Jet Crossing Angle </a:t>
            </a:r>
            <a:r>
              <a:rPr lang="en-US" dirty="0" smtClean="0">
                <a:solidFill>
                  <a:srgbClr val="0000FF"/>
                </a:solidFill>
              </a:rPr>
              <a:t>vs. KE</a:t>
            </a:r>
            <a:endParaRPr lang="en-US" dirty="0"/>
          </a:p>
        </p:txBody>
      </p:sp>
      <p:pic>
        <p:nvPicPr>
          <p:cNvPr id="5" name="Content Placeholder 4" descr="cross_KE_HG_GA.eps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t="36364"/>
              <a:stretch>
                <a:fillRect/>
              </a:stretch>
            </p:blipFill>
          </mc:Choice>
          <mc:Fallback>
            <p:blipFill>
              <a:blip r:embed="rId3"/>
              <a:srcRect t="36364"/>
              <a:stretch>
                <a:fillRect/>
              </a:stretch>
            </p:blipFill>
          </mc:Fallback>
        </mc:AlternateContent>
        <p:spPr>
          <a:xfrm>
            <a:off x="990600" y="1417638"/>
            <a:ext cx="6995160" cy="5760687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4C89-5F4A-5F41-8585-3457E0AADDE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Beam Angle </a:t>
            </a:r>
            <a:r>
              <a:rPr lang="en-US" dirty="0" smtClean="0">
                <a:solidFill>
                  <a:srgbClr val="0000FF"/>
                </a:solidFill>
              </a:rPr>
              <a:t>vs. KE</a:t>
            </a:r>
            <a:endParaRPr lang="en-US" dirty="0"/>
          </a:p>
        </p:txBody>
      </p:sp>
      <p:pic>
        <p:nvPicPr>
          <p:cNvPr id="5" name="Content Placeholder 4" descr="BA_KE_HG_GA.eps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t="36364"/>
              <a:stretch>
                <a:fillRect/>
              </a:stretch>
            </p:blipFill>
          </mc:Choice>
          <mc:Fallback>
            <p:blipFill>
              <a:blip r:embed="rId3"/>
              <a:srcRect t="36364"/>
              <a:stretch>
                <a:fillRect/>
              </a:stretch>
            </p:blipFill>
          </mc:Fallback>
        </mc:AlternateContent>
        <p:spPr>
          <a:xfrm>
            <a:off x="1371600" y="1097313"/>
            <a:ext cx="6995160" cy="5760687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4C89-5F4A-5F41-8585-3457E0AADDE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Meson Production </a:t>
            </a:r>
            <a:r>
              <a:rPr lang="en-US" dirty="0" smtClean="0">
                <a:solidFill>
                  <a:srgbClr val="0000FF"/>
                </a:solidFill>
              </a:rPr>
              <a:t>vs. KE</a:t>
            </a:r>
            <a:endParaRPr lang="en-US" dirty="0"/>
          </a:p>
        </p:txBody>
      </p:sp>
      <p:pic>
        <p:nvPicPr>
          <p:cNvPr id="5" name="Content Placeholder 4" descr="meson_KE_HG_GA.eps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t="36364"/>
              <a:stretch>
                <a:fillRect/>
              </a:stretch>
            </p:blipFill>
          </mc:Choice>
          <mc:Fallback>
            <p:blipFill>
              <a:blip r:embed="rId3"/>
              <a:srcRect t="36364"/>
              <a:stretch>
                <a:fillRect/>
              </a:stretch>
            </p:blipFill>
          </mc:Fallback>
        </mc:AlternateContent>
        <p:spPr>
          <a:xfrm>
            <a:off x="914400" y="1097313"/>
            <a:ext cx="6995160" cy="5760687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4C89-5F4A-5F41-8585-3457E0AADDE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Configuration of IDS120h</a:t>
            </a:r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4" name="Content Placeholder 3" descr="ids120h_geom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l="-40915" r="-40915"/>
              <a:stretch>
                <a:fillRect/>
              </a:stretch>
            </p:blipFill>
          </mc:Choice>
          <mc:Fallback>
            <p:blipFill>
              <a:blip r:embed="rId3"/>
              <a:srcRect l="-40915" r="-40915"/>
              <a:stretch>
                <a:fillRect/>
              </a:stretch>
            </p:blipFill>
          </mc:Fallback>
        </mc:AlternateContent>
        <p:spPr/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4C89-5F4A-5F41-8585-3457E0AADDE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Field Map of IDS120h</a:t>
            </a:r>
            <a:br>
              <a:rPr lang="en-US" dirty="0" smtClean="0">
                <a:solidFill>
                  <a:srgbClr val="0000FF"/>
                </a:solidFill>
              </a:rPr>
            </a:br>
            <a:r>
              <a:rPr lang="en-US" sz="3111" dirty="0" smtClean="0">
                <a:solidFill>
                  <a:srgbClr val="0000FF"/>
                </a:solidFill>
              </a:rPr>
              <a:t>(</a:t>
            </a:r>
            <a:r>
              <a:rPr lang="en-US" sz="3111" dirty="0" err="1" smtClean="0">
                <a:solidFill>
                  <a:srgbClr val="0000FF"/>
                </a:solidFill>
              </a:rPr>
              <a:t>Bz</a:t>
            </a:r>
            <a:r>
              <a:rPr lang="en-US" sz="3111" dirty="0" smtClean="0">
                <a:solidFill>
                  <a:srgbClr val="0000FF"/>
                </a:solidFill>
              </a:rPr>
              <a:t> at </a:t>
            </a:r>
            <a:r>
              <a:rPr lang="en-US" sz="3111" dirty="0" err="1" smtClean="0">
                <a:solidFill>
                  <a:srgbClr val="0000FF"/>
                </a:solidFill>
              </a:rPr>
              <a:t>r</a:t>
            </a:r>
            <a:r>
              <a:rPr lang="en-US" sz="3111" dirty="0" smtClean="0">
                <a:solidFill>
                  <a:srgbClr val="0000FF"/>
                </a:solidFill>
              </a:rPr>
              <a:t> = 0)</a:t>
            </a:r>
            <a:endParaRPr lang="en-US" sz="3111" dirty="0"/>
          </a:p>
        </p:txBody>
      </p:sp>
      <p:pic>
        <p:nvPicPr>
          <p:cNvPr id="5" name="Content Placeholder 4" descr="bzr0_adjust.eps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t="40000" b="4545"/>
              <a:stretch>
                <a:fillRect/>
              </a:stretch>
            </p:blipFill>
          </mc:Choice>
          <mc:Fallback>
            <p:blipFill>
              <a:blip r:embed="rId3"/>
              <a:srcRect t="40000" b="4545"/>
              <a:stretch>
                <a:fillRect/>
              </a:stretch>
            </p:blipFill>
          </mc:Fallback>
        </mc:AlternateContent>
        <p:spPr>
          <a:xfrm>
            <a:off x="1143000" y="1417638"/>
            <a:ext cx="6995160" cy="5020097"/>
          </a:xfr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4C89-5F4A-5F41-8585-3457E0AADDE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Meson Production Study</a:t>
            </a:r>
            <a:endParaRPr lang="en-US" dirty="0">
              <a:solidFill>
                <a:srgbClr val="0000FF"/>
              </a:solidFill>
            </a:endParaRPr>
          </a:p>
        </p:txBody>
      </p:sp>
      <p:grpSp>
        <p:nvGrpSpPr>
          <p:cNvPr id="17410" name="Group 2"/>
          <p:cNvGrpSpPr>
            <a:grpSpLocks noChangeAspect="1"/>
          </p:cNvGrpSpPr>
          <p:nvPr/>
        </p:nvGrpSpPr>
        <p:grpSpPr bwMode="auto">
          <a:xfrm>
            <a:off x="2514600" y="1212892"/>
            <a:ext cx="4210037" cy="2509838"/>
            <a:chOff x="2529" y="9033"/>
            <a:chExt cx="7200" cy="4294"/>
          </a:xfrm>
        </p:grpSpPr>
        <p:sp>
          <p:nvSpPr>
            <p:cNvPr id="17411" name="AutoShape 3"/>
            <p:cNvSpPr>
              <a:spLocks noChangeAspect="1" noChangeArrowheads="1" noTextEdit="1"/>
            </p:cNvSpPr>
            <p:nvPr/>
          </p:nvSpPr>
          <p:spPr bwMode="auto">
            <a:xfrm>
              <a:off x="2529" y="9033"/>
              <a:ext cx="7200" cy="42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7412" name="Picture 4" descr="HgJetGeometry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529" y="9033"/>
              <a:ext cx="7200" cy="35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413" name="Text Box 5"/>
            <p:cNvSpPr txBox="1">
              <a:spLocks noChangeArrowheads="1"/>
            </p:cNvSpPr>
            <p:nvPr/>
          </p:nvSpPr>
          <p:spPr bwMode="auto">
            <a:xfrm>
              <a:off x="2529" y="12422"/>
              <a:ext cx="7200" cy="9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9144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  <a:ea typeface="ＭＳ Ｐゴシック" charset="-128"/>
                </a:rPr>
                <a:t>The </a:t>
              </a:r>
              <a:r>
                <a:rPr kumimoji="0" lang="en-US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  <a:ea typeface="ＭＳ Ｐゴシック" charset="-128"/>
                </a:rPr>
                <a:t>mercury jet target geometry. The proton beam and mercury jet cross at </a:t>
              </a:r>
              <a:r>
                <a:rPr kumimoji="0" lang="en-US" sz="9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  <a:ea typeface="ＭＳ Ｐゴシック" charset="-128"/>
                </a:rPr>
                <a:t>z</a:t>
              </a:r>
              <a:r>
                <a:rPr kumimoji="0" lang="en-US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  <a:ea typeface="ＭＳ Ｐゴシック" charset="-128"/>
                </a:rPr>
                <a:t>=-37.5 cm.</a:t>
              </a: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685800" y="3722730"/>
            <a:ext cx="8458200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IDS120h (Geometry and </a:t>
            </a:r>
            <a:r>
              <a:rPr lang="en-US" dirty="0" err="1" smtClean="0"/>
              <a:t>fieldmap</a:t>
            </a:r>
            <a:r>
              <a:rPr lang="en-US" dirty="0" smtClean="0"/>
              <a:t>) for HG/GA target</a:t>
            </a:r>
          </a:p>
          <a:p>
            <a:pPr marL="342900" indent="-342900">
              <a:buAutoNum type="arabicPeriod"/>
            </a:pPr>
            <a:r>
              <a:rPr lang="en-US" dirty="0" smtClean="0"/>
              <a:t>Beam below the HG/GA jet exactly at </a:t>
            </a:r>
            <a:r>
              <a:rPr lang="en-US" dirty="0" err="1" smtClean="0"/>
              <a:t>z</a:t>
            </a:r>
            <a:r>
              <a:rPr lang="en-US" dirty="0" smtClean="0"/>
              <a:t>=-37.5 cm and project beam back to </a:t>
            </a:r>
            <a:r>
              <a:rPr lang="en-US" dirty="0" err="1" smtClean="0"/>
              <a:t>z</a:t>
            </a:r>
            <a:r>
              <a:rPr lang="en-US" dirty="0" smtClean="0"/>
              <a:t>=-200cm.</a:t>
            </a:r>
          </a:p>
          <a:p>
            <a:pPr marL="342900" indent="-342900">
              <a:buAutoNum type="arabicPeriod"/>
            </a:pPr>
            <a:r>
              <a:rPr lang="en-US" dirty="0" smtClean="0"/>
              <a:t>Initial target parameters: target radius of 5 mm, beam angle of 67 </a:t>
            </a:r>
            <a:r>
              <a:rPr lang="en-US" dirty="0" err="1" smtClean="0"/>
              <a:t>mrad</a:t>
            </a:r>
            <a:r>
              <a:rPr lang="en-US" dirty="0" smtClean="0"/>
              <a:t> at </a:t>
            </a:r>
            <a:r>
              <a:rPr lang="en-US" dirty="0" err="1" smtClean="0"/>
              <a:t>z</a:t>
            </a:r>
            <a:r>
              <a:rPr lang="en-US" dirty="0" smtClean="0"/>
              <a:t>=-37.5 cm, beam/jet crossing angle of 33 </a:t>
            </a:r>
            <a:r>
              <a:rPr lang="en-US" dirty="0" err="1" smtClean="0"/>
              <a:t>mrad</a:t>
            </a:r>
            <a:r>
              <a:rPr lang="en-US" dirty="0" smtClean="0"/>
              <a:t> at </a:t>
            </a:r>
            <a:r>
              <a:rPr lang="en-US" dirty="0" err="1" smtClean="0"/>
              <a:t>z</a:t>
            </a:r>
            <a:r>
              <a:rPr lang="en-US" dirty="0" smtClean="0"/>
              <a:t>=-37.5 cm.</a:t>
            </a:r>
          </a:p>
          <a:p>
            <a:pPr marL="342900" indent="-342900">
              <a:buAutoNum type="arabicPeriod"/>
            </a:pPr>
            <a:r>
              <a:rPr lang="en-US" dirty="0" smtClean="0"/>
              <a:t>Optimized methods at each cycle (3 runs): 1)  Vary jet radius; 2)  Vary beam/jet crossing angle while keeping jet fixed - always project  beam back to </a:t>
            </a:r>
            <a:r>
              <a:rPr lang="en-US" dirty="0" err="1" smtClean="0"/>
              <a:t>z</a:t>
            </a:r>
            <a:r>
              <a:rPr lang="en-US" dirty="0" smtClean="0"/>
              <a:t>=-200 cm; 3)  Vary jet angle-always keep crossing angle constant-both jet and beam must be rotated about intersection point together and  always project beam back to </a:t>
            </a:r>
            <a:r>
              <a:rPr lang="en-US" dirty="0" err="1" smtClean="0"/>
              <a:t>z</a:t>
            </a:r>
            <a:r>
              <a:rPr lang="en-US" dirty="0" smtClean="0"/>
              <a:t>=-200 cm.</a:t>
            </a:r>
          </a:p>
          <a:p>
            <a:endParaRPr lang="en-US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4C89-5F4A-5F41-8585-3457E0AADDE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752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Optimized Target Parameters </a:t>
            </a:r>
            <a:br>
              <a:rPr lang="en-US" dirty="0" smtClean="0">
                <a:solidFill>
                  <a:srgbClr val="0000FF"/>
                </a:solidFill>
              </a:rPr>
            </a:br>
            <a:r>
              <a:rPr lang="en-US" dirty="0" smtClean="0">
                <a:solidFill>
                  <a:srgbClr val="0000FF"/>
                </a:solidFill>
              </a:rPr>
              <a:t>at </a:t>
            </a:r>
            <a:r>
              <a:rPr lang="en-US" dirty="0" err="1" smtClean="0">
                <a:solidFill>
                  <a:srgbClr val="0000FF"/>
                </a:solidFill>
              </a:rPr>
              <a:t>z</a:t>
            </a:r>
            <a:r>
              <a:rPr lang="en-US" dirty="0" smtClean="0">
                <a:solidFill>
                  <a:srgbClr val="0000FF"/>
                </a:solidFill>
              </a:rPr>
              <a:t> = -37.5 cm</a:t>
            </a:r>
            <a:endParaRPr lang="en-US" dirty="0">
              <a:solidFill>
                <a:srgbClr val="0000FF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2057400"/>
          <a:ext cx="8001000" cy="38811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3000"/>
                <a:gridCol w="1066800"/>
                <a:gridCol w="1295400"/>
                <a:gridCol w="1143000"/>
                <a:gridCol w="1219200"/>
                <a:gridCol w="1066800"/>
                <a:gridCol w="1066800"/>
              </a:tblGrid>
              <a:tr h="370840">
                <a:tc rowSpan="2"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                       HG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                      GA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Target radius,</a:t>
                      </a:r>
                    </a:p>
                    <a:p>
                      <a:r>
                        <a:rPr lang="en-US" dirty="0" smtClean="0"/>
                        <a:t>mm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Crossing angle,</a:t>
                      </a:r>
                    </a:p>
                    <a:p>
                      <a:r>
                        <a:rPr lang="en-US" dirty="0" err="1" smtClean="0"/>
                        <a:t>mrad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Beam angle,</a:t>
                      </a:r>
                    </a:p>
                    <a:p>
                      <a:r>
                        <a:rPr lang="en-US" dirty="0" err="1" smtClean="0"/>
                        <a:t>mrad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Target radius,</a:t>
                      </a:r>
                    </a:p>
                    <a:p>
                      <a:r>
                        <a:rPr lang="en-US" dirty="0" smtClean="0"/>
                        <a:t>mm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Crossing angle,</a:t>
                      </a:r>
                    </a:p>
                    <a:p>
                      <a:r>
                        <a:rPr lang="en-US" dirty="0" err="1" smtClean="0"/>
                        <a:t>mrad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Beam angle,</a:t>
                      </a:r>
                    </a:p>
                    <a:p>
                      <a:r>
                        <a:rPr lang="en-US" dirty="0" err="1" smtClean="0"/>
                        <a:t>mrad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Initial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(5mm,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33mrad, 67mrad)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(5mm, 33mrad, 67mrad)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r>
                        <a:rPr lang="en-US" baseline="30000" dirty="0" smtClean="0"/>
                        <a:t>st</a:t>
                      </a:r>
                      <a:r>
                        <a:rPr lang="en-US" dirty="0" smtClean="0"/>
                        <a:t> Cycle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nd</a:t>
                      </a:r>
                      <a:r>
                        <a:rPr lang="en-US" baseline="0" dirty="0" smtClean="0"/>
                        <a:t> Cycle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r>
                        <a:rPr lang="en-US" baseline="30000" dirty="0" smtClean="0"/>
                        <a:t>rd</a:t>
                      </a:r>
                      <a:r>
                        <a:rPr lang="en-US" baseline="0" dirty="0" smtClean="0"/>
                        <a:t> Cycle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13.2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Cycle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Cycle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12.8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Cycle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4C89-5F4A-5F41-8585-3457E0AADDE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Meson Productions at 8 </a:t>
            </a:r>
            <a:r>
              <a:rPr lang="en-US" dirty="0" err="1" smtClean="0">
                <a:solidFill>
                  <a:srgbClr val="0000FF"/>
                </a:solidFill>
              </a:rPr>
              <a:t>GeV</a:t>
            </a:r>
            <a:r>
              <a:rPr lang="en-US" dirty="0" smtClean="0">
                <a:solidFill>
                  <a:srgbClr val="0000FF"/>
                </a:solidFill>
              </a:rPr>
              <a:t/>
            </a:r>
            <a:br>
              <a:rPr lang="en-US" dirty="0" smtClean="0">
                <a:solidFill>
                  <a:srgbClr val="0000FF"/>
                </a:solidFill>
              </a:rPr>
            </a:br>
            <a:r>
              <a:rPr lang="en-US" dirty="0" smtClean="0">
                <a:solidFill>
                  <a:srgbClr val="0000FF"/>
                </a:solidFill>
              </a:rPr>
              <a:t>(400,000 events)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828800"/>
          <a:ext cx="8229600" cy="3388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7400"/>
                <a:gridCol w="2057400"/>
                <a:gridCol w="1905000"/>
                <a:gridCol w="22098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</a:t>
                      </a:r>
                      <a:r>
                        <a:rPr lang="en-US" smtClean="0"/>
                        <a:t>N(GA)</a:t>
                      </a:r>
                      <a:r>
                        <a:rPr lang="en-US" dirty="0" smtClean="0"/>
                        <a:t>-</a:t>
                      </a:r>
                      <a:r>
                        <a:rPr lang="en-US" smtClean="0"/>
                        <a:t>N(HG)</a:t>
                      </a:r>
                      <a:r>
                        <a:rPr lang="en-US" dirty="0" smtClean="0"/>
                        <a:t>]/N(HG)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Before</a:t>
                      </a:r>
                      <a:r>
                        <a:rPr lang="en-US" baseline="0" dirty="0" smtClean="0"/>
                        <a:t> optimization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(Target radius/beam</a:t>
                      </a:r>
                      <a:r>
                        <a:rPr lang="en-US" baseline="0" dirty="0" smtClean="0"/>
                        <a:t> angle/crossing angle)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108528</a:t>
                      </a:r>
                    </a:p>
                    <a:p>
                      <a:r>
                        <a:rPr lang="en-US" dirty="0" smtClean="0"/>
                        <a:t>(5mm/67mrad/33mrad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dirty="0" smtClean="0"/>
                        <a:t>Initial)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96586</a:t>
                      </a:r>
                    </a:p>
                    <a:p>
                      <a:r>
                        <a:rPr lang="en-US" dirty="0" smtClean="0"/>
                        <a:t>(5mm/67mrad/33mrad, Initial)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-11% (</a:t>
                      </a:r>
                      <a:r>
                        <a:rPr lang="en-US" dirty="0" err="1" smtClean="0"/>
                        <a:t>w/t</a:t>
                      </a:r>
                      <a:r>
                        <a:rPr lang="en-US" dirty="0" smtClean="0"/>
                        <a:t> opt)</a:t>
                      </a:r>
                      <a:endParaRPr lang="en-US" dirty="0"/>
                    </a:p>
                  </a:txBody>
                  <a:tcPr/>
                </a:tc>
              </a:tr>
              <a:tr h="172720">
                <a:tc>
                  <a:txBody>
                    <a:bodyPr/>
                    <a:lstStyle/>
                    <a:p>
                      <a:r>
                        <a:rPr lang="en-US" dirty="0" smtClean="0"/>
                        <a:t> After</a:t>
                      </a:r>
                      <a:r>
                        <a:rPr lang="en-US" baseline="0" dirty="0" smtClean="0"/>
                        <a:t> optimization </a:t>
                      </a:r>
                    </a:p>
                    <a:p>
                      <a:r>
                        <a:rPr lang="en-US" dirty="0" smtClean="0"/>
                        <a:t>(Target radius/beam angle/crossing</a:t>
                      </a:r>
                      <a:r>
                        <a:rPr lang="en-US" baseline="0" dirty="0" smtClean="0"/>
                        <a:t> angle)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131362</a:t>
                      </a:r>
                    </a:p>
                    <a:p>
                      <a:r>
                        <a:rPr lang="en-US" dirty="0" smtClean="0"/>
                        <a:t>(4.04mm/117mrad/20.6mrad, end of 4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Cycle)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114401</a:t>
                      </a:r>
                    </a:p>
                    <a:p>
                      <a:r>
                        <a:rPr lang="en-US" dirty="0" smtClean="0"/>
                        <a:t>(4.5mm/90mrad/13mrad, end</a:t>
                      </a:r>
                      <a:r>
                        <a:rPr lang="en-US" baseline="0" dirty="0" smtClean="0"/>
                        <a:t> of </a:t>
                      </a:r>
                      <a:r>
                        <a:rPr lang="en-US" dirty="0" smtClean="0"/>
                        <a:t>4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Cycle)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-12.9% (opt)</a:t>
                      </a:r>
                      <a:endParaRPr lang="en-US" dirty="0"/>
                    </a:p>
                  </a:txBody>
                  <a:tcPr/>
                </a:tc>
              </a:tr>
              <a:tr h="17272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[</a:t>
                      </a:r>
                      <a:r>
                        <a:rPr lang="en-US" dirty="0" err="1" smtClean="0"/>
                        <a:t>N(opt)-N(w/t</a:t>
                      </a:r>
                      <a:r>
                        <a:rPr lang="en-US" baseline="0" dirty="0" smtClean="0"/>
                        <a:t> opt</a:t>
                      </a:r>
                      <a:r>
                        <a:rPr lang="en-US" dirty="0" smtClean="0"/>
                        <a:t>)]/</a:t>
                      </a:r>
                      <a:r>
                        <a:rPr lang="en-US" dirty="0" err="1" smtClean="0"/>
                        <a:t>N(w/t</a:t>
                      </a:r>
                      <a:r>
                        <a:rPr lang="en-US" dirty="0" smtClean="0"/>
                        <a:t> opt)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+21%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+18.4%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4C89-5F4A-5F41-8585-3457E0AADDE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3255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Meson Productions Vs. Run No.</a:t>
            </a:r>
            <a:br>
              <a:rPr lang="en-US" dirty="0" smtClean="0">
                <a:solidFill>
                  <a:srgbClr val="0000FF"/>
                </a:solidFill>
              </a:rPr>
            </a:br>
            <a:r>
              <a:rPr lang="en-US" sz="2222" dirty="0" smtClean="0"/>
              <a:t>(Number of runs: 0-Initial, 1,4,7,10,13,16-optimized target radius, 2,5,8,11,14,17- optimized crossing angle, 3,6,9,12,15,18-optimized beam angle ) </a:t>
            </a:r>
            <a:endParaRPr lang="en-US" sz="2222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4C89-5F4A-5F41-8585-3457E0AADDEB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7" name="Content Placeholder 6" descr="G8_meson_HG_GA.eps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t="36364" b="4545"/>
              <a:stretch>
                <a:fillRect/>
              </a:stretch>
            </p:blipFill>
          </mc:Choice>
          <mc:Fallback>
            <p:blipFill>
              <a:blip r:embed="rId3"/>
              <a:srcRect t="36364" b="4545"/>
              <a:stretch>
                <a:fillRect/>
              </a:stretch>
            </p:blipFill>
          </mc:Fallback>
        </mc:AlternateContent>
        <p:spPr>
          <a:xfrm>
            <a:off x="1143000" y="1372227"/>
            <a:ext cx="6995160" cy="534924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Focused Incident Proton Beam</a:t>
            </a:r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4" name="Content Placeholder 3" descr="meson_beta.eps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t="36364" b="4545"/>
              <a:stretch>
                <a:fillRect/>
              </a:stretch>
            </p:blipFill>
          </mc:Choice>
          <mc:Fallback>
            <p:blipFill>
              <a:blip r:embed="rId3"/>
              <a:srcRect t="36364" b="4545"/>
              <a:stretch>
                <a:fillRect/>
              </a:stretch>
            </p:blipFill>
          </mc:Fallback>
        </mc:AlternateContent>
        <p:spPr>
          <a:xfrm>
            <a:off x="846375" y="1310640"/>
            <a:ext cx="6995161" cy="5349247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4C89-5F4A-5F41-8585-3457E0AADDE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Focused Incident Proton Beam (Cont’d)</a:t>
            </a:r>
            <a:endParaRPr lang="en-US" dirty="0"/>
          </a:p>
        </p:txBody>
      </p:sp>
      <p:pic>
        <p:nvPicPr>
          <p:cNvPr id="6" name="Content Placeholder 5" descr="realbeam_invbeta.bmp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14400" y="1600200"/>
            <a:ext cx="5414844" cy="4525963"/>
          </a:xfrm>
        </p:spPr>
      </p:pic>
      <p:sp>
        <p:nvSpPr>
          <p:cNvPr id="7" name="TextBox 6"/>
          <p:cNvSpPr txBox="1"/>
          <p:nvPr/>
        </p:nvSpPr>
        <p:spPr>
          <a:xfrm>
            <a:off x="6781800" y="1878846"/>
            <a:ext cx="1905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Non-Linear Fit</a:t>
            </a:r>
          </a:p>
          <a:p>
            <a:r>
              <a:rPr lang="en-US" dirty="0" smtClean="0"/>
              <a:t>(Growth/</a:t>
            </a:r>
            <a:r>
              <a:rPr lang="en-US" dirty="0" err="1" smtClean="0"/>
              <a:t>sigmoidal</a:t>
            </a:r>
            <a:r>
              <a:rPr lang="en-US" dirty="0" smtClean="0"/>
              <a:t>, Hill)</a:t>
            </a:r>
          </a:p>
          <a:p>
            <a:endParaRPr lang="en-US" dirty="0" smtClean="0"/>
          </a:p>
          <a:p>
            <a:r>
              <a:rPr lang="en-US" dirty="0" smtClean="0"/>
              <a:t>Y=N/(1+K2/beta</a:t>
            </a:r>
            <a:r>
              <a:rPr lang="en-US" baseline="30000" dirty="0" smtClean="0"/>
              <a:t>-2</a:t>
            </a:r>
            <a:r>
              <a:rPr lang="en-US" dirty="0" smtClean="0"/>
              <a:t>)</a:t>
            </a:r>
          </a:p>
          <a:p>
            <a:r>
              <a:rPr lang="en-US" dirty="0" smtClean="0"/>
              <a:t>N=1.018</a:t>
            </a:r>
          </a:p>
          <a:p>
            <a:r>
              <a:rPr lang="en-US" dirty="0" smtClean="0"/>
              <a:t>Sqrt(K2)=0.1368</a:t>
            </a:r>
          </a:p>
          <a:p>
            <a:endParaRPr lang="en-US" dirty="0" smtClean="0"/>
          </a:p>
          <a:p>
            <a:r>
              <a:rPr lang="en-US" dirty="0" smtClean="0"/>
              <a:t>Linear </a:t>
            </a:r>
            <a:r>
              <a:rPr lang="en-US" dirty="0" err="1" smtClean="0"/>
              <a:t>emittance</a:t>
            </a:r>
            <a:r>
              <a:rPr lang="en-US" dirty="0" smtClean="0"/>
              <a:t> is 4.8 </a:t>
            </a:r>
            <a:r>
              <a:rPr lang="en-US" dirty="0" err="1" smtClean="0"/>
              <a:t>μm</a:t>
            </a:r>
            <a:r>
              <a:rPr lang="en-US" dirty="0" smtClean="0"/>
              <a:t> with beam radius of 0.12 cm and </a:t>
            </a:r>
            <a:r>
              <a:rPr lang="en-US" dirty="0" err="1" smtClean="0"/>
              <a:t>β</a:t>
            </a:r>
            <a:r>
              <a:rPr lang="en-US" dirty="0" smtClean="0"/>
              <a:t>* of 0.3 </a:t>
            </a:r>
            <a:r>
              <a:rPr lang="en-US" dirty="0" err="1" smtClean="0"/>
              <a:t>m</a:t>
            </a:r>
            <a:r>
              <a:rPr lang="en-US" dirty="0" smtClean="0"/>
              <a:t>.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4C89-5F4A-5F41-8585-3457E0AADDE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635</TotalTime>
  <Words>582</Words>
  <Application>Microsoft Macintosh PowerPoint</Application>
  <PresentationFormat>On-screen Show (4:3)</PresentationFormat>
  <Paragraphs>115</Paragraphs>
  <Slides>13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Meson Productions for IDS120h (Update)</vt:lpstr>
      <vt:lpstr>Configuration of IDS120h</vt:lpstr>
      <vt:lpstr>Field Map of IDS120h (Bz at r = 0)</vt:lpstr>
      <vt:lpstr>Meson Production Study</vt:lpstr>
      <vt:lpstr>Optimized Target Parameters  at z = -37.5 cm</vt:lpstr>
      <vt:lpstr>Meson Productions at 8 GeV (400,000 events) </vt:lpstr>
      <vt:lpstr>Meson Productions Vs. Run No. (Number of runs: 0-Initial, 1,4,7,10,13,16-optimized target radius, 2,5,8,11,14,17- optimized crossing angle, 3,6,9,12,15,18-optimized beam angle ) </vt:lpstr>
      <vt:lpstr>Focused Incident Proton Beam</vt:lpstr>
      <vt:lpstr>Focused Incident Proton Beam (Cont’d)</vt:lpstr>
      <vt:lpstr>Target Radius vs. KE</vt:lpstr>
      <vt:lpstr>Beam/Jet Crossing Angle vs. KE</vt:lpstr>
      <vt:lpstr>Beam Angle vs. KE</vt:lpstr>
      <vt:lpstr>Meson Production vs. KE</vt:lpstr>
    </vt:vector>
  </TitlesOfParts>
  <Company>UCLA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Meson Productions for Different Z at 8 GeV</dc:title>
  <dc:creator>Xiaoping Ding</dc:creator>
  <cp:lastModifiedBy>Xiaoping Ding</cp:lastModifiedBy>
  <cp:revision>101</cp:revision>
  <dcterms:created xsi:type="dcterms:W3CDTF">2012-02-16T16:28:33Z</dcterms:created>
  <dcterms:modified xsi:type="dcterms:W3CDTF">2012-02-16T16:51:29Z</dcterms:modified>
</cp:coreProperties>
</file>